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97" r:id="rId4"/>
    <p:sldId id="291" r:id="rId5"/>
    <p:sldId id="302" r:id="rId6"/>
    <p:sldId id="260" r:id="rId7"/>
    <p:sldId id="261" r:id="rId8"/>
    <p:sldId id="262" r:id="rId9"/>
    <p:sldId id="263" r:id="rId10"/>
    <p:sldId id="264" r:id="rId11"/>
    <p:sldId id="265" r:id="rId12"/>
    <p:sldId id="266" r:id="rId13"/>
    <p:sldId id="292" r:id="rId14"/>
    <p:sldId id="293" r:id="rId15"/>
    <p:sldId id="294" r:id="rId16"/>
    <p:sldId id="295" r:id="rId17"/>
    <p:sldId id="303" r:id="rId18"/>
    <p:sldId id="268" r:id="rId19"/>
    <p:sldId id="269" r:id="rId20"/>
    <p:sldId id="270" r:id="rId21"/>
    <p:sldId id="271" r:id="rId22"/>
    <p:sldId id="304" r:id="rId23"/>
    <p:sldId id="311" r:id="rId24"/>
    <p:sldId id="308" r:id="rId25"/>
    <p:sldId id="309" r:id="rId26"/>
    <p:sldId id="310" r:id="rId27"/>
    <p:sldId id="312" r:id="rId28"/>
    <p:sldId id="313" r:id="rId29"/>
    <p:sldId id="314" r:id="rId30"/>
    <p:sldId id="315" r:id="rId31"/>
    <p:sldId id="305" r:id="rId32"/>
    <p:sldId id="316" r:id="rId33"/>
    <p:sldId id="317" r:id="rId34"/>
    <p:sldId id="318" r:id="rId35"/>
    <p:sldId id="319" r:id="rId36"/>
    <p:sldId id="320" r:id="rId37"/>
    <p:sldId id="321" r:id="rId38"/>
    <p:sldId id="277" r:id="rId39"/>
    <p:sldId id="296" r:id="rId40"/>
    <p:sldId id="278" r:id="rId41"/>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Corbel" panose="020B0503020204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jD39xGifLbvg4i3rT/1FvjqB+5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C000"/>
    <a:srgbClr val="A5A5A5"/>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9AD3D6-E8F9-4880-B4F5-A4824B6D44C1}">
  <a:tblStyle styleId="{D49AD3D6-E8F9-4880-B4F5-A4824B6D44C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a:tcStyle>
        <a:tcBdr/>
        <a:fill>
          <a:solidFill>
            <a:srgbClr val="CFDECC"/>
          </a:solidFill>
        </a:fill>
      </a:tcStyle>
    </a:band1H>
    <a:band2H>
      <a:tcTxStyle/>
      <a:tcStyle>
        <a:tcBdr/>
      </a:tcStyle>
    </a:band2H>
    <a:band1V>
      <a:tcTxStyle/>
      <a:tcStyle>
        <a:tcBdr/>
        <a:fill>
          <a:solidFill>
            <a:srgbClr val="CFDEC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83" autoAdjust="0"/>
  </p:normalViewPr>
  <p:slideViewPr>
    <p:cSldViewPr snapToGrid="0">
      <p:cViewPr>
        <p:scale>
          <a:sx n="100" d="100"/>
          <a:sy n="100" d="100"/>
        </p:scale>
        <p:origin x="95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‹Nr.›</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641292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3137992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2094059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9530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53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0317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1244195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4005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7132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7216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3603164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9161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a:t>Antwort: B</a:t>
            </a:r>
            <a:endParaRPr dirty="0"/>
          </a:p>
        </p:txBody>
      </p:sp>
      <p:sp>
        <p:nvSpPr>
          <p:cNvPr id="314" name="Google Shape;3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94837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a:t>Antwort: C</a:t>
            </a:r>
            <a:endParaRPr dirty="0"/>
          </a:p>
        </p:txBody>
      </p:sp>
      <p:sp>
        <p:nvSpPr>
          <p:cNvPr id="314" name="Google Shape;3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3361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a:t>Antwort: B</a:t>
            </a:r>
            <a:endParaRPr dirty="0"/>
          </a:p>
        </p:txBody>
      </p:sp>
      <p:sp>
        <p:nvSpPr>
          <p:cNvPr id="314" name="Google Shape;3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1956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a:t>Antwort: B</a:t>
            </a:r>
            <a:endParaRPr dirty="0"/>
          </a:p>
        </p:txBody>
      </p:sp>
      <p:sp>
        <p:nvSpPr>
          <p:cNvPr id="314" name="Google Shape;3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9407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l"/>
            <a:r>
              <a:rPr lang="de-DE" b="1" i="0" u="sng" dirty="0">
                <a:solidFill>
                  <a:srgbClr val="374151"/>
                </a:solidFill>
                <a:effectLst/>
                <a:latin typeface="Söhne"/>
              </a:rPr>
              <a:t>Bewertungskriterien:</a:t>
            </a:r>
          </a:p>
          <a:p>
            <a:pPr algn="l">
              <a:buFont typeface="Wingdings" panose="05000000000000000000" pitchFamily="2" charset="2"/>
              <a:buChar char="§"/>
            </a:pPr>
            <a:r>
              <a:rPr lang="de-DE" b="0" i="0" dirty="0">
                <a:solidFill>
                  <a:srgbClr val="374151"/>
                </a:solidFill>
                <a:effectLst/>
                <a:latin typeface="Söhne"/>
              </a:rPr>
              <a:t>Verstehen und Analysieren von Nachhaltigkeitskonzepten.</a:t>
            </a:r>
          </a:p>
          <a:p>
            <a:pPr algn="l">
              <a:buFont typeface="Wingdings" panose="05000000000000000000" pitchFamily="2" charset="2"/>
              <a:buChar char="§"/>
            </a:pPr>
            <a:r>
              <a:rPr lang="de-DE" b="0" i="0" dirty="0">
                <a:solidFill>
                  <a:srgbClr val="374151"/>
                </a:solidFill>
                <a:effectLst/>
                <a:latin typeface="Söhne"/>
              </a:rPr>
              <a:t>Verwendung von glaubwürdigen Quellen und Beispielen.</a:t>
            </a:r>
          </a:p>
          <a:p>
            <a:pPr algn="l">
              <a:buFont typeface="Wingdings" panose="05000000000000000000" pitchFamily="2" charset="2"/>
              <a:buChar char="§"/>
            </a:pPr>
            <a:r>
              <a:rPr lang="de-DE" b="0" i="0" dirty="0">
                <a:solidFill>
                  <a:srgbClr val="374151"/>
                </a:solidFill>
                <a:effectLst/>
                <a:latin typeface="Söhne"/>
              </a:rPr>
              <a:t>Klarheit und Kohärenz der Argumente.</a:t>
            </a:r>
          </a:p>
          <a:p>
            <a:pPr algn="l">
              <a:buFont typeface="Wingdings" panose="05000000000000000000" pitchFamily="2" charset="2"/>
              <a:buChar char="§"/>
            </a:pPr>
            <a:r>
              <a:rPr lang="de-DE" b="0" i="0" dirty="0">
                <a:solidFill>
                  <a:srgbClr val="374151"/>
                </a:solidFill>
                <a:effectLst/>
                <a:latin typeface="Söhne"/>
              </a:rPr>
              <a:t>Nachdenklichkeit bei der Behandlung von Herausforderungen und </a:t>
            </a:r>
            <a:r>
              <a:rPr lang="de-DE" b="0" i="0" dirty="0" err="1">
                <a:solidFill>
                  <a:srgbClr val="374151"/>
                </a:solidFill>
                <a:effectLst/>
                <a:latin typeface="Söhne"/>
              </a:rPr>
              <a:t>Lösungsvorschlägen.Allgemeine</a:t>
            </a:r>
            <a:r>
              <a:rPr lang="de-DE" b="0" i="0" dirty="0">
                <a:solidFill>
                  <a:srgbClr val="374151"/>
                </a:solidFill>
                <a:effectLst/>
                <a:latin typeface="Söhne"/>
              </a:rPr>
              <a:t> Qualität des Textes, einschließlich Grammatik und Struktur.</a:t>
            </a:r>
            <a:endParaRPr b="0" dirty="0"/>
          </a:p>
        </p:txBody>
      </p:sp>
      <p:sp>
        <p:nvSpPr>
          <p:cNvPr id="314" name="Google Shape;3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6382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438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65984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2" name="Google Shape;22;p2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7" name="Google Shape;27;p2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9" name="Google Shape;29;p26"/>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30" name="Google Shape;30;p26"/>
          <p:cNvSpPr txBox="1"/>
          <p:nvPr/>
        </p:nvSpPr>
        <p:spPr>
          <a:xfrm>
            <a:off x="4701512" y="6425358"/>
            <a:ext cx="5015522"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en-US" sz="900">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rgbClr val="595959"/>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rgbClr val="1F497D"/>
              </a:solidFill>
              <a:latin typeface="Calibri"/>
              <a:ea typeface="Calibri"/>
              <a:cs typeface="Calibri"/>
              <a:sym typeface="Calibri"/>
            </a:endParaRPr>
          </a:p>
        </p:txBody>
      </p:sp>
      <p:pic>
        <p:nvPicPr>
          <p:cNvPr id="31" name="Google Shape;31;p26"/>
          <p:cNvPicPr preferRelativeResize="0"/>
          <p:nvPr/>
        </p:nvPicPr>
        <p:blipFill rotWithShape="1">
          <a:blip r:embed="rId3">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104" name="Google Shape;104;p36"/>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6"/>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 name="Google Shape;106;p3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07" name="Google Shape;107;p36"/>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11" name="Google Shape;111;p36"/>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112" name="Google Shape;112;p36"/>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en-US"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sp>
        <p:nvSpPr>
          <p:cNvPr id="113" name="Google Shape;113;p36"/>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a:t>
            </a:r>
            <a:fld id="{00000000-1234-1234-1234-123412341234}" type="slidenum">
              <a:rPr lang="en-US" sz="1800" b="1">
                <a:solidFill>
                  <a:schemeClr val="dk1"/>
                </a:solidFill>
                <a:latin typeface="Calibri"/>
                <a:ea typeface="Calibri"/>
                <a:cs typeface="Calibri"/>
                <a:sym typeface="Calibri"/>
              </a:rPr>
              <a:t>‹Nr.›</a:t>
            </a:fld>
            <a:r>
              <a:rPr lang="en-US" sz="1800" b="1">
                <a:solidFill>
                  <a:schemeClr val="dk1"/>
                </a:solidFill>
                <a:latin typeface="Calibri"/>
                <a:ea typeface="Calibri"/>
                <a:cs typeface="Calibri"/>
                <a:sym typeface="Calibri"/>
              </a:rPr>
              <a:t>-</a:t>
            </a:r>
            <a:endParaRPr/>
          </a:p>
        </p:txBody>
      </p:sp>
      <p:pic>
        <p:nvPicPr>
          <p:cNvPr id="114" name="Google Shape;114;p3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41"/>
        <p:cNvGrpSpPr/>
        <p:nvPr/>
      </p:nvGrpSpPr>
      <p:grpSpPr>
        <a:xfrm>
          <a:off x="0" y="0"/>
          <a:ext cx="0" cy="0"/>
          <a:chOff x="0" y="0"/>
          <a:chExt cx="0" cy="0"/>
        </a:xfrm>
      </p:grpSpPr>
      <p:sp>
        <p:nvSpPr>
          <p:cNvPr id="42" name="Google Shape;42;p29"/>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9"/>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 name="Google Shape;44;p29"/>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45" name="Google Shape;45;p29"/>
          <p:cNvSpPr txBox="1">
            <a:spLocks noGrp="1"/>
          </p:cNvSpPr>
          <p:nvPr>
            <p:ph type="ctrTitle"/>
          </p:nvPr>
        </p:nvSpPr>
        <p:spPr>
          <a:xfrm>
            <a:off x="1104900" y="2292094"/>
            <a:ext cx="5734050" cy="2219691"/>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3F3F3F"/>
              </a:buClr>
              <a:buSzPts val="4000"/>
              <a:buFont typeface="Calibri"/>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47" name="Google Shape;47;p29"/>
          <p:cNvSpPr>
            <a:spLocks noGrp="1"/>
          </p:cNvSpPr>
          <p:nvPr>
            <p:ph type="pic" idx="2"/>
          </p:nvPr>
        </p:nvSpPr>
        <p:spPr>
          <a:xfrm>
            <a:off x="6981063" y="1310656"/>
            <a:ext cx="5210937" cy="4208604"/>
          </a:xfrm>
          <a:prstGeom prst="rect">
            <a:avLst/>
          </a:prstGeom>
          <a:solidFill>
            <a:srgbClr val="CCCCCC"/>
          </a:solidFill>
          <a:ln>
            <a:noFill/>
          </a:ln>
        </p:spPr>
      </p:sp>
      <p:pic>
        <p:nvPicPr>
          <p:cNvPr id="48" name="Google Shape;48;p29"/>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49" name="Google Shape;49;p29"/>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en-US"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pic>
        <p:nvPicPr>
          <p:cNvPr id="50" name="Google Shape;50;p29"/>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51"/>
        <p:cNvGrpSpPr/>
        <p:nvPr/>
      </p:nvGrpSpPr>
      <p:grpSpPr>
        <a:xfrm>
          <a:off x="0" y="0"/>
          <a:ext cx="0" cy="0"/>
          <a:chOff x="0" y="0"/>
          <a:chExt cx="0" cy="0"/>
        </a:xfrm>
      </p:grpSpPr>
      <p:sp>
        <p:nvSpPr>
          <p:cNvPr id="52" name="Google Shape;52;p30"/>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0"/>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56" name="Google Shape;56;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57" name="Google Shape;57;p3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58" name="Google Shape;58;p30"/>
          <p:cNvPicPr preferRelativeResize="0"/>
          <p:nvPr/>
        </p:nvPicPr>
        <p:blipFill rotWithShape="1">
          <a:blip r:embed="rId2">
            <a:alphaModFix/>
          </a:blip>
          <a:srcRect/>
          <a:stretch/>
        </p:blipFill>
        <p:spPr>
          <a:xfrm>
            <a:off x="10099505" y="6266872"/>
            <a:ext cx="1987550" cy="567690"/>
          </a:xfrm>
          <a:prstGeom prst="rect">
            <a:avLst/>
          </a:prstGeom>
          <a:noFill/>
          <a:ln>
            <a:noFill/>
          </a:ln>
        </p:spPr>
      </p:pic>
      <p:sp>
        <p:nvSpPr>
          <p:cNvPr id="59" name="Google Shape;59;p30"/>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en-US"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pic>
        <p:nvPicPr>
          <p:cNvPr id="60" name="Google Shape;60;p30"/>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61" name="Google Shape;61;p30"/>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62"/>
        <p:cNvGrpSpPr/>
        <p:nvPr/>
      </p:nvGrpSpPr>
      <p:grpSpPr>
        <a:xfrm>
          <a:off x="0" y="0"/>
          <a:ext cx="0" cy="0"/>
          <a:chOff x="0" y="0"/>
          <a:chExt cx="0" cy="0"/>
        </a:xfrm>
      </p:grpSpPr>
      <p:sp>
        <p:nvSpPr>
          <p:cNvPr id="63" name="Google Shape;63;p31"/>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1"/>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 name="Google Shape;65;p31"/>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66" name="Google Shape;66;p3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8" name="Google Shape;68;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70" name="Google Shape;70;p3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71" name="Google Shape;71;p31"/>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72" name="Google Shape;72;p31"/>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en-US"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pic>
        <p:nvPicPr>
          <p:cNvPr id="73" name="Google Shape;73;p31"/>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3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3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3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89" name="Google Shape;89;p34"/>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4"/>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 name="Google Shape;91;p34"/>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92" name="Google Shape;92;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94" name="Google Shape;94;p34"/>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95" name="Google Shape;95;p34"/>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en-US"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sp>
        <p:nvSpPr>
          <p:cNvPr id="96" name="Google Shape;96;p34"/>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a:t>
            </a:r>
            <a:fld id="{00000000-1234-1234-1234-123412341234}" type="slidenum">
              <a:rPr lang="en-US" sz="1800" b="1">
                <a:solidFill>
                  <a:schemeClr val="dk1"/>
                </a:solidFill>
                <a:latin typeface="Calibri"/>
                <a:ea typeface="Calibri"/>
                <a:cs typeface="Calibri"/>
                <a:sym typeface="Calibri"/>
              </a:rPr>
              <a:t>‹Nr.›</a:t>
            </a:fld>
            <a:r>
              <a:rPr lang="en-US" sz="1800" b="1">
                <a:solidFill>
                  <a:schemeClr val="dk1"/>
                </a:solidFill>
                <a:latin typeface="Calibri"/>
                <a:ea typeface="Calibri"/>
                <a:cs typeface="Calibri"/>
                <a:sym typeface="Calibri"/>
              </a:rPr>
              <a:t>-</a:t>
            </a:r>
            <a:endParaRPr/>
          </a:p>
        </p:txBody>
      </p:sp>
      <p:pic>
        <p:nvPicPr>
          <p:cNvPr id="97" name="Google Shape;97;p34"/>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5"/>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5"/>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6" name="Google Shape;16;p25"/>
          <p:cNvPicPr preferRelativeResize="0"/>
          <p:nvPr/>
        </p:nvPicPr>
        <p:blipFill rotWithShape="1">
          <a:blip r:embed="rId13">
            <a:alphaModFix/>
          </a:blip>
          <a:srcRect/>
          <a:stretch/>
        </p:blipFill>
        <p:spPr>
          <a:xfrm>
            <a:off x="104945" y="6281603"/>
            <a:ext cx="1061484" cy="400384"/>
          </a:xfrm>
          <a:prstGeom prst="rect">
            <a:avLst/>
          </a:prstGeom>
          <a:noFill/>
          <a:ln>
            <a:noFill/>
          </a:ln>
        </p:spPr>
      </p:pic>
      <p:sp>
        <p:nvSpPr>
          <p:cNvPr id="17" name="Google Shape;17;p25"/>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18" name="Google Shape;18;p25"/>
          <p:cNvPicPr preferRelativeResize="0"/>
          <p:nvPr/>
        </p:nvPicPr>
        <p:blipFill rotWithShape="1">
          <a:blip r:embed="rId14">
            <a:alphaModFix/>
          </a:blip>
          <a:srcRect/>
          <a:stretch/>
        </p:blipFill>
        <p:spPr>
          <a:xfrm>
            <a:off x="10099505" y="6266872"/>
            <a:ext cx="1987550" cy="567690"/>
          </a:xfrm>
          <a:prstGeom prst="rect">
            <a:avLst/>
          </a:prstGeom>
          <a:noFill/>
          <a:ln>
            <a:noFill/>
          </a:ln>
        </p:spPr>
      </p:pic>
      <p:sp>
        <p:nvSpPr>
          <p:cNvPr id="19" name="Google Shape;19;p25"/>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‹Nr.›</a:t>
            </a:fld>
            <a:r>
              <a:rPr lang="en-US" sz="1800" b="1" i="0" u="none" strike="noStrike" cap="none">
                <a:solidFill>
                  <a:schemeClr val="dk1"/>
                </a:solidFill>
                <a:latin typeface="Calibri"/>
                <a:ea typeface="Calibri"/>
                <a:cs typeface="Calibri"/>
                <a:sym typeface="Calibri"/>
              </a:rPr>
              <a:t>-</a:t>
            </a:r>
            <a:endParaRPr/>
          </a:p>
        </p:txBody>
      </p:sp>
      <p:pic>
        <p:nvPicPr>
          <p:cNvPr id="20" name="Google Shape;20;p25"/>
          <p:cNvPicPr preferRelativeResize="0"/>
          <p:nvPr/>
        </p:nvPicPr>
        <p:blipFill rotWithShape="1">
          <a:blip r:embed="rId15">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enb.iisd.org/consume/oslo004.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RcNKHQb8QIc?feature=oembed" TargetMode="Externa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xS3g8q5k5C4?feature=oembed" TargetMode="Externa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Seo40tsiwlk?feature=oembed" TargetMode="Externa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IpH_kyuSOVU?feature=oembed" TargetMode="Externa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https://www.youtube.com/embed/BKW-C_mM2DA?feature=oembed" TargetMode="Externa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ideo" Target="https://www.youtube.com/embed/8rwjMc-Ziug?feature=oembed" TargetMode="Externa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1007/978-3-031-28559-2_1"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a:spLocks noGrp="1"/>
          </p:cNvSpPr>
          <p:nvPr>
            <p:ph type="title"/>
          </p:nvPr>
        </p:nvSpPr>
        <p:spPr>
          <a:xfrm>
            <a:off x="457199" y="594359"/>
            <a:ext cx="3455581" cy="39066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ct val="100000"/>
              <a:buFont typeface="Calibri"/>
              <a:buNone/>
            </a:pPr>
            <a:r>
              <a:rPr lang="en-US" sz="4400" b="1">
                <a:solidFill>
                  <a:srgbClr val="004B3A"/>
                </a:solidFill>
              </a:rPr>
              <a:t>GREENWORLD: </a:t>
            </a:r>
            <a:r>
              <a:rPr lang="en-US"/>
              <a:t>Think Green</a:t>
            </a:r>
            <a:br>
              <a:rPr lang="en-US"/>
            </a:br>
            <a:r>
              <a:rPr lang="en-US"/>
              <a:t>for the World</a:t>
            </a:r>
            <a:br>
              <a:rPr lang="en-US"/>
            </a:br>
            <a:br>
              <a:rPr lang="en-US"/>
            </a:br>
            <a:r>
              <a:rPr lang="en-US" sz="2700"/>
              <a:t>Youth Education</a:t>
            </a:r>
            <a:br>
              <a:rPr lang="en-US" sz="2700"/>
            </a:br>
            <a:r>
              <a:rPr lang="en-US" sz="2700"/>
              <a:t>ERASMUS+</a:t>
            </a:r>
            <a:br>
              <a:rPr lang="en-US" sz="2700"/>
            </a:br>
            <a:br>
              <a:rPr lang="en-US" sz="2700"/>
            </a:br>
            <a:r>
              <a:rPr lang="en-US" sz="2200"/>
              <a:t>KA220 YOU - Strategic Partnerships for Youth Education</a:t>
            </a:r>
            <a:br>
              <a:rPr lang="en-US" sz="2200"/>
            </a:br>
            <a:r>
              <a:rPr lang="en-US" sz="2200"/>
              <a:t>Cooperation partnership</a:t>
            </a:r>
            <a:br>
              <a:rPr lang="en-US"/>
            </a:br>
            <a:endParaRPr/>
          </a:p>
        </p:txBody>
      </p:sp>
      <p:sp>
        <p:nvSpPr>
          <p:cNvPr id="120" name="Google Shape;120;p1"/>
          <p:cNvSpPr txBox="1">
            <a:spLocks noGrp="1"/>
          </p:cNvSpPr>
          <p:nvPr>
            <p:ph type="body" idx="1"/>
          </p:nvPr>
        </p:nvSpPr>
        <p:spPr>
          <a:xfrm>
            <a:off x="4619379" y="594359"/>
            <a:ext cx="6492240" cy="52578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dirty="0"/>
              <a:t> </a:t>
            </a:r>
            <a:endParaRPr dirty="0"/>
          </a:p>
        </p:txBody>
      </p:sp>
      <p:sp>
        <p:nvSpPr>
          <p:cNvPr id="121" name="Google Shape;121;p1"/>
          <p:cNvSpPr txBox="1">
            <a:spLocks noGrp="1"/>
          </p:cNvSpPr>
          <p:nvPr>
            <p:ph type="body" idx="2"/>
          </p:nvPr>
        </p:nvSpPr>
        <p:spPr>
          <a:xfrm>
            <a:off x="457200" y="4891596"/>
            <a:ext cx="3200400" cy="14136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r>
              <a:rPr lang="en-US" b="1" i="1"/>
              <a:t>Reference Number:</a:t>
            </a:r>
            <a:br>
              <a:rPr lang="en-US" b="1" i="1"/>
            </a:br>
            <a:r>
              <a:rPr lang="en-US"/>
              <a:t>2021-1-DE04-KA220-YOU-000029209</a:t>
            </a:r>
            <a:endParaRPr/>
          </a:p>
          <a:p>
            <a:pPr marL="0" lvl="0" indent="0" algn="l" rtl="0">
              <a:lnSpc>
                <a:spcPct val="90000"/>
              </a:lnSpc>
              <a:spcBef>
                <a:spcPts val="1400"/>
              </a:spcBef>
              <a:spcAft>
                <a:spcPts val="0"/>
              </a:spcAft>
              <a:buSzPts val="1500"/>
              <a:buNone/>
            </a:pPr>
            <a:r>
              <a:rPr lang="en-US" b="1"/>
              <a:t>Duration: </a:t>
            </a:r>
            <a:endParaRPr/>
          </a:p>
          <a:p>
            <a:pPr marL="0" lvl="0" indent="0" algn="l" rtl="0">
              <a:lnSpc>
                <a:spcPct val="90000"/>
              </a:lnSpc>
              <a:spcBef>
                <a:spcPts val="1400"/>
              </a:spcBef>
              <a:spcAft>
                <a:spcPts val="0"/>
              </a:spcAft>
              <a:buSzPts val="1500"/>
              <a:buNone/>
            </a:pPr>
            <a:r>
              <a:rPr lang="en-US" b="1"/>
              <a:t>07.03.2022 to 07.03.2024 (24 months) </a:t>
            </a:r>
            <a:endParaRPr/>
          </a:p>
          <a:p>
            <a:pPr marL="0" lvl="0" indent="0" algn="l" rtl="0">
              <a:lnSpc>
                <a:spcPct val="90000"/>
              </a:lnSpc>
              <a:spcBef>
                <a:spcPts val="1400"/>
              </a:spcBef>
              <a:spcAft>
                <a:spcPts val="0"/>
              </a:spcAft>
              <a:buSzPts val="1500"/>
              <a:buNone/>
            </a:pPr>
            <a:endParaRPr b="1"/>
          </a:p>
        </p:txBody>
      </p:sp>
      <p:sp>
        <p:nvSpPr>
          <p:cNvPr id="122" name="Google Shape;122;p1"/>
          <p:cNvSpPr txBox="1"/>
          <p:nvPr/>
        </p:nvSpPr>
        <p:spPr>
          <a:xfrm>
            <a:off x="5242104" y="5502627"/>
            <a:ext cx="497474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1800"/>
              <a:buFont typeface="Noto Sans Symbols"/>
              <a:buNone/>
            </a:pPr>
            <a:r>
              <a:rPr lang="en-US" sz="1800" dirty="0" err="1">
                <a:solidFill>
                  <a:srgbClr val="595959"/>
                </a:solidFill>
                <a:latin typeface="Calibri"/>
                <a:ea typeface="Calibri"/>
                <a:cs typeface="Calibri"/>
                <a:sym typeface="Calibri"/>
              </a:rPr>
              <a:t>Lehrstuhl</a:t>
            </a:r>
            <a:r>
              <a:rPr lang="en-US" sz="1800" dirty="0">
                <a:solidFill>
                  <a:srgbClr val="595959"/>
                </a:solidFill>
                <a:latin typeface="Calibri"/>
                <a:ea typeface="Calibri"/>
                <a:cs typeface="Calibri"/>
                <a:sym typeface="Calibri"/>
              </a:rPr>
              <a:t> für </a:t>
            </a:r>
            <a:r>
              <a:rPr lang="en-US" sz="1800" dirty="0" err="1">
                <a:solidFill>
                  <a:srgbClr val="595959"/>
                </a:solidFill>
                <a:latin typeface="Calibri"/>
                <a:ea typeface="Calibri"/>
                <a:cs typeface="Calibri"/>
                <a:sym typeface="Calibri"/>
              </a:rPr>
              <a:t>Wirtschaftspädagogik</a:t>
            </a:r>
            <a:r>
              <a:rPr lang="en-US" sz="1800" dirty="0">
                <a:solidFill>
                  <a:srgbClr val="595959"/>
                </a:solidFill>
                <a:latin typeface="Calibri"/>
                <a:ea typeface="Calibri"/>
                <a:cs typeface="Calibri"/>
                <a:sym typeface="Calibri"/>
              </a:rPr>
              <a:t> II</a:t>
            </a:r>
            <a:br>
              <a:rPr lang="en-US" sz="1800" dirty="0">
                <a:solidFill>
                  <a:srgbClr val="595959"/>
                </a:solidFill>
                <a:latin typeface="Calibri"/>
                <a:ea typeface="Calibri"/>
                <a:cs typeface="Calibri"/>
                <a:sym typeface="Calibri"/>
              </a:rPr>
            </a:br>
            <a:r>
              <a:rPr lang="en-US" sz="1800" dirty="0">
                <a:solidFill>
                  <a:srgbClr val="595959"/>
                </a:solidFill>
                <a:latin typeface="Calibri"/>
                <a:ea typeface="Calibri"/>
                <a:cs typeface="Calibri"/>
                <a:sym typeface="Calibri"/>
              </a:rPr>
              <a:t>Prof. Dr. Marc Beutner | Niclas C. Grüttner</a:t>
            </a:r>
            <a:endParaRPr dirty="0"/>
          </a:p>
        </p:txBody>
      </p:sp>
      <p:sp>
        <p:nvSpPr>
          <p:cNvPr id="123" name="Google Shape;123;p1"/>
          <p:cNvSpPr txBox="1"/>
          <p:nvPr/>
        </p:nvSpPr>
        <p:spPr>
          <a:xfrm>
            <a:off x="4311479" y="1281888"/>
            <a:ext cx="7423322" cy="3219091"/>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spcBef>
                <a:spcPts val="0"/>
              </a:spcBef>
              <a:spcAft>
                <a:spcPts val="0"/>
              </a:spcAft>
              <a:buClr>
                <a:schemeClr val="accent1"/>
              </a:buClr>
              <a:buSzPts val="3900"/>
              <a:buFont typeface="Noto Sans Symbols"/>
              <a:buNone/>
            </a:pPr>
            <a:r>
              <a:rPr lang="en-US" sz="3900" b="1" dirty="0">
                <a:solidFill>
                  <a:srgbClr val="004B3A"/>
                </a:solidFill>
                <a:latin typeface="Calibri"/>
                <a:ea typeface="Calibri"/>
                <a:cs typeface="Calibri"/>
                <a:sym typeface="Calibri"/>
              </a:rPr>
              <a:t>GREENWORLD</a:t>
            </a:r>
            <a:br>
              <a:rPr lang="en-US" sz="3000" b="1" dirty="0">
                <a:solidFill>
                  <a:srgbClr val="595959"/>
                </a:solidFill>
                <a:latin typeface="Calibri"/>
                <a:ea typeface="Calibri"/>
                <a:cs typeface="Calibri"/>
                <a:sym typeface="Calibri"/>
              </a:rPr>
            </a:br>
            <a:endParaRPr sz="1583" b="1" dirty="0">
              <a:solidFill>
                <a:srgbClr val="595959"/>
              </a:solidFill>
              <a:latin typeface="Calibri"/>
              <a:ea typeface="Calibri"/>
              <a:cs typeface="Calibri"/>
              <a:sym typeface="Calibri"/>
            </a:endParaRPr>
          </a:p>
          <a:p>
            <a:pPr marL="0" marR="0" lvl="0" indent="0" algn="l" rtl="0">
              <a:spcBef>
                <a:spcPts val="1000"/>
              </a:spcBef>
              <a:spcAft>
                <a:spcPts val="0"/>
              </a:spcAft>
              <a:buClr>
                <a:schemeClr val="accent1"/>
              </a:buClr>
              <a:buSzPts val="2600"/>
              <a:buFont typeface="Noto Sans Symbols"/>
              <a:buNone/>
            </a:pPr>
            <a:endParaRPr sz="1800" b="1" dirty="0">
              <a:solidFill>
                <a:srgbClr val="595959"/>
              </a:solidFill>
              <a:latin typeface="Calibri"/>
              <a:ea typeface="Calibri"/>
              <a:cs typeface="Calibri"/>
              <a:sym typeface="Calibri"/>
            </a:endParaRPr>
          </a:p>
          <a:p>
            <a:pPr marL="0" marR="0" lvl="0" indent="0" algn="l" rtl="0">
              <a:spcBef>
                <a:spcPts val="1000"/>
              </a:spcBef>
              <a:spcAft>
                <a:spcPts val="0"/>
              </a:spcAft>
              <a:buClr>
                <a:schemeClr val="accent1"/>
              </a:buClr>
              <a:buSzPts val="3200"/>
              <a:buFont typeface="Noto Sans Symbols"/>
              <a:buNone/>
            </a:pPr>
            <a:r>
              <a:rPr lang="en-US" sz="3200" b="1" u="sng" dirty="0">
                <a:solidFill>
                  <a:srgbClr val="595959"/>
                </a:solidFill>
                <a:latin typeface="Calibri"/>
                <a:ea typeface="Calibri"/>
                <a:cs typeface="Calibri"/>
                <a:sym typeface="Calibri"/>
              </a:rPr>
              <a:t>Modul 1:</a:t>
            </a:r>
            <a:br>
              <a:rPr lang="en-US" sz="3200" b="1" dirty="0">
                <a:solidFill>
                  <a:srgbClr val="595959"/>
                </a:solidFill>
                <a:latin typeface="Calibri"/>
                <a:ea typeface="Calibri"/>
                <a:cs typeface="Calibri"/>
                <a:sym typeface="Calibri"/>
              </a:rPr>
            </a:br>
            <a:r>
              <a:rPr lang="en-US" sz="3200" b="1" dirty="0" err="1">
                <a:solidFill>
                  <a:srgbClr val="595959"/>
                </a:solidFill>
                <a:latin typeface="Calibri"/>
                <a:ea typeface="Calibri"/>
                <a:cs typeface="Calibri"/>
                <a:sym typeface="Calibri"/>
              </a:rPr>
              <a:t>Öko</a:t>
            </a:r>
            <a:r>
              <a:rPr lang="en-US" sz="3200" b="1" dirty="0">
                <a:solidFill>
                  <a:srgbClr val="595959"/>
                </a:solidFill>
                <a:latin typeface="Calibri"/>
                <a:ea typeface="Calibri"/>
                <a:cs typeface="Calibri"/>
                <a:sym typeface="Calibri"/>
              </a:rPr>
              <a:t> Innovationen und Nachhaltigkeit </a:t>
            </a:r>
            <a:r>
              <a:rPr lang="en-US" sz="3200" b="1" dirty="0" err="1">
                <a:solidFill>
                  <a:srgbClr val="595959"/>
                </a:solidFill>
                <a:latin typeface="Calibri"/>
                <a:ea typeface="Calibri"/>
                <a:cs typeface="Calibri"/>
                <a:sym typeface="Calibri"/>
              </a:rPr>
              <a:t>im</a:t>
            </a:r>
            <a:endParaRPr lang="en-US" sz="3200" b="1" dirty="0">
              <a:solidFill>
                <a:srgbClr val="595959"/>
              </a:solidFill>
              <a:latin typeface="Calibri"/>
              <a:ea typeface="Calibri"/>
              <a:cs typeface="Calibri"/>
              <a:sym typeface="Calibri"/>
            </a:endParaRPr>
          </a:p>
          <a:p>
            <a:pPr marL="0" marR="0" lvl="0" indent="0" algn="l" rtl="0">
              <a:spcBef>
                <a:spcPts val="1000"/>
              </a:spcBef>
              <a:spcAft>
                <a:spcPts val="0"/>
              </a:spcAft>
              <a:buClr>
                <a:schemeClr val="accent1"/>
              </a:buClr>
              <a:buSzPts val="3200"/>
              <a:buFont typeface="Noto Sans Symbols"/>
              <a:buNone/>
            </a:pPr>
            <a:r>
              <a:rPr lang="en-US" sz="3200" b="1" dirty="0">
                <a:solidFill>
                  <a:srgbClr val="595959"/>
                </a:solidFill>
                <a:latin typeface="Calibri"/>
                <a:ea typeface="Calibri"/>
                <a:cs typeface="Calibri"/>
                <a:sym typeface="Calibri"/>
              </a:rPr>
              <a:t>Grünen </a:t>
            </a:r>
            <a:r>
              <a:rPr lang="en-US" sz="3200" b="1" dirty="0" err="1">
                <a:solidFill>
                  <a:srgbClr val="595959"/>
                </a:solidFill>
                <a:latin typeface="Calibri"/>
                <a:ea typeface="Calibri"/>
                <a:cs typeface="Calibri"/>
                <a:sym typeface="Calibri"/>
              </a:rPr>
              <a:t>Unternehmertum</a:t>
            </a:r>
            <a:br>
              <a:rPr lang="en-US" sz="2600" b="1" dirty="0">
                <a:solidFill>
                  <a:srgbClr val="595959"/>
                </a:solidFill>
                <a:latin typeface="Calibri"/>
                <a:ea typeface="Calibri"/>
                <a:cs typeface="Calibri"/>
                <a:sym typeface="Calibri"/>
              </a:rPr>
            </a:br>
            <a:br>
              <a:rPr lang="en-US" sz="2600" b="1" dirty="0">
                <a:solidFill>
                  <a:srgbClr val="595959"/>
                </a:solidFill>
                <a:latin typeface="Calibri"/>
                <a:ea typeface="Calibri"/>
                <a:cs typeface="Calibri"/>
                <a:sym typeface="Calibri"/>
              </a:rPr>
            </a:br>
            <a:endParaRPr lang="en-US" sz="2600" b="1" dirty="0">
              <a:solidFill>
                <a:srgbClr val="595959"/>
              </a:solidFill>
              <a:latin typeface="Calibri"/>
              <a:ea typeface="Calibri"/>
              <a:cs typeface="Calibri"/>
              <a:sym typeface="Calibri"/>
            </a:endParaRPr>
          </a:p>
          <a:p>
            <a:pPr marL="0" marR="0" lvl="0" indent="0" algn="l" rtl="0">
              <a:spcBef>
                <a:spcPts val="1000"/>
              </a:spcBef>
              <a:spcAft>
                <a:spcPts val="0"/>
              </a:spcAft>
              <a:buClr>
                <a:schemeClr val="accent1"/>
              </a:buClr>
              <a:buSzPts val="3200"/>
              <a:buFont typeface="Noto Sans Symbols"/>
              <a:buNone/>
            </a:pPr>
            <a:endParaRPr sz="2600" dirty="0">
              <a:solidFill>
                <a:srgbClr val="595959"/>
              </a:solidFill>
              <a:latin typeface="Calibri"/>
              <a:ea typeface="Calibri"/>
              <a:cs typeface="Calibri"/>
              <a:sym typeface="Calibri"/>
            </a:endParaRPr>
          </a:p>
        </p:txBody>
      </p:sp>
      <p:pic>
        <p:nvPicPr>
          <p:cNvPr id="125" name="Google Shape;125;p1"/>
          <p:cNvPicPr preferRelativeResize="0"/>
          <p:nvPr/>
        </p:nvPicPr>
        <p:blipFill rotWithShape="1">
          <a:blip r:embed="rId3">
            <a:alphaModFix/>
          </a:blip>
          <a:srcRect/>
          <a:stretch/>
        </p:blipFill>
        <p:spPr>
          <a:xfrm>
            <a:off x="9286226" y="594359"/>
            <a:ext cx="2286000" cy="2011840"/>
          </a:xfrm>
          <a:prstGeom prst="rect">
            <a:avLst/>
          </a:prstGeom>
          <a:noFill/>
          <a:ln>
            <a:noFill/>
          </a:ln>
        </p:spPr>
      </p:pic>
      <p:pic>
        <p:nvPicPr>
          <p:cNvPr id="3" name="Grafik 2" descr="Ein Bild, das Text, Schrift, Screenshot enthält.&#10;&#10;Automatisch generierte Beschreibung">
            <a:extLst>
              <a:ext uri="{FF2B5EF4-FFF2-40B4-BE49-F238E27FC236}">
                <a16:creationId xmlns:a16="http://schemas.microsoft.com/office/drawing/2014/main" id="{ED40E80D-89D6-24FD-1E3F-A39DB9339489}"/>
              </a:ext>
            </a:extLst>
          </p:cNvPr>
          <p:cNvPicPr>
            <a:picLocks noChangeAspect="1"/>
          </p:cNvPicPr>
          <p:nvPr/>
        </p:nvPicPr>
        <p:blipFill>
          <a:blip r:embed="rId4"/>
          <a:stretch>
            <a:fillRect/>
          </a:stretch>
        </p:blipFill>
        <p:spPr>
          <a:xfrm>
            <a:off x="6130726" y="3935698"/>
            <a:ext cx="3197505" cy="14383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9"/>
          <p:cNvSpPr txBox="1">
            <a:spLocks noGrp="1"/>
          </p:cNvSpPr>
          <p:nvPr>
            <p:ph type="title"/>
          </p:nvPr>
        </p:nvSpPr>
        <p:spPr>
          <a:xfrm>
            <a:off x="1499038" y="291993"/>
            <a:ext cx="10515600" cy="806116"/>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Arial"/>
              <a:buNone/>
            </a:pPr>
            <a:r>
              <a:rPr lang="en-US" dirty="0">
                <a:solidFill>
                  <a:srgbClr val="2A4F1C"/>
                </a:solidFill>
                <a:latin typeface="Arial"/>
                <a:ea typeface="Arial"/>
                <a:cs typeface="Arial"/>
                <a:sym typeface="Arial"/>
              </a:rPr>
              <a:t>Take a look at a friend of yours</a:t>
            </a:r>
            <a:endParaRPr dirty="0">
              <a:solidFill>
                <a:srgbClr val="2A4F1C"/>
              </a:solidFill>
            </a:endParaRPr>
          </a:p>
        </p:txBody>
      </p:sp>
      <p:sp>
        <p:nvSpPr>
          <p:cNvPr id="202" name="Google Shape;202;p9"/>
          <p:cNvSpPr txBox="1">
            <a:spLocks noGrp="1"/>
          </p:cNvSpPr>
          <p:nvPr>
            <p:ph type="body" idx="1"/>
          </p:nvPr>
        </p:nvSpPr>
        <p:spPr>
          <a:xfrm>
            <a:off x="1538551" y="1143824"/>
            <a:ext cx="9602378" cy="1345941"/>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de-DE" sz="1800" b="1" dirty="0">
                <a:solidFill>
                  <a:srgbClr val="2A4F1C"/>
                </a:solidFill>
              </a:rPr>
              <a:t>Schauen Sie sich einen Freund oder eine Freundin an, der/die die letzte Aufnahme auch für sich selbst gemacht hat, und denken Sie über seine/ihre Kompetenzen und Fähigkeiten nach. </a:t>
            </a:r>
          </a:p>
          <a:p>
            <a:pPr marL="0" lvl="0" indent="0" algn="l" rtl="0">
              <a:lnSpc>
                <a:spcPct val="90000"/>
              </a:lnSpc>
              <a:spcBef>
                <a:spcPts val="0"/>
              </a:spcBef>
              <a:spcAft>
                <a:spcPts val="0"/>
              </a:spcAft>
              <a:buSzPts val="2000"/>
              <a:buNone/>
            </a:pPr>
            <a:endParaRPr lang="de-DE" sz="1800" b="1" dirty="0">
              <a:solidFill>
                <a:srgbClr val="2A4F1C"/>
              </a:solidFill>
            </a:endParaRPr>
          </a:p>
          <a:p>
            <a:pPr marL="0" lvl="0" indent="0" algn="l" rtl="0">
              <a:lnSpc>
                <a:spcPct val="90000"/>
              </a:lnSpc>
              <a:spcBef>
                <a:spcPts val="0"/>
              </a:spcBef>
              <a:spcAft>
                <a:spcPts val="0"/>
              </a:spcAft>
              <a:buSzPts val="2000"/>
              <a:buNone/>
            </a:pPr>
            <a:r>
              <a:rPr lang="de-DE" sz="1800" b="1" dirty="0">
                <a:solidFill>
                  <a:srgbClr val="2A4F1C"/>
                </a:solidFill>
              </a:rPr>
              <a:t>Nehmen Sie ein Blatt Papier und füllen Sie die gleiche Tabelle für ihn/sie aus. Er/sie sollte das auch für Sie tun. Sie sollte auch so aussehen:</a:t>
            </a:r>
            <a:endParaRPr sz="1800" dirty="0"/>
          </a:p>
        </p:txBody>
      </p:sp>
      <p:graphicFrame>
        <p:nvGraphicFramePr>
          <p:cNvPr id="204" name="Google Shape;204;p9"/>
          <p:cNvGraphicFramePr/>
          <p:nvPr>
            <p:extLst>
              <p:ext uri="{D42A27DB-BD31-4B8C-83A1-F6EECF244321}">
                <p14:modId xmlns:p14="http://schemas.microsoft.com/office/powerpoint/2010/main" val="648298102"/>
              </p:ext>
            </p:extLst>
          </p:nvPr>
        </p:nvGraphicFramePr>
        <p:xfrm>
          <a:off x="1538551" y="2709214"/>
          <a:ext cx="9294125" cy="2350693"/>
        </p:xfrm>
        <a:graphic>
          <a:graphicData uri="http://schemas.openxmlformats.org/drawingml/2006/table">
            <a:tbl>
              <a:tblPr firstRow="1" bandRow="1">
                <a:noFill/>
                <a:tableStyleId>{D49AD3D6-E8F9-4880-B4F5-A4824B6D44C1}</a:tableStyleId>
              </a:tblPr>
              <a:tblGrid>
                <a:gridCol w="2841550">
                  <a:extLst>
                    <a:ext uri="{9D8B030D-6E8A-4147-A177-3AD203B41FA5}">
                      <a16:colId xmlns:a16="http://schemas.microsoft.com/office/drawing/2014/main" val="20000"/>
                    </a:ext>
                  </a:extLst>
                </a:gridCol>
                <a:gridCol w="1593284">
                  <a:extLst>
                    <a:ext uri="{9D8B030D-6E8A-4147-A177-3AD203B41FA5}">
                      <a16:colId xmlns:a16="http://schemas.microsoft.com/office/drawing/2014/main" val="20001"/>
                    </a:ext>
                  </a:extLst>
                </a:gridCol>
                <a:gridCol w="2535766">
                  <a:extLst>
                    <a:ext uri="{9D8B030D-6E8A-4147-A177-3AD203B41FA5}">
                      <a16:colId xmlns:a16="http://schemas.microsoft.com/office/drawing/2014/main" val="20002"/>
                    </a:ext>
                  </a:extLst>
                </a:gridCol>
                <a:gridCol w="2323525">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US" sz="1800" dirty="0" err="1"/>
                        <a:t>Kompetenz</a:t>
                      </a:r>
                      <a:endParaRPr sz="1800" dirty="0"/>
                    </a:p>
                  </a:txBody>
                  <a:tcPr marL="91450" marR="91450" marT="45725" marB="45725"/>
                </a:tc>
                <a:tc>
                  <a:txBody>
                    <a:bodyPr/>
                    <a:lstStyle/>
                    <a:p>
                      <a:pPr marL="0" marR="0" lvl="0" indent="0" algn="ctr" rtl="0">
                        <a:spcBef>
                          <a:spcPts val="0"/>
                        </a:spcBef>
                        <a:spcAft>
                          <a:spcPts val="0"/>
                        </a:spcAft>
                        <a:buNone/>
                      </a:pPr>
                      <a:r>
                        <a:rPr lang="en-US" sz="1800" dirty="0"/>
                        <a:t>Schon gut</a:t>
                      </a:r>
                      <a:endParaRPr sz="1800" dirty="0"/>
                    </a:p>
                  </a:txBody>
                  <a:tcPr marL="91450" marR="91450" marT="45725" marB="45725"/>
                </a:tc>
                <a:tc>
                  <a:txBody>
                    <a:bodyPr/>
                    <a:lstStyle/>
                    <a:p>
                      <a:pPr marL="0" marR="0" lvl="0" indent="0" algn="ctr" rtl="0">
                        <a:spcBef>
                          <a:spcPts val="0"/>
                        </a:spcBef>
                        <a:spcAft>
                          <a:spcPts val="0"/>
                        </a:spcAft>
                        <a:buNone/>
                      </a:pPr>
                      <a:r>
                        <a:rPr lang="en-US" sz="1800" dirty="0" err="1"/>
                        <a:t>Kann</a:t>
                      </a:r>
                      <a:r>
                        <a:rPr lang="en-US" sz="1800" dirty="0"/>
                        <a:t> </a:t>
                      </a:r>
                      <a:r>
                        <a:rPr lang="en-US" sz="1800" dirty="0" err="1"/>
                        <a:t>verbessert</a:t>
                      </a:r>
                      <a:r>
                        <a:rPr lang="en-US" sz="1800" dirty="0"/>
                        <a:t> </a:t>
                      </a:r>
                      <a:r>
                        <a:rPr lang="en-US" sz="1800" dirty="0" err="1"/>
                        <a:t>werden</a:t>
                      </a:r>
                      <a:endParaRPr sz="1800" dirty="0"/>
                    </a:p>
                  </a:txBody>
                  <a:tcPr marL="91450" marR="91450" marT="45725" marB="45725"/>
                </a:tc>
                <a:tc>
                  <a:txBody>
                    <a:bodyPr/>
                    <a:lstStyle/>
                    <a:p>
                      <a:pPr marL="0" marR="0" lvl="0" indent="0" algn="ctr" rtl="0">
                        <a:spcBef>
                          <a:spcPts val="0"/>
                        </a:spcBef>
                        <a:spcAft>
                          <a:spcPts val="0"/>
                        </a:spcAft>
                        <a:buNone/>
                      </a:pPr>
                      <a:r>
                        <a:rPr lang="en-US" sz="1800" dirty="0"/>
                        <a:t>Noch </a:t>
                      </a:r>
                      <a:r>
                        <a:rPr lang="en-US" sz="1800" dirty="0" err="1"/>
                        <a:t>nicht</a:t>
                      </a:r>
                      <a:r>
                        <a:rPr lang="en-US" sz="1800" dirty="0"/>
                        <a:t> gut</a:t>
                      </a:r>
                      <a:endParaRPr dirty="0"/>
                    </a:p>
                  </a:txBody>
                  <a:tcPr marL="91450" marR="91450" marT="45725" marB="45725"/>
                </a:tc>
                <a:extLst>
                  <a:ext uri="{0D108BD9-81ED-4DB2-BD59-A6C34878D82A}">
                    <a16:rowId xmlns:a16="http://schemas.microsoft.com/office/drawing/2014/main" val="10000"/>
                  </a:ext>
                </a:extLst>
              </a:tr>
              <a:tr h="370850">
                <a:tc>
                  <a:txBody>
                    <a:bodyPr/>
                    <a:lstStyle/>
                    <a:p>
                      <a:pPr marL="360000" marR="0" lvl="0" indent="-360000" algn="l" rtl="0">
                        <a:lnSpc>
                          <a:spcPct val="130000"/>
                        </a:lnSpc>
                        <a:spcBef>
                          <a:spcPts val="0"/>
                        </a:spcBef>
                        <a:spcAft>
                          <a:spcPts val="0"/>
                        </a:spcAft>
                        <a:buClr>
                          <a:srgbClr val="2A4F1C"/>
                        </a:buClr>
                        <a:buSzPts val="1800"/>
                        <a:buFont typeface="Noto Sans Symbols"/>
                        <a:buChar char="❖"/>
                      </a:pPr>
                      <a:r>
                        <a:rPr lang="en-US" sz="1800">
                          <a:solidFill>
                            <a:srgbClr val="2A4F1C"/>
                          </a:solidFill>
                          <a:latin typeface="Arial"/>
                          <a:ea typeface="Arial"/>
                          <a:cs typeface="Arial"/>
                          <a:sym typeface="Arial"/>
                        </a:rPr>
                        <a:t>Emotional Intelligence</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370850">
                <a:tc>
                  <a:txBody>
                    <a:bodyPr/>
                    <a:lstStyle/>
                    <a:p>
                      <a:pPr marL="360000" marR="0" lvl="0" indent="-360000" algn="l" rtl="0">
                        <a:lnSpc>
                          <a:spcPct val="130000"/>
                        </a:lnSpc>
                        <a:spcBef>
                          <a:spcPts val="0"/>
                        </a:spcBef>
                        <a:spcAft>
                          <a:spcPts val="0"/>
                        </a:spcAft>
                        <a:buClr>
                          <a:srgbClr val="2A4F1C"/>
                        </a:buClr>
                        <a:buSzPts val="1800"/>
                        <a:buFont typeface="Noto Sans Symbols"/>
                        <a:buChar char="❖"/>
                      </a:pPr>
                      <a:r>
                        <a:rPr lang="en-US" sz="1800">
                          <a:solidFill>
                            <a:srgbClr val="2A4F1C"/>
                          </a:solidFill>
                          <a:latin typeface="Arial"/>
                          <a:ea typeface="Arial"/>
                          <a:cs typeface="Arial"/>
                          <a:sym typeface="Arial"/>
                        </a:rPr>
                        <a:t>Ability to Understand Root Problems</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370850">
                <a:tc>
                  <a:txBody>
                    <a:bodyPr/>
                    <a:lstStyle/>
                    <a:p>
                      <a:pPr marL="360000" marR="0" lvl="0" indent="-360000" algn="l" rtl="0">
                        <a:lnSpc>
                          <a:spcPct val="130000"/>
                        </a:lnSpc>
                        <a:spcBef>
                          <a:spcPts val="0"/>
                        </a:spcBef>
                        <a:spcAft>
                          <a:spcPts val="0"/>
                        </a:spcAft>
                        <a:buClr>
                          <a:srgbClr val="2A4F1C"/>
                        </a:buClr>
                        <a:buSzPts val="1800"/>
                        <a:buFont typeface="Noto Sans Symbols"/>
                        <a:buChar char="❖"/>
                      </a:pPr>
                      <a:r>
                        <a:rPr lang="en-US" sz="1800" dirty="0">
                          <a:solidFill>
                            <a:srgbClr val="2A4F1C"/>
                          </a:solidFill>
                          <a:latin typeface="Arial"/>
                          <a:ea typeface="Arial"/>
                          <a:cs typeface="Arial"/>
                          <a:sym typeface="Arial"/>
                        </a:rPr>
                        <a:t>Identify Causes</a:t>
                      </a:r>
                      <a:endParaRPr dirty="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4"/>
                  </a:ext>
                </a:extLst>
              </a:tr>
            </a:tbl>
          </a:graphicData>
        </a:graphic>
      </p:graphicFrame>
      <p:sp>
        <p:nvSpPr>
          <p:cNvPr id="205" name="Google Shape;205;p9"/>
          <p:cNvSpPr txBox="1"/>
          <p:nvPr/>
        </p:nvSpPr>
        <p:spPr>
          <a:xfrm>
            <a:off x="1499038" y="5508680"/>
            <a:ext cx="9493217" cy="718800"/>
          </a:xfrm>
          <a:prstGeom prst="rect">
            <a:avLst/>
          </a:prstGeom>
          <a:noFill/>
          <a:ln>
            <a:noFill/>
          </a:ln>
        </p:spPr>
        <p:txBody>
          <a:bodyPr spcFirstLastPara="1" wrap="square" lIns="0" tIns="45700" rIns="0" bIns="45700" anchor="t" anchorCtr="0">
            <a:normAutofit/>
          </a:bodyPr>
          <a:lstStyle/>
          <a:p>
            <a:pPr marR="0" lvl="0" algn="l" rtl="0">
              <a:lnSpc>
                <a:spcPct val="90000"/>
              </a:lnSpc>
              <a:spcBef>
                <a:spcPts val="0"/>
              </a:spcBef>
              <a:spcAft>
                <a:spcPts val="0"/>
              </a:spcAft>
              <a:buClr>
                <a:schemeClr val="accent1"/>
              </a:buClr>
              <a:buSzPts val="2000"/>
            </a:pPr>
            <a:r>
              <a:rPr lang="de-DE" sz="1800" b="1" dirty="0">
                <a:solidFill>
                  <a:srgbClr val="2A4F1C"/>
                </a:solidFill>
                <a:latin typeface="Calibri"/>
                <a:ea typeface="Calibri"/>
                <a:cs typeface="Calibri"/>
                <a:sym typeface="Calibri"/>
              </a:rPr>
              <a:t>Vergleichen Sie Ihre Bewertungen. Diskutieren Sie mit ihm/ihr über Ähnlichkeiten oder Unterschiede zwischen der eigenen Bewertung und der Bewertung des Freundes/der Freundin.</a:t>
            </a:r>
            <a:endParaRPr sz="1800" dirty="0"/>
          </a:p>
        </p:txBody>
      </p:sp>
      <p:sp>
        <p:nvSpPr>
          <p:cNvPr id="2" name="Google Shape;191;p8">
            <a:extLst>
              <a:ext uri="{FF2B5EF4-FFF2-40B4-BE49-F238E27FC236}">
                <a16:creationId xmlns:a16="http://schemas.microsoft.com/office/drawing/2014/main" id="{C75B7F42-200D-FE85-6527-E3F73AB60A54}"/>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94;p8">
            <a:extLst>
              <a:ext uri="{FF2B5EF4-FFF2-40B4-BE49-F238E27FC236}">
                <a16:creationId xmlns:a16="http://schemas.microsoft.com/office/drawing/2014/main" id="{151805F0-5C01-1B76-EF3B-EE2F58E08A38}"/>
              </a:ext>
            </a:extLst>
          </p:cNvPr>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spcBef>
                <a:spcPts val="0"/>
              </a:spcBef>
              <a:spcAft>
                <a:spcPts val="0"/>
              </a:spcAft>
              <a:buNone/>
            </a:pPr>
            <a:r>
              <a:rPr lang="en-US" sz="2800" b="1" dirty="0">
                <a:solidFill>
                  <a:schemeClr val="lt1"/>
                </a:solidFill>
                <a:latin typeface="Arial"/>
                <a:ea typeface="Arial"/>
                <a:cs typeface="Arial"/>
                <a:sym typeface="Arial"/>
              </a:rPr>
              <a:t>Task</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a:spLocks noGrp="1"/>
          </p:cNvSpPr>
          <p:nvPr>
            <p:ph type="title"/>
          </p:nvPr>
        </p:nvSpPr>
        <p:spPr>
          <a:xfrm>
            <a:off x="1097280" y="664588"/>
            <a:ext cx="10515600" cy="806116"/>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Arial"/>
              <a:buNone/>
            </a:pPr>
            <a:r>
              <a:rPr lang="en-US" dirty="0">
                <a:solidFill>
                  <a:srgbClr val="2A4F1C"/>
                </a:solidFill>
                <a:latin typeface="Arial"/>
                <a:ea typeface="Arial"/>
                <a:cs typeface="Arial"/>
                <a:sym typeface="Arial"/>
              </a:rPr>
              <a:t>Das </a:t>
            </a:r>
            <a:r>
              <a:rPr lang="en-US" dirty="0" err="1">
                <a:solidFill>
                  <a:srgbClr val="2A4F1C"/>
                </a:solidFill>
                <a:latin typeface="Arial"/>
                <a:ea typeface="Arial"/>
                <a:cs typeface="Arial"/>
                <a:sym typeface="Arial"/>
              </a:rPr>
              <a:t>Entrecomp</a:t>
            </a:r>
            <a:r>
              <a:rPr lang="en-US" dirty="0">
                <a:solidFill>
                  <a:srgbClr val="2A4F1C"/>
                </a:solidFill>
                <a:latin typeface="Arial"/>
                <a:ea typeface="Arial"/>
                <a:cs typeface="Arial"/>
                <a:sym typeface="Arial"/>
              </a:rPr>
              <a:t> Modell</a:t>
            </a:r>
            <a:endParaRPr dirty="0">
              <a:solidFill>
                <a:srgbClr val="2A4F1C"/>
              </a:solidFill>
            </a:endParaRPr>
          </a:p>
        </p:txBody>
      </p:sp>
      <p:sp>
        <p:nvSpPr>
          <p:cNvPr id="211" name="Google Shape;211;p10"/>
          <p:cNvSpPr txBox="1">
            <a:spLocks noGrp="1"/>
          </p:cNvSpPr>
          <p:nvPr>
            <p:ph type="body" idx="1"/>
          </p:nvPr>
        </p:nvSpPr>
        <p:spPr>
          <a:xfrm>
            <a:off x="1097280" y="2132503"/>
            <a:ext cx="10058400" cy="2592993"/>
          </a:xfrm>
          <a:prstGeom prst="rect">
            <a:avLst/>
          </a:prstGeom>
          <a:noFill/>
          <a:ln>
            <a:noFill/>
          </a:ln>
        </p:spPr>
        <p:txBody>
          <a:bodyPr spcFirstLastPara="1" wrap="square" lIns="0" tIns="45700" rIns="0" bIns="45700" anchor="t" anchorCtr="0">
            <a:normAutofit lnSpcReduction="10000"/>
          </a:bodyPr>
          <a:lstStyle/>
          <a:p>
            <a:pPr marL="0" lvl="0" indent="0" algn="just" rtl="0">
              <a:lnSpc>
                <a:spcPct val="90000"/>
              </a:lnSpc>
              <a:spcBef>
                <a:spcPts val="0"/>
              </a:spcBef>
              <a:spcAft>
                <a:spcPts val="0"/>
              </a:spcAft>
              <a:buSzPts val="3200"/>
              <a:buNone/>
            </a:pPr>
            <a:r>
              <a:rPr lang="de-DE" sz="2800" dirty="0">
                <a:solidFill>
                  <a:srgbClr val="2A4F1C"/>
                </a:solidFill>
                <a:latin typeface="Arial"/>
                <a:ea typeface="Arial"/>
                <a:cs typeface="Arial"/>
                <a:sym typeface="Arial"/>
              </a:rPr>
              <a:t>Das </a:t>
            </a:r>
            <a:r>
              <a:rPr lang="de-DE" sz="2800" dirty="0" err="1">
                <a:solidFill>
                  <a:srgbClr val="2A4F1C"/>
                </a:solidFill>
                <a:latin typeface="Arial"/>
                <a:ea typeface="Arial"/>
                <a:cs typeface="Arial"/>
                <a:sym typeface="Arial"/>
              </a:rPr>
              <a:t>Entrecomp</a:t>
            </a:r>
            <a:r>
              <a:rPr lang="de-DE" sz="2800" dirty="0">
                <a:solidFill>
                  <a:srgbClr val="2A4F1C"/>
                </a:solidFill>
                <a:latin typeface="Arial"/>
                <a:ea typeface="Arial"/>
                <a:cs typeface="Arial"/>
                <a:sym typeface="Arial"/>
              </a:rPr>
              <a:t>-Modell basiert auf einer weit gefassten Definition von Unternehmertum, die sich auf die Schaffung von kulturellem, sozialem oder wirtschaftlichem Wert stützt.</a:t>
            </a:r>
          </a:p>
          <a:p>
            <a:pPr marL="0" lvl="0" indent="0" algn="just" rtl="0">
              <a:lnSpc>
                <a:spcPct val="90000"/>
              </a:lnSpc>
              <a:spcBef>
                <a:spcPts val="0"/>
              </a:spcBef>
              <a:spcAft>
                <a:spcPts val="0"/>
              </a:spcAft>
              <a:buSzPts val="3200"/>
              <a:buNone/>
            </a:pPr>
            <a:endParaRPr lang="de-DE" sz="2800" dirty="0">
              <a:solidFill>
                <a:srgbClr val="2A4F1C"/>
              </a:solidFill>
              <a:latin typeface="Arial"/>
              <a:ea typeface="Arial"/>
              <a:cs typeface="Arial"/>
              <a:sym typeface="Arial"/>
            </a:endParaRPr>
          </a:p>
          <a:p>
            <a:pPr marL="0" lvl="0" indent="0" algn="just" rtl="0">
              <a:lnSpc>
                <a:spcPct val="90000"/>
              </a:lnSpc>
              <a:spcBef>
                <a:spcPts val="0"/>
              </a:spcBef>
              <a:spcAft>
                <a:spcPts val="0"/>
              </a:spcAft>
              <a:buSzPts val="3200"/>
              <a:buNone/>
            </a:pPr>
            <a:r>
              <a:rPr lang="de-DE" sz="2800" dirty="0">
                <a:solidFill>
                  <a:srgbClr val="2A4F1C"/>
                </a:solidFill>
                <a:latin typeface="Arial"/>
                <a:ea typeface="Arial"/>
                <a:cs typeface="Arial"/>
                <a:sym typeface="Arial"/>
              </a:rPr>
              <a:t>Es umfasst daher verschiedene Arten von Unternehmertum, darunter Intrapreneurship, soziales Unternehmertum, grünes Unternehmertum und digitales Unternehmertum.</a:t>
            </a:r>
            <a:endParaRPr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1"/>
          <p:cNvSpPr txBox="1">
            <a:spLocks noGrp="1"/>
          </p:cNvSpPr>
          <p:nvPr>
            <p:ph type="title"/>
          </p:nvPr>
        </p:nvSpPr>
        <p:spPr>
          <a:xfrm>
            <a:off x="767302" y="285050"/>
            <a:ext cx="4432852" cy="82374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2A4F1C"/>
              </a:buClr>
              <a:buSzPct val="100000"/>
              <a:buFont typeface="Arial"/>
              <a:buNone/>
            </a:pPr>
            <a:r>
              <a:rPr lang="en-US" dirty="0" err="1">
                <a:solidFill>
                  <a:srgbClr val="2A4F1C"/>
                </a:solidFill>
                <a:latin typeface="Arial"/>
                <a:ea typeface="Arial"/>
                <a:cs typeface="Arial"/>
                <a:sym typeface="Arial"/>
              </a:rPr>
              <a:t>Kompetenzen</a:t>
            </a:r>
            <a:r>
              <a:rPr lang="en-US" dirty="0">
                <a:solidFill>
                  <a:srgbClr val="2A4F1C"/>
                </a:solidFill>
                <a:latin typeface="Arial"/>
                <a:ea typeface="Arial"/>
                <a:cs typeface="Arial"/>
                <a:sym typeface="Arial"/>
              </a:rPr>
              <a:t> </a:t>
            </a:r>
            <a:r>
              <a:rPr lang="en-US" dirty="0" err="1">
                <a:solidFill>
                  <a:srgbClr val="2A4F1C"/>
                </a:solidFill>
                <a:latin typeface="Arial"/>
                <a:ea typeface="Arial"/>
                <a:cs typeface="Arial"/>
                <a:sym typeface="Arial"/>
              </a:rPr>
              <a:t>im</a:t>
            </a:r>
            <a:r>
              <a:rPr lang="en-US" dirty="0">
                <a:solidFill>
                  <a:srgbClr val="2A4F1C"/>
                </a:solidFill>
                <a:latin typeface="Arial"/>
                <a:ea typeface="Arial"/>
                <a:cs typeface="Arial"/>
                <a:sym typeface="Arial"/>
              </a:rPr>
              <a:t> </a:t>
            </a:r>
            <a:r>
              <a:rPr lang="en-US" dirty="0" err="1">
                <a:solidFill>
                  <a:srgbClr val="2A4F1C"/>
                </a:solidFill>
                <a:latin typeface="Arial"/>
                <a:ea typeface="Arial"/>
                <a:cs typeface="Arial"/>
                <a:sym typeface="Arial"/>
              </a:rPr>
              <a:t>Entrecomp</a:t>
            </a:r>
            <a:r>
              <a:rPr lang="en-US" dirty="0">
                <a:solidFill>
                  <a:srgbClr val="2A4F1C"/>
                </a:solidFill>
                <a:latin typeface="Arial"/>
                <a:ea typeface="Arial"/>
                <a:cs typeface="Arial"/>
                <a:sym typeface="Arial"/>
              </a:rPr>
              <a:t> Modell</a:t>
            </a:r>
            <a:endParaRPr dirty="0"/>
          </a:p>
        </p:txBody>
      </p:sp>
      <p:sp>
        <p:nvSpPr>
          <p:cNvPr id="218" name="Google Shape;218;p11"/>
          <p:cNvSpPr/>
          <p:nvPr/>
        </p:nvSpPr>
        <p:spPr>
          <a:xfrm>
            <a:off x="218662" y="5128450"/>
            <a:ext cx="6440557" cy="7232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dirty="0">
              <a:solidFill>
                <a:srgbClr val="000000"/>
              </a:solidFill>
              <a:latin typeface="Corbel"/>
              <a:ea typeface="Corbel"/>
              <a:cs typeface="Corbel"/>
              <a:sym typeface="Corbel"/>
            </a:endParaRPr>
          </a:p>
          <a:p>
            <a:pPr marL="0" marR="0" lvl="0" indent="0" algn="l" rtl="0">
              <a:spcBef>
                <a:spcPts val="0"/>
              </a:spcBef>
              <a:spcAft>
                <a:spcPts val="0"/>
              </a:spcAft>
              <a:buNone/>
            </a:pPr>
            <a:r>
              <a:rPr lang="en-US" sz="800" dirty="0">
                <a:solidFill>
                  <a:srgbClr val="000000"/>
                </a:solidFill>
                <a:latin typeface="Corbel"/>
                <a:ea typeface="Corbel"/>
                <a:cs typeface="Corbel"/>
                <a:sym typeface="Corbel"/>
              </a:rPr>
              <a:t> </a:t>
            </a:r>
            <a:r>
              <a:rPr lang="en-US" sz="1100" dirty="0">
                <a:solidFill>
                  <a:srgbClr val="000000"/>
                </a:solidFill>
                <a:latin typeface="Corbel"/>
                <a:ea typeface="Corbel"/>
                <a:cs typeface="Corbel"/>
                <a:sym typeface="Corbel"/>
              </a:rPr>
              <a:t>European Commission(Ed.):</a:t>
            </a:r>
            <a:br>
              <a:rPr lang="en-US" sz="1100" dirty="0">
                <a:solidFill>
                  <a:srgbClr val="000000"/>
                </a:solidFill>
                <a:latin typeface="Corbel"/>
                <a:ea typeface="Corbel"/>
                <a:cs typeface="Corbel"/>
                <a:sym typeface="Corbel"/>
              </a:rPr>
            </a:br>
            <a:r>
              <a:rPr lang="en-US" sz="1100" dirty="0">
                <a:solidFill>
                  <a:srgbClr val="000000"/>
                </a:solidFill>
                <a:latin typeface="Corbel"/>
                <a:ea typeface="Corbel"/>
                <a:cs typeface="Corbel"/>
                <a:sym typeface="Corbel"/>
              </a:rPr>
              <a:t>JRC Science for Policy Report: </a:t>
            </a:r>
            <a:r>
              <a:rPr lang="en-US" sz="1100" dirty="0" err="1">
                <a:solidFill>
                  <a:srgbClr val="000000"/>
                </a:solidFill>
                <a:latin typeface="Corbel"/>
                <a:ea typeface="Corbel"/>
                <a:cs typeface="Corbel"/>
                <a:sym typeface="Corbel"/>
              </a:rPr>
              <a:t>Bacigalupo,M</a:t>
            </a:r>
            <a:r>
              <a:rPr lang="en-US" sz="1100" dirty="0">
                <a:solidFill>
                  <a:srgbClr val="000000"/>
                </a:solidFill>
                <a:latin typeface="Corbel"/>
                <a:ea typeface="Corbel"/>
                <a:cs typeface="Corbel"/>
                <a:sym typeface="Corbel"/>
              </a:rPr>
              <a:t>. / </a:t>
            </a:r>
            <a:r>
              <a:rPr lang="en-US" sz="1100" dirty="0" err="1">
                <a:solidFill>
                  <a:srgbClr val="000000"/>
                </a:solidFill>
                <a:latin typeface="Corbel"/>
                <a:ea typeface="Corbel"/>
                <a:cs typeface="Corbel"/>
                <a:sym typeface="Corbel"/>
              </a:rPr>
              <a:t>Kampylis</a:t>
            </a:r>
            <a:r>
              <a:rPr lang="en-US" sz="1100" dirty="0">
                <a:solidFill>
                  <a:srgbClr val="000000"/>
                </a:solidFill>
                <a:latin typeface="Corbel"/>
                <a:ea typeface="Corbel"/>
                <a:cs typeface="Corbel"/>
                <a:sym typeface="Corbel"/>
              </a:rPr>
              <a:t>, P. / Punie, Y. / Van den Brande, G. (2016): </a:t>
            </a:r>
            <a:r>
              <a:rPr lang="en-US" sz="1100" dirty="0" err="1">
                <a:solidFill>
                  <a:srgbClr val="000000"/>
                </a:solidFill>
                <a:latin typeface="Corbel"/>
                <a:ea typeface="Corbel"/>
                <a:cs typeface="Corbel"/>
                <a:sym typeface="Corbel"/>
              </a:rPr>
              <a:t>EntreComp</a:t>
            </a:r>
            <a:r>
              <a:rPr lang="en-US" sz="1100" dirty="0">
                <a:solidFill>
                  <a:srgbClr val="000000"/>
                </a:solidFill>
                <a:latin typeface="Corbel"/>
                <a:ea typeface="Corbel"/>
                <a:cs typeface="Corbel"/>
                <a:sym typeface="Corbel"/>
              </a:rPr>
              <a:t>: The Entrepreneurship Competence Framework. European Union 2016.</a:t>
            </a:r>
            <a:endParaRPr sz="1100" dirty="0">
              <a:solidFill>
                <a:schemeClr val="dk1"/>
              </a:solidFill>
              <a:latin typeface="Calibri"/>
              <a:ea typeface="Calibri"/>
              <a:cs typeface="Calibri"/>
              <a:sym typeface="Calibri"/>
            </a:endParaRPr>
          </a:p>
        </p:txBody>
      </p:sp>
      <p:sp>
        <p:nvSpPr>
          <p:cNvPr id="219" name="Google Shape;219;p11"/>
          <p:cNvSpPr txBox="1"/>
          <p:nvPr/>
        </p:nvSpPr>
        <p:spPr>
          <a:xfrm>
            <a:off x="767302" y="1548695"/>
            <a:ext cx="7168065" cy="302477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de-DE" sz="2667" b="1" i="0" u="none" strike="noStrike" cap="none" dirty="0">
                <a:solidFill>
                  <a:schemeClr val="accent1"/>
                </a:solidFill>
                <a:latin typeface="Arial"/>
                <a:ea typeface="Arial"/>
                <a:cs typeface="Arial"/>
                <a:sym typeface="Arial"/>
              </a:rPr>
              <a:t>Kompetenzbereiche:</a:t>
            </a:r>
            <a:endParaRPr sz="2667" b="1" i="0" u="none" strike="noStrike" cap="none" dirty="0">
              <a:solidFill>
                <a:schemeClr val="accent1"/>
              </a:solidFill>
              <a:latin typeface="Arial"/>
              <a:ea typeface="Arial"/>
              <a:cs typeface="Arial"/>
              <a:sym typeface="Arial"/>
            </a:endParaRPr>
          </a:p>
          <a:p>
            <a:pPr marL="971550" marR="0" lvl="1" indent="-514350" algn="l" rtl="0">
              <a:lnSpc>
                <a:spcPct val="120000"/>
              </a:lnSpc>
              <a:spcBef>
                <a:spcPts val="0"/>
              </a:spcBef>
              <a:spcAft>
                <a:spcPts val="0"/>
              </a:spcAft>
              <a:buClr>
                <a:srgbClr val="2A4F1C"/>
              </a:buClr>
              <a:buSzPts val="2800"/>
              <a:buFont typeface="Calibri"/>
              <a:buAutoNum type="arabicPeriod"/>
            </a:pPr>
            <a:r>
              <a:rPr lang="en-US" sz="2800" b="0" i="0" u="none" strike="noStrike" cap="none" dirty="0">
                <a:solidFill>
                  <a:schemeClr val="accent1"/>
                </a:solidFill>
                <a:latin typeface="Calibri"/>
                <a:ea typeface="Calibri"/>
                <a:cs typeface="Calibri"/>
                <a:sym typeface="Calibri"/>
              </a:rPr>
              <a:t>Into action</a:t>
            </a:r>
            <a:endParaRPr sz="2800" b="0" i="0" u="none" strike="noStrike" cap="none" dirty="0">
              <a:solidFill>
                <a:schemeClr val="accent1"/>
              </a:solidFill>
              <a:latin typeface="Calibri"/>
              <a:ea typeface="Calibri"/>
              <a:cs typeface="Calibri"/>
              <a:sym typeface="Calibri"/>
            </a:endParaRPr>
          </a:p>
          <a:p>
            <a:pPr marL="971550" marR="0" lvl="1" indent="-514350" algn="l" rtl="0">
              <a:lnSpc>
                <a:spcPct val="120000"/>
              </a:lnSpc>
              <a:spcBef>
                <a:spcPts val="0"/>
              </a:spcBef>
              <a:spcAft>
                <a:spcPts val="0"/>
              </a:spcAft>
              <a:buClr>
                <a:srgbClr val="2A4F1C"/>
              </a:buClr>
              <a:buSzPts val="2800"/>
              <a:buFont typeface="Calibri"/>
              <a:buAutoNum type="arabicPeriod"/>
            </a:pPr>
            <a:r>
              <a:rPr lang="en-US" sz="2800" b="0" i="0" u="none" strike="noStrike" cap="none" dirty="0">
                <a:solidFill>
                  <a:schemeClr val="accent1"/>
                </a:solidFill>
                <a:latin typeface="Calibri"/>
                <a:ea typeface="Calibri"/>
                <a:cs typeface="Calibri"/>
                <a:sym typeface="Calibri"/>
              </a:rPr>
              <a:t>Resources</a:t>
            </a:r>
            <a:endParaRPr dirty="0"/>
          </a:p>
          <a:p>
            <a:pPr marL="971550" marR="0" lvl="1" indent="-514350" algn="l" rtl="0">
              <a:lnSpc>
                <a:spcPct val="120000"/>
              </a:lnSpc>
              <a:spcBef>
                <a:spcPts val="0"/>
              </a:spcBef>
              <a:spcAft>
                <a:spcPts val="0"/>
              </a:spcAft>
              <a:buClr>
                <a:srgbClr val="2A4F1C"/>
              </a:buClr>
              <a:buSzPts val="2800"/>
              <a:buFont typeface="Calibri"/>
              <a:buAutoNum type="arabicPeriod"/>
            </a:pPr>
            <a:r>
              <a:rPr lang="en-US" sz="2800" b="0" i="0" u="none" strike="noStrike" cap="none" dirty="0">
                <a:solidFill>
                  <a:schemeClr val="accent1"/>
                </a:solidFill>
                <a:latin typeface="Calibri"/>
                <a:ea typeface="Calibri"/>
                <a:cs typeface="Calibri"/>
                <a:sym typeface="Calibri"/>
              </a:rPr>
              <a:t>Ideas and opportunities</a:t>
            </a:r>
            <a:endParaRPr sz="2800" b="0" i="0" u="none" strike="noStrike" cap="none" dirty="0">
              <a:solidFill>
                <a:schemeClr val="accent1"/>
              </a:solidFill>
              <a:latin typeface="Calibri"/>
              <a:ea typeface="Calibri"/>
              <a:cs typeface="Calibri"/>
              <a:sym typeface="Calibri"/>
            </a:endParaRPr>
          </a:p>
          <a:p>
            <a:pPr marL="514350" marR="0" lvl="0" indent="-336550" algn="l" rtl="0">
              <a:lnSpc>
                <a:spcPct val="120000"/>
              </a:lnSpc>
              <a:spcBef>
                <a:spcPts val="667"/>
              </a:spcBef>
              <a:spcAft>
                <a:spcPts val="0"/>
              </a:spcAft>
              <a:buClr>
                <a:srgbClr val="000000"/>
              </a:buClr>
              <a:buSzPts val="2800"/>
              <a:buFont typeface="Noto Sans Symbols"/>
              <a:buNone/>
            </a:pPr>
            <a:endParaRPr sz="2800" b="0" i="0" u="none" strike="noStrike" cap="none" dirty="0">
              <a:solidFill>
                <a:schemeClr val="accent1"/>
              </a:solidFill>
              <a:latin typeface="Calibri"/>
              <a:ea typeface="Calibri"/>
              <a:cs typeface="Calibri"/>
              <a:sym typeface="Calibri"/>
            </a:endParaRPr>
          </a:p>
          <a:p>
            <a:pPr marL="0" marR="0" lvl="0" indent="0" algn="l" rtl="0">
              <a:lnSpc>
                <a:spcPct val="120000"/>
              </a:lnSpc>
              <a:spcBef>
                <a:spcPts val="667"/>
              </a:spcBef>
              <a:spcAft>
                <a:spcPts val="0"/>
              </a:spcAft>
              <a:buNone/>
            </a:pPr>
            <a:endParaRPr sz="2400" b="0" i="0" u="none" strike="noStrike" cap="none" dirty="0">
              <a:solidFill>
                <a:srgbClr val="000000"/>
              </a:solidFill>
              <a:latin typeface="Arial"/>
              <a:ea typeface="Arial"/>
              <a:cs typeface="Arial"/>
              <a:sym typeface="Arial"/>
            </a:endParaRPr>
          </a:p>
        </p:txBody>
      </p:sp>
      <p:pic>
        <p:nvPicPr>
          <p:cNvPr id="1026" name="Picture 2" descr="Europäischer Referenzrahmen für unternehmerische Kompetenzen -  Beschäftigung, Soziales und Integration - Europäische Kommission">
            <a:extLst>
              <a:ext uri="{FF2B5EF4-FFF2-40B4-BE49-F238E27FC236}">
                <a16:creationId xmlns:a16="http://schemas.microsoft.com/office/drawing/2014/main" id="{1F6C3F7C-6428-A69D-5859-0051570649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26" r="23414"/>
          <a:stretch/>
        </p:blipFill>
        <p:spPr bwMode="auto">
          <a:xfrm>
            <a:off x="6272784" y="1492624"/>
            <a:ext cx="4255953" cy="41740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a:spLocks noGrp="1"/>
          </p:cNvSpPr>
          <p:nvPr>
            <p:ph type="title"/>
          </p:nvPr>
        </p:nvSpPr>
        <p:spPr>
          <a:xfrm>
            <a:off x="1136191" y="399669"/>
            <a:ext cx="10058400" cy="82374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ts val="3200"/>
              <a:buFont typeface="Calibri"/>
              <a:buNone/>
            </a:pPr>
            <a:r>
              <a:rPr lang="de-DE" dirty="0"/>
              <a:t>Die Bedeutung von Teamarbeit im grünen Unternehmertum - Teil I</a:t>
            </a:r>
            <a:endParaRPr dirty="0"/>
          </a:p>
        </p:txBody>
      </p:sp>
      <p:pic>
        <p:nvPicPr>
          <p:cNvPr id="174" name="Google Shape;174;p5"/>
          <p:cNvPicPr preferRelativeResize="0"/>
          <p:nvPr/>
        </p:nvPicPr>
        <p:blipFill rotWithShape="1">
          <a:blip r:embed="rId3">
            <a:alphaModFix/>
          </a:blip>
          <a:srcRect/>
          <a:stretch/>
        </p:blipFill>
        <p:spPr>
          <a:xfrm>
            <a:off x="551748" y="1223409"/>
            <a:ext cx="4319722" cy="2878798"/>
          </a:xfrm>
          <a:prstGeom prst="rect">
            <a:avLst/>
          </a:prstGeom>
          <a:noFill/>
          <a:ln>
            <a:noFill/>
          </a:ln>
        </p:spPr>
      </p:pic>
      <p:graphicFrame>
        <p:nvGraphicFramePr>
          <p:cNvPr id="175" name="Google Shape;175;p5"/>
          <p:cNvGraphicFramePr/>
          <p:nvPr>
            <p:extLst>
              <p:ext uri="{D42A27DB-BD31-4B8C-83A1-F6EECF244321}">
                <p14:modId xmlns:p14="http://schemas.microsoft.com/office/powerpoint/2010/main" val="2656605002"/>
              </p:ext>
            </p:extLst>
          </p:nvPr>
        </p:nvGraphicFramePr>
        <p:xfrm>
          <a:off x="5501428" y="1253108"/>
          <a:ext cx="5425675" cy="4324700"/>
        </p:xfrm>
        <a:graphic>
          <a:graphicData uri="http://schemas.openxmlformats.org/drawingml/2006/table">
            <a:tbl>
              <a:tblPr>
                <a:noFill/>
              </a:tblPr>
              <a:tblGrid>
                <a:gridCol w="2184850">
                  <a:extLst>
                    <a:ext uri="{9D8B030D-6E8A-4147-A177-3AD203B41FA5}">
                      <a16:colId xmlns:a16="http://schemas.microsoft.com/office/drawing/2014/main" val="20000"/>
                    </a:ext>
                  </a:extLst>
                </a:gridCol>
                <a:gridCol w="3240825">
                  <a:extLst>
                    <a:ext uri="{9D8B030D-6E8A-4147-A177-3AD203B41FA5}">
                      <a16:colId xmlns:a16="http://schemas.microsoft.com/office/drawing/2014/main" val="20001"/>
                    </a:ext>
                  </a:extLst>
                </a:gridCol>
              </a:tblGrid>
              <a:tr h="1017700">
                <a:tc>
                  <a:txBody>
                    <a:bodyPr/>
                    <a:lstStyle/>
                    <a:p>
                      <a:pPr marL="0" marR="0" lvl="0" indent="0" algn="ctr" rtl="0">
                        <a:lnSpc>
                          <a:spcPct val="107000"/>
                        </a:lnSpc>
                        <a:spcBef>
                          <a:spcPts val="0"/>
                        </a:spcBef>
                        <a:spcAft>
                          <a:spcPts val="0"/>
                        </a:spcAft>
                        <a:buClr>
                          <a:schemeClr val="dk1"/>
                        </a:buClr>
                        <a:buSzPts val="1800"/>
                        <a:buFont typeface="Calibri"/>
                        <a:buNone/>
                      </a:pPr>
                      <a:r>
                        <a:rPr lang="de-DE" sz="1800" u="none" strike="noStrike" cap="none" dirty="0"/>
                        <a:t>Ziele</a:t>
                      </a:r>
                      <a:endParaRPr sz="1800" u="none" strike="noStrike" cap="none" dirty="0">
                        <a:latin typeface="Calibri"/>
                        <a:ea typeface="Calibri"/>
                        <a:cs typeface="Calibri"/>
                        <a:sym typeface="Calibri"/>
                      </a:endParaRPr>
                    </a:p>
                  </a:txBody>
                  <a:tcPr marL="50975" marR="509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err="1"/>
                        <a:t>Identifying</a:t>
                      </a:r>
                      <a:r>
                        <a:rPr lang="de-DE" sz="1800" u="none" strike="noStrike" cap="none" dirty="0"/>
                        <a:t> the </a:t>
                      </a:r>
                      <a:r>
                        <a:rPr lang="de-DE" sz="1800" u="none" strike="noStrike" cap="none" dirty="0" err="1"/>
                        <a:t>goals</a:t>
                      </a:r>
                      <a:endParaRPr dirty="0"/>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t>Knowledge </a:t>
                      </a:r>
                      <a:r>
                        <a:rPr lang="de-DE" sz="1800" u="none" strike="noStrike" cap="none" dirty="0" err="1"/>
                        <a:t>of</a:t>
                      </a:r>
                      <a:r>
                        <a:rPr lang="de-DE" sz="1800" u="none" strike="noStrike" cap="none" dirty="0"/>
                        <a:t> the </a:t>
                      </a:r>
                      <a:r>
                        <a:rPr lang="de-DE" sz="1800" u="none" strike="noStrike" cap="none" dirty="0" err="1"/>
                        <a:t>goals</a:t>
                      </a:r>
                      <a:endParaRPr dirty="0"/>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t>Working </a:t>
                      </a:r>
                      <a:r>
                        <a:rPr lang="de-DE" sz="1800" u="none" strike="noStrike" cap="none" dirty="0" err="1"/>
                        <a:t>towards</a:t>
                      </a:r>
                      <a:r>
                        <a:rPr lang="de-DE" sz="1800" u="none" strike="noStrike" cap="none" dirty="0"/>
                        <a:t> </a:t>
                      </a:r>
                      <a:r>
                        <a:rPr lang="de-DE" sz="1800" u="none" strike="noStrike" cap="none" dirty="0" err="1"/>
                        <a:t>goals</a:t>
                      </a:r>
                      <a:endParaRPr sz="1800" u="none" strike="noStrike" cap="none" dirty="0">
                        <a:latin typeface="Calibri"/>
                        <a:ea typeface="Calibri"/>
                        <a:cs typeface="Calibri"/>
                        <a:sym typeface="Calibri"/>
                      </a:endParaRPr>
                    </a:p>
                  </a:txBody>
                  <a:tcPr marL="50975" marR="50975" marT="0" marB="0" anchor="ctr">
                    <a:solidFill>
                      <a:schemeClr val="lt1"/>
                    </a:solidFill>
                  </a:tcPr>
                </a:tc>
                <a:extLst>
                  <a:ext uri="{0D108BD9-81ED-4DB2-BD59-A6C34878D82A}">
                    <a16:rowId xmlns:a16="http://schemas.microsoft.com/office/drawing/2014/main" val="10000"/>
                  </a:ext>
                </a:extLst>
              </a:tr>
              <a:tr h="635825">
                <a:tc>
                  <a:txBody>
                    <a:bodyPr/>
                    <a:lstStyle/>
                    <a:p>
                      <a:pPr marL="0" marR="0" lvl="0" indent="0" algn="ctr" rtl="0">
                        <a:lnSpc>
                          <a:spcPct val="107000"/>
                        </a:lnSpc>
                        <a:spcBef>
                          <a:spcPts val="0"/>
                        </a:spcBef>
                        <a:spcAft>
                          <a:spcPts val="0"/>
                        </a:spcAft>
                        <a:buClr>
                          <a:schemeClr val="dk1"/>
                        </a:buClr>
                        <a:buSzPts val="1800"/>
                        <a:buFont typeface="Calibri"/>
                        <a:buNone/>
                      </a:pPr>
                      <a:r>
                        <a:rPr lang="de-DE" sz="1800" u="none" strike="noStrike" cap="none" dirty="0"/>
                        <a:t>Gefühl der Zugehörigkeit</a:t>
                      </a:r>
                      <a:endParaRPr sz="1800" u="none" strike="noStrike" cap="none" dirty="0">
                        <a:latin typeface="Calibri"/>
                        <a:ea typeface="Calibri"/>
                        <a:cs typeface="Calibri"/>
                        <a:sym typeface="Calibri"/>
                      </a:endParaRPr>
                    </a:p>
                  </a:txBody>
                  <a:tcPr marL="50975" marR="509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t>Integration im Team</a:t>
                      </a:r>
                      <a:endParaRPr sz="1800" u="none" strike="noStrike" cap="none" dirty="0">
                        <a:latin typeface="Calibri"/>
                        <a:ea typeface="Calibri"/>
                        <a:cs typeface="Calibri"/>
                        <a:sym typeface="Calibri"/>
                      </a:endParaRPr>
                    </a:p>
                  </a:txBody>
                  <a:tcPr marL="50975" marR="50975" marT="0" marB="0" anchor="ctr">
                    <a:solidFill>
                      <a:schemeClr val="lt1"/>
                    </a:solidFill>
                  </a:tcPr>
                </a:tc>
                <a:extLst>
                  <a:ext uri="{0D108BD9-81ED-4DB2-BD59-A6C34878D82A}">
                    <a16:rowId xmlns:a16="http://schemas.microsoft.com/office/drawing/2014/main" val="10001"/>
                  </a:ext>
                </a:extLst>
              </a:tr>
              <a:tr h="672275">
                <a:tc>
                  <a:txBody>
                    <a:bodyPr/>
                    <a:lstStyle/>
                    <a:p>
                      <a:pPr marL="0" marR="0" lvl="0" indent="0" algn="ctr" rtl="0">
                        <a:lnSpc>
                          <a:spcPct val="107000"/>
                        </a:lnSpc>
                        <a:spcBef>
                          <a:spcPts val="0"/>
                        </a:spcBef>
                        <a:spcAft>
                          <a:spcPts val="0"/>
                        </a:spcAft>
                        <a:buClr>
                          <a:schemeClr val="dk1"/>
                        </a:buClr>
                        <a:buSzPts val="1800"/>
                        <a:buFont typeface="Calibri"/>
                        <a:buNone/>
                      </a:pPr>
                      <a:r>
                        <a:rPr lang="de-DE" sz="1800" u="none" strike="noStrike" cap="none" dirty="0"/>
                        <a:t>Rollen</a:t>
                      </a:r>
                      <a:endParaRPr sz="1800" u="none" strike="noStrike" cap="none" dirty="0">
                        <a:latin typeface="Calibri"/>
                        <a:ea typeface="Calibri"/>
                        <a:cs typeface="Calibri"/>
                        <a:sym typeface="Calibri"/>
                      </a:endParaRPr>
                    </a:p>
                  </a:txBody>
                  <a:tcPr marL="50975" marR="509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a:t>Adoption</a:t>
                      </a:r>
                      <a:endParaRPr/>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a:t>Performace</a:t>
                      </a:r>
                      <a:endParaRPr sz="1800" u="none" strike="noStrike" cap="none">
                        <a:latin typeface="Calibri"/>
                        <a:ea typeface="Calibri"/>
                        <a:cs typeface="Calibri"/>
                        <a:sym typeface="Calibri"/>
                      </a:endParaRPr>
                    </a:p>
                  </a:txBody>
                  <a:tcPr marL="50975" marR="50975" marT="0" marB="0" anchor="ctr">
                    <a:solidFill>
                      <a:schemeClr val="lt1"/>
                    </a:solidFill>
                  </a:tcPr>
                </a:tc>
                <a:extLst>
                  <a:ext uri="{0D108BD9-81ED-4DB2-BD59-A6C34878D82A}">
                    <a16:rowId xmlns:a16="http://schemas.microsoft.com/office/drawing/2014/main" val="10002"/>
                  </a:ext>
                </a:extLst>
              </a:tr>
              <a:tr h="672275">
                <a:tc>
                  <a:txBody>
                    <a:bodyPr/>
                    <a:lstStyle/>
                    <a:p>
                      <a:pPr marL="0" marR="0" lvl="0" indent="0" algn="ctr" rtl="0">
                        <a:lnSpc>
                          <a:spcPct val="107000"/>
                        </a:lnSpc>
                        <a:spcBef>
                          <a:spcPts val="0"/>
                        </a:spcBef>
                        <a:spcAft>
                          <a:spcPts val="0"/>
                        </a:spcAft>
                        <a:buClr>
                          <a:schemeClr val="dk1"/>
                        </a:buClr>
                        <a:buSzPts val="1800"/>
                        <a:buFont typeface="Calibri"/>
                        <a:buNone/>
                      </a:pPr>
                      <a:r>
                        <a:rPr lang="de-DE" sz="1800" u="none" strike="noStrike" cap="none" dirty="0"/>
                        <a:t>Anpassungsfähig-</a:t>
                      </a:r>
                      <a:r>
                        <a:rPr lang="de-DE" sz="1800" u="none" strike="noStrike" cap="none" dirty="0" err="1"/>
                        <a:t>keit</a:t>
                      </a:r>
                      <a:endParaRPr sz="1800" u="none" strike="noStrike" cap="none" dirty="0">
                        <a:latin typeface="Calibri"/>
                        <a:ea typeface="Calibri"/>
                        <a:cs typeface="Calibri"/>
                        <a:sym typeface="Calibri"/>
                      </a:endParaRPr>
                    </a:p>
                  </a:txBody>
                  <a:tcPr marL="50975" marR="509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t>Anpassungsvorschläge</a:t>
                      </a:r>
                      <a:endParaRPr lang="de-DE" sz="1800" dirty="0"/>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err="1"/>
                        <a:t>Aktivitätsvorschö</a:t>
                      </a:r>
                      <a:endParaRPr sz="1800" u="none" strike="noStrike" cap="none" dirty="0">
                        <a:latin typeface="Calibri"/>
                        <a:ea typeface="Calibri"/>
                        <a:cs typeface="Calibri"/>
                        <a:sym typeface="Calibri"/>
                      </a:endParaRPr>
                    </a:p>
                  </a:txBody>
                  <a:tcPr marL="50975" marR="50975" marT="0" marB="0" anchor="ctr">
                    <a:solidFill>
                      <a:schemeClr val="lt1"/>
                    </a:solidFill>
                  </a:tcPr>
                </a:tc>
                <a:extLst>
                  <a:ext uri="{0D108BD9-81ED-4DB2-BD59-A6C34878D82A}">
                    <a16:rowId xmlns:a16="http://schemas.microsoft.com/office/drawing/2014/main" val="10003"/>
                  </a:ext>
                </a:extLst>
              </a:tr>
              <a:tr h="672275">
                <a:tc>
                  <a:txBody>
                    <a:bodyPr/>
                    <a:lstStyle/>
                    <a:p>
                      <a:pPr marL="0" marR="0" lvl="0" indent="0" algn="ctr" rtl="0">
                        <a:lnSpc>
                          <a:spcPct val="107000"/>
                        </a:lnSpc>
                        <a:spcBef>
                          <a:spcPts val="0"/>
                        </a:spcBef>
                        <a:spcAft>
                          <a:spcPts val="0"/>
                        </a:spcAft>
                        <a:buClr>
                          <a:schemeClr val="dk1"/>
                        </a:buClr>
                        <a:buSzPts val="1800"/>
                        <a:buFont typeface="Calibri"/>
                        <a:buNone/>
                      </a:pPr>
                      <a:r>
                        <a:rPr lang="de-DE" sz="1800" u="none" strike="noStrike" cap="none" dirty="0"/>
                        <a:t>Teamarbeit</a:t>
                      </a:r>
                      <a:endParaRPr sz="1800" u="none" strike="noStrike" cap="none" dirty="0">
                        <a:latin typeface="Calibri"/>
                        <a:ea typeface="Calibri"/>
                        <a:cs typeface="Calibri"/>
                        <a:sym typeface="Calibri"/>
                      </a:endParaRPr>
                    </a:p>
                  </a:txBody>
                  <a:tcPr marL="50975" marR="509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t>Beziehungen</a:t>
                      </a:r>
                      <a:endParaRPr dirty="0"/>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t>Arbeitsbedingungen</a:t>
                      </a:r>
                      <a:endParaRPr sz="1800" u="none" strike="noStrike" cap="none" dirty="0">
                        <a:latin typeface="Calibri"/>
                        <a:ea typeface="Calibri"/>
                        <a:cs typeface="Calibri"/>
                        <a:sym typeface="Calibri"/>
                      </a:endParaRPr>
                    </a:p>
                  </a:txBody>
                  <a:tcPr marL="50975" marR="50975" marT="0" marB="0" anchor="ctr">
                    <a:solidFill>
                      <a:schemeClr val="lt1"/>
                    </a:solidFill>
                  </a:tcPr>
                </a:tc>
                <a:extLst>
                  <a:ext uri="{0D108BD9-81ED-4DB2-BD59-A6C34878D82A}">
                    <a16:rowId xmlns:a16="http://schemas.microsoft.com/office/drawing/2014/main" val="10004"/>
                  </a:ext>
                </a:extLst>
              </a:tr>
              <a:tr h="654350">
                <a:tc>
                  <a:txBody>
                    <a:bodyPr/>
                    <a:lstStyle/>
                    <a:p>
                      <a:pPr marL="0" marR="0" lvl="0" indent="0" algn="ctr" rtl="0">
                        <a:lnSpc>
                          <a:spcPct val="107000"/>
                        </a:lnSpc>
                        <a:spcBef>
                          <a:spcPts val="0"/>
                        </a:spcBef>
                        <a:spcAft>
                          <a:spcPts val="0"/>
                        </a:spcAft>
                        <a:buClr>
                          <a:schemeClr val="dk1"/>
                        </a:buClr>
                        <a:buSzPts val="1800"/>
                        <a:buFont typeface="Calibri"/>
                        <a:buNone/>
                      </a:pPr>
                      <a:r>
                        <a:rPr lang="de-DE" sz="1800" u="none" strike="noStrike" cap="none" dirty="0"/>
                        <a:t>Selbstverpflichtung</a:t>
                      </a:r>
                      <a:endParaRPr sz="1800" u="none" strike="noStrike" cap="none" dirty="0">
                        <a:latin typeface="Calibri"/>
                        <a:ea typeface="Calibri"/>
                        <a:cs typeface="Calibri"/>
                        <a:sym typeface="Calibri"/>
                      </a:endParaRPr>
                    </a:p>
                  </a:txBody>
                  <a:tcPr marL="50975" marR="509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t>Einbindung in das Team </a:t>
                      </a:r>
                      <a:endParaRPr sz="1800" u="none" strike="noStrike" cap="none" dirty="0">
                        <a:latin typeface="Calibri"/>
                        <a:ea typeface="Calibri"/>
                        <a:cs typeface="Calibri"/>
                        <a:sym typeface="Calibri"/>
                      </a:endParaRPr>
                    </a:p>
                  </a:txBody>
                  <a:tcPr marL="50975" marR="50975" marT="0" marB="0" anchor="ctr">
                    <a:solidFill>
                      <a:schemeClr val="lt1"/>
                    </a:solidFill>
                  </a:tcPr>
                </a:tc>
                <a:extLst>
                  <a:ext uri="{0D108BD9-81ED-4DB2-BD59-A6C34878D82A}">
                    <a16:rowId xmlns:a16="http://schemas.microsoft.com/office/drawing/2014/main" val="10005"/>
                  </a:ext>
                </a:extLst>
              </a:tr>
            </a:tbl>
          </a:graphicData>
        </a:graphic>
      </p:graphicFrame>
      <p:sp>
        <p:nvSpPr>
          <p:cNvPr id="176" name="Google Shape;176;p5"/>
          <p:cNvSpPr/>
          <p:nvPr/>
        </p:nvSpPr>
        <p:spPr>
          <a:xfrm>
            <a:off x="300901" y="5698757"/>
            <a:ext cx="8633637"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aseline="30000" dirty="0">
                <a:solidFill>
                  <a:schemeClr val="dk1"/>
                </a:solidFill>
                <a:latin typeface="Calibri"/>
                <a:ea typeface="Calibri"/>
                <a:cs typeface="Calibri"/>
                <a:sym typeface="Calibri"/>
              </a:rPr>
              <a:t>Eigene Darstellung nach: cf. </a:t>
            </a:r>
            <a:r>
              <a:rPr lang="de-DE" sz="1800" baseline="30000" dirty="0" err="1">
                <a:solidFill>
                  <a:schemeClr val="dk1"/>
                </a:solidFill>
                <a:latin typeface="Calibri"/>
                <a:ea typeface="Calibri"/>
                <a:cs typeface="Calibri"/>
                <a:sym typeface="Calibri"/>
              </a:rPr>
              <a:t>Torrelles</a:t>
            </a:r>
            <a:r>
              <a:rPr lang="de-DE" sz="1800" baseline="30000" dirty="0">
                <a:solidFill>
                  <a:schemeClr val="dk1"/>
                </a:solidFill>
                <a:latin typeface="Calibri"/>
                <a:ea typeface="Calibri"/>
                <a:cs typeface="Calibri"/>
                <a:sym typeface="Calibri"/>
              </a:rPr>
              <a:t> Nadal, Christina; Paris Manas, Georgina; </a:t>
            </a:r>
            <a:r>
              <a:rPr lang="de-DE" sz="1800" baseline="30000" dirty="0" err="1">
                <a:solidFill>
                  <a:schemeClr val="dk1"/>
                </a:solidFill>
                <a:latin typeface="Calibri"/>
                <a:ea typeface="Calibri"/>
                <a:cs typeface="Calibri"/>
                <a:sym typeface="Calibri"/>
              </a:rPr>
              <a:t>Sabrià</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Dernadó</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Betlem</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Alsinet</a:t>
            </a:r>
            <a:r>
              <a:rPr lang="de-DE" sz="1800" baseline="30000" dirty="0">
                <a:solidFill>
                  <a:schemeClr val="dk1"/>
                </a:solidFill>
                <a:latin typeface="Calibri"/>
                <a:ea typeface="Calibri"/>
                <a:cs typeface="Calibri"/>
                <a:sym typeface="Calibri"/>
              </a:rPr>
              <a:t> Mora, Carles (2015): </a:t>
            </a:r>
            <a:r>
              <a:rPr lang="de-DE" sz="1800" baseline="30000" dirty="0" err="1">
                <a:solidFill>
                  <a:schemeClr val="dk1"/>
                </a:solidFill>
                <a:latin typeface="Calibri"/>
                <a:ea typeface="Calibri"/>
                <a:cs typeface="Calibri"/>
                <a:sym typeface="Calibri"/>
              </a:rPr>
              <a:t>Assessing</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teamwork</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competence</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Psicothema</a:t>
            </a:r>
            <a:r>
              <a:rPr lang="de-DE" sz="1800" baseline="30000" dirty="0">
                <a:solidFill>
                  <a:schemeClr val="dk1"/>
                </a:solidFill>
                <a:latin typeface="Calibri"/>
                <a:ea typeface="Calibri"/>
                <a:cs typeface="Calibri"/>
                <a:sym typeface="Calibri"/>
              </a:rPr>
              <a:t>, vol. 27, </a:t>
            </a:r>
            <a:r>
              <a:rPr lang="de-DE" sz="1800" baseline="30000" dirty="0" err="1">
                <a:solidFill>
                  <a:schemeClr val="dk1"/>
                </a:solidFill>
                <a:latin typeface="Calibri"/>
                <a:ea typeface="Calibri"/>
                <a:cs typeface="Calibri"/>
                <a:sym typeface="Calibri"/>
              </a:rPr>
              <a:t>no</a:t>
            </a:r>
            <a:r>
              <a:rPr lang="de-DE" sz="1800" baseline="30000" dirty="0">
                <a:solidFill>
                  <a:schemeClr val="dk1"/>
                </a:solidFill>
                <a:latin typeface="Calibri"/>
                <a:ea typeface="Calibri"/>
                <a:cs typeface="Calibri"/>
                <a:sym typeface="Calibri"/>
              </a:rPr>
              <a:t>. 4, pp. 357.</a:t>
            </a:r>
            <a:endParaRPr dirty="0"/>
          </a:p>
        </p:txBody>
      </p:sp>
      <p:sp>
        <p:nvSpPr>
          <p:cNvPr id="2" name="Textfeld 1">
            <a:extLst>
              <a:ext uri="{FF2B5EF4-FFF2-40B4-BE49-F238E27FC236}">
                <a16:creationId xmlns:a16="http://schemas.microsoft.com/office/drawing/2014/main" id="{08258FA3-E1AB-C709-D5F4-9043C545E65B}"/>
              </a:ext>
            </a:extLst>
          </p:cNvPr>
          <p:cNvSpPr txBox="1"/>
          <p:nvPr/>
        </p:nvSpPr>
        <p:spPr>
          <a:xfrm>
            <a:off x="2927193" y="2937019"/>
            <a:ext cx="1858815" cy="369332"/>
          </a:xfrm>
          <a:prstGeom prst="rect">
            <a:avLst/>
          </a:prstGeom>
          <a:solidFill>
            <a:srgbClr val="ED7D31"/>
          </a:solidFill>
          <a:ln>
            <a:solidFill>
              <a:srgbClr val="ED7D31"/>
            </a:solidFill>
          </a:ln>
        </p:spPr>
        <p:txBody>
          <a:bodyPr wrap="square" rtlCol="0">
            <a:spAutoFit/>
          </a:bodyPr>
          <a:lstStyle/>
          <a:p>
            <a:r>
              <a:rPr lang="de-DE" sz="1800" b="1" dirty="0">
                <a:solidFill>
                  <a:schemeClr val="bg1"/>
                </a:solidFill>
              </a:rPr>
              <a:t>1. Identifizieren</a:t>
            </a:r>
          </a:p>
        </p:txBody>
      </p:sp>
      <p:sp>
        <p:nvSpPr>
          <p:cNvPr id="3" name="Textfeld 2">
            <a:extLst>
              <a:ext uri="{FF2B5EF4-FFF2-40B4-BE49-F238E27FC236}">
                <a16:creationId xmlns:a16="http://schemas.microsoft.com/office/drawing/2014/main" id="{87619734-EC74-EB7D-BD32-692428B0F852}"/>
              </a:ext>
            </a:extLst>
          </p:cNvPr>
          <p:cNvSpPr txBox="1"/>
          <p:nvPr/>
        </p:nvSpPr>
        <p:spPr>
          <a:xfrm>
            <a:off x="1136191" y="1492634"/>
            <a:ext cx="1791002" cy="1200329"/>
          </a:xfrm>
          <a:prstGeom prst="rect">
            <a:avLst/>
          </a:prstGeom>
          <a:solidFill>
            <a:schemeClr val="bg1"/>
          </a:solidFill>
          <a:ln>
            <a:solidFill>
              <a:schemeClr val="bg1"/>
            </a:solidFill>
          </a:ln>
        </p:spPr>
        <p:txBody>
          <a:bodyPr wrap="square" rtlCol="0">
            <a:spAutoFit/>
          </a:bodyPr>
          <a:lstStyle/>
          <a:p>
            <a:pPr marL="285750" indent="-285750">
              <a:buFont typeface="Wingdings" panose="05000000000000000000" pitchFamily="2" charset="2"/>
              <a:buChar char="§"/>
            </a:pPr>
            <a:r>
              <a:rPr lang="de-DE" sz="1200" dirty="0"/>
              <a:t>Ziele</a:t>
            </a:r>
          </a:p>
          <a:p>
            <a:pPr marL="285750" indent="-285750">
              <a:buFont typeface="Wingdings" panose="05000000000000000000" pitchFamily="2" charset="2"/>
              <a:buChar char="§"/>
            </a:pPr>
            <a:r>
              <a:rPr lang="de-DE" sz="1200" dirty="0"/>
              <a:t>Zugehörigkeit</a:t>
            </a:r>
          </a:p>
          <a:p>
            <a:pPr marL="285750" indent="-285750">
              <a:buFont typeface="Wingdings" panose="05000000000000000000" pitchFamily="2" charset="2"/>
              <a:buChar char="§"/>
            </a:pPr>
            <a:r>
              <a:rPr lang="de-DE" sz="1200" dirty="0"/>
              <a:t>Rollen</a:t>
            </a:r>
          </a:p>
          <a:p>
            <a:pPr marL="285750" indent="-285750">
              <a:buFont typeface="Wingdings" panose="05000000000000000000" pitchFamily="2" charset="2"/>
              <a:buChar char="§"/>
            </a:pPr>
            <a:r>
              <a:rPr lang="de-DE" sz="1200" dirty="0"/>
              <a:t>Anpassung</a:t>
            </a:r>
          </a:p>
          <a:p>
            <a:pPr marL="285750" indent="-285750">
              <a:buFont typeface="Wingdings" panose="05000000000000000000" pitchFamily="2" charset="2"/>
              <a:buChar char="§"/>
            </a:pPr>
            <a:r>
              <a:rPr lang="de-DE" sz="1200" dirty="0"/>
              <a:t>Teamarbeit</a:t>
            </a:r>
          </a:p>
          <a:p>
            <a:pPr marL="285750" indent="-285750">
              <a:buFont typeface="Wingdings" panose="05000000000000000000" pitchFamily="2" charset="2"/>
              <a:buChar char="§"/>
            </a:pPr>
            <a:r>
              <a:rPr lang="de-DE" sz="1200" dirty="0"/>
              <a:t>Selbstverpflichtung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2" name="Google Shape;182;p6"/>
          <p:cNvPicPr preferRelativeResize="0"/>
          <p:nvPr/>
        </p:nvPicPr>
        <p:blipFill rotWithShape="1">
          <a:blip r:embed="rId3">
            <a:alphaModFix/>
          </a:blip>
          <a:srcRect/>
          <a:stretch/>
        </p:blipFill>
        <p:spPr>
          <a:xfrm>
            <a:off x="684381" y="1173568"/>
            <a:ext cx="4175082" cy="3225180"/>
          </a:xfrm>
          <a:prstGeom prst="rect">
            <a:avLst/>
          </a:prstGeom>
          <a:noFill/>
          <a:ln>
            <a:noFill/>
          </a:ln>
        </p:spPr>
      </p:pic>
      <p:sp>
        <p:nvSpPr>
          <p:cNvPr id="183" name="Google Shape;183;p6"/>
          <p:cNvSpPr/>
          <p:nvPr/>
        </p:nvSpPr>
        <p:spPr>
          <a:xfrm>
            <a:off x="255181" y="5684432"/>
            <a:ext cx="8633637"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aseline="30000" dirty="0">
                <a:solidFill>
                  <a:schemeClr val="dk1"/>
                </a:solidFill>
                <a:latin typeface="Calibri"/>
                <a:ea typeface="Calibri"/>
                <a:cs typeface="Calibri"/>
                <a:sym typeface="Calibri"/>
              </a:rPr>
              <a:t>Eigene Darstellung nach: cf. </a:t>
            </a:r>
            <a:r>
              <a:rPr lang="de-DE" sz="1800" baseline="30000" dirty="0" err="1">
                <a:solidFill>
                  <a:schemeClr val="dk1"/>
                </a:solidFill>
                <a:latin typeface="Calibri"/>
                <a:ea typeface="Calibri"/>
                <a:cs typeface="Calibri"/>
                <a:sym typeface="Calibri"/>
              </a:rPr>
              <a:t>Torrelles</a:t>
            </a:r>
            <a:r>
              <a:rPr lang="de-DE" sz="1800" baseline="30000" dirty="0">
                <a:solidFill>
                  <a:schemeClr val="dk1"/>
                </a:solidFill>
                <a:latin typeface="Calibri"/>
                <a:ea typeface="Calibri"/>
                <a:cs typeface="Calibri"/>
                <a:sym typeface="Calibri"/>
              </a:rPr>
              <a:t> Nadal, Christina; Paris Manas, Georgina; </a:t>
            </a:r>
            <a:r>
              <a:rPr lang="de-DE" sz="1800" baseline="30000" dirty="0" err="1">
                <a:solidFill>
                  <a:schemeClr val="dk1"/>
                </a:solidFill>
                <a:latin typeface="Calibri"/>
                <a:ea typeface="Calibri"/>
                <a:cs typeface="Calibri"/>
                <a:sym typeface="Calibri"/>
              </a:rPr>
              <a:t>Sabrià</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Dernadó</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Betlem</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Alsinet</a:t>
            </a:r>
            <a:r>
              <a:rPr lang="de-DE" sz="1800" baseline="30000" dirty="0">
                <a:solidFill>
                  <a:schemeClr val="dk1"/>
                </a:solidFill>
                <a:latin typeface="Calibri"/>
                <a:ea typeface="Calibri"/>
                <a:cs typeface="Calibri"/>
                <a:sym typeface="Calibri"/>
              </a:rPr>
              <a:t> Mora, Carles (2015): </a:t>
            </a:r>
            <a:r>
              <a:rPr lang="de-DE" sz="1800" baseline="30000" dirty="0" err="1">
                <a:solidFill>
                  <a:schemeClr val="dk1"/>
                </a:solidFill>
                <a:latin typeface="Calibri"/>
                <a:ea typeface="Calibri"/>
                <a:cs typeface="Calibri"/>
                <a:sym typeface="Calibri"/>
              </a:rPr>
              <a:t>Assessing</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teamwork</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competence</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Psicothema</a:t>
            </a:r>
            <a:r>
              <a:rPr lang="de-DE" sz="1800" baseline="30000" dirty="0">
                <a:solidFill>
                  <a:schemeClr val="dk1"/>
                </a:solidFill>
                <a:latin typeface="Calibri"/>
                <a:ea typeface="Calibri"/>
                <a:cs typeface="Calibri"/>
                <a:sym typeface="Calibri"/>
              </a:rPr>
              <a:t>, vol. 27, </a:t>
            </a:r>
            <a:r>
              <a:rPr lang="de-DE" sz="1800" baseline="30000" dirty="0" err="1">
                <a:solidFill>
                  <a:schemeClr val="dk1"/>
                </a:solidFill>
                <a:latin typeface="Calibri"/>
                <a:ea typeface="Calibri"/>
                <a:cs typeface="Calibri"/>
                <a:sym typeface="Calibri"/>
              </a:rPr>
              <a:t>no</a:t>
            </a:r>
            <a:r>
              <a:rPr lang="de-DE" sz="1800" baseline="30000" dirty="0">
                <a:solidFill>
                  <a:schemeClr val="dk1"/>
                </a:solidFill>
                <a:latin typeface="Calibri"/>
                <a:ea typeface="Calibri"/>
                <a:cs typeface="Calibri"/>
                <a:sym typeface="Calibri"/>
              </a:rPr>
              <a:t>. 4, pp. 357.</a:t>
            </a:r>
            <a:endParaRPr dirty="0"/>
          </a:p>
        </p:txBody>
      </p:sp>
      <p:graphicFrame>
        <p:nvGraphicFramePr>
          <p:cNvPr id="184" name="Google Shape;184;p6"/>
          <p:cNvGraphicFramePr/>
          <p:nvPr>
            <p:extLst>
              <p:ext uri="{D42A27DB-BD31-4B8C-83A1-F6EECF244321}">
                <p14:modId xmlns:p14="http://schemas.microsoft.com/office/powerpoint/2010/main" val="1186704572"/>
              </p:ext>
            </p:extLst>
          </p:nvPr>
        </p:nvGraphicFramePr>
        <p:xfrm>
          <a:off x="4859463" y="1373704"/>
          <a:ext cx="5943825" cy="4110600"/>
        </p:xfrm>
        <a:graphic>
          <a:graphicData uri="http://schemas.openxmlformats.org/drawingml/2006/table">
            <a:tbl>
              <a:tblPr>
                <a:noFill/>
              </a:tblPr>
              <a:tblGrid>
                <a:gridCol w="2393500">
                  <a:extLst>
                    <a:ext uri="{9D8B030D-6E8A-4147-A177-3AD203B41FA5}">
                      <a16:colId xmlns:a16="http://schemas.microsoft.com/office/drawing/2014/main" val="20000"/>
                    </a:ext>
                  </a:extLst>
                </a:gridCol>
                <a:gridCol w="3550325">
                  <a:extLst>
                    <a:ext uri="{9D8B030D-6E8A-4147-A177-3AD203B41FA5}">
                      <a16:colId xmlns:a16="http://schemas.microsoft.com/office/drawing/2014/main" val="20001"/>
                    </a:ext>
                  </a:extLst>
                </a:gridCol>
              </a:tblGrid>
              <a:tr h="1771700">
                <a:tc>
                  <a:txBody>
                    <a:bodyPr/>
                    <a:lstStyle/>
                    <a:p>
                      <a:pPr marL="0" marR="0" lvl="0" indent="0" algn="ctr" rtl="0">
                        <a:lnSpc>
                          <a:spcPct val="107000"/>
                        </a:lnSpc>
                        <a:spcBef>
                          <a:spcPts val="0"/>
                        </a:spcBef>
                        <a:spcAft>
                          <a:spcPts val="0"/>
                        </a:spcAft>
                        <a:buClr>
                          <a:schemeClr val="dk1"/>
                        </a:buClr>
                        <a:buSzPts val="1800"/>
                        <a:buFont typeface="Calibri"/>
                        <a:buNone/>
                      </a:pPr>
                      <a:r>
                        <a:rPr lang="de-DE" sz="1800" u="none" strike="noStrike" cap="none" dirty="0">
                          <a:latin typeface="Calibri"/>
                          <a:ea typeface="Calibri"/>
                          <a:cs typeface="Calibri"/>
                          <a:sym typeface="Calibri"/>
                        </a:rPr>
                        <a:t>Gemeinsame Problemlösung</a:t>
                      </a:r>
                      <a:endParaRPr dirty="0"/>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Aufdeckung von Konflikten</a:t>
                      </a:r>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Alternative Vorschläge</a:t>
                      </a:r>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Auflösung von Konflikten</a:t>
                      </a:r>
                      <a:endParaRPr dirty="0"/>
                    </a:p>
                  </a:txBody>
                  <a:tcPr marL="68575" marR="68575" marT="0" marB="0" anchor="ctr">
                    <a:solidFill>
                      <a:schemeClr val="lt1"/>
                    </a:solidFill>
                  </a:tcPr>
                </a:tc>
                <a:extLst>
                  <a:ext uri="{0D108BD9-81ED-4DB2-BD59-A6C34878D82A}">
                    <a16:rowId xmlns:a16="http://schemas.microsoft.com/office/drawing/2014/main" val="10000"/>
                  </a:ext>
                </a:extLst>
              </a:tr>
              <a:tr h="1168525">
                <a:tc>
                  <a:txBody>
                    <a:bodyPr/>
                    <a:lstStyle/>
                    <a:p>
                      <a:pPr marL="0" marR="0" lvl="0" indent="0" algn="ctr" rtl="0">
                        <a:lnSpc>
                          <a:spcPct val="107000"/>
                        </a:lnSpc>
                        <a:spcBef>
                          <a:spcPts val="0"/>
                        </a:spcBef>
                        <a:spcAft>
                          <a:spcPts val="0"/>
                        </a:spcAft>
                        <a:buClr>
                          <a:schemeClr val="dk1"/>
                        </a:buClr>
                        <a:buSzPts val="1800"/>
                        <a:buFont typeface="Calibri"/>
                        <a:buNone/>
                      </a:pPr>
                      <a:r>
                        <a:rPr lang="de-DE" sz="1800" u="none" strike="noStrike" cap="none" dirty="0">
                          <a:latin typeface="Calibri"/>
                          <a:ea typeface="Calibri"/>
                          <a:cs typeface="Calibri"/>
                          <a:sym typeface="Calibri"/>
                        </a:rPr>
                        <a:t>Verhandlung</a:t>
                      </a:r>
                      <a:endParaRPr dirty="0"/>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Strategien anwenden</a:t>
                      </a:r>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Vereinbarungen treffen </a:t>
                      </a:r>
                      <a:endParaRPr dirty="0"/>
                    </a:p>
                  </a:txBody>
                  <a:tcPr marL="68575" marR="68575" marT="0" marB="0" anchor="ctr">
                    <a:solidFill>
                      <a:schemeClr val="lt1"/>
                    </a:solidFill>
                  </a:tcPr>
                </a:tc>
                <a:extLst>
                  <a:ext uri="{0D108BD9-81ED-4DB2-BD59-A6C34878D82A}">
                    <a16:rowId xmlns:a16="http://schemas.microsoft.com/office/drawing/2014/main" val="10001"/>
                  </a:ext>
                </a:extLst>
              </a:tr>
              <a:tr h="1170375">
                <a:tc>
                  <a:txBody>
                    <a:bodyPr/>
                    <a:lstStyle/>
                    <a:p>
                      <a:pPr marL="0" marR="0" lvl="0" indent="0" algn="ctr" rtl="0">
                        <a:lnSpc>
                          <a:spcPct val="107000"/>
                        </a:lnSpc>
                        <a:spcBef>
                          <a:spcPts val="0"/>
                        </a:spcBef>
                        <a:spcAft>
                          <a:spcPts val="0"/>
                        </a:spcAft>
                        <a:buClr>
                          <a:schemeClr val="dk1"/>
                        </a:buClr>
                        <a:buSzPts val="1800"/>
                        <a:buFont typeface="Calibri"/>
                        <a:buNone/>
                      </a:pPr>
                      <a:r>
                        <a:rPr lang="de-DE" sz="1800" u="none" strike="noStrike" cap="none" dirty="0">
                          <a:latin typeface="Calibri"/>
                          <a:ea typeface="Calibri"/>
                          <a:cs typeface="Calibri"/>
                          <a:sym typeface="Calibri"/>
                        </a:rPr>
                        <a:t>Verbesserungen vornehmen</a:t>
                      </a:r>
                      <a:endParaRPr dirty="0"/>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Vorschläge für Verbesserungen</a:t>
                      </a:r>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Einführung von Prozessen zur Verbesserung</a:t>
                      </a:r>
                      <a:endParaRPr dirty="0"/>
                    </a:p>
                  </a:txBody>
                  <a:tcPr marL="68575" marR="68575" marT="0" marB="0" anchor="ctr">
                    <a:solidFill>
                      <a:schemeClr val="lt1"/>
                    </a:solidFill>
                  </a:tcPr>
                </a:tc>
                <a:extLst>
                  <a:ext uri="{0D108BD9-81ED-4DB2-BD59-A6C34878D82A}">
                    <a16:rowId xmlns:a16="http://schemas.microsoft.com/office/drawing/2014/main" val="10002"/>
                  </a:ext>
                </a:extLst>
              </a:tr>
            </a:tbl>
          </a:graphicData>
        </a:graphic>
      </p:graphicFrame>
      <p:sp>
        <p:nvSpPr>
          <p:cNvPr id="6" name="Google Shape;173;p5">
            <a:extLst>
              <a:ext uri="{FF2B5EF4-FFF2-40B4-BE49-F238E27FC236}">
                <a16:creationId xmlns:a16="http://schemas.microsoft.com/office/drawing/2014/main" id="{751FC698-19CD-24C7-E318-737C9C3DFF84}"/>
              </a:ext>
            </a:extLst>
          </p:cNvPr>
          <p:cNvSpPr txBox="1">
            <a:spLocks noGrp="1"/>
          </p:cNvSpPr>
          <p:nvPr>
            <p:ph type="title"/>
          </p:nvPr>
        </p:nvSpPr>
        <p:spPr>
          <a:xfrm>
            <a:off x="1136191" y="399669"/>
            <a:ext cx="10058400" cy="82374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ts val="3200"/>
              <a:buFont typeface="Calibri"/>
              <a:buNone/>
            </a:pPr>
            <a:r>
              <a:rPr lang="de-DE" dirty="0"/>
              <a:t>Die Bedeutung von Teamarbeit im grünen Unternehmertum - Teil II</a:t>
            </a:r>
            <a:endParaRPr dirty="0"/>
          </a:p>
        </p:txBody>
      </p:sp>
      <p:sp>
        <p:nvSpPr>
          <p:cNvPr id="7" name="Textfeld 6">
            <a:extLst>
              <a:ext uri="{FF2B5EF4-FFF2-40B4-BE49-F238E27FC236}">
                <a16:creationId xmlns:a16="http://schemas.microsoft.com/office/drawing/2014/main" id="{A312A212-3A45-42C2-7413-AF8B5D2750D5}"/>
              </a:ext>
            </a:extLst>
          </p:cNvPr>
          <p:cNvSpPr txBox="1"/>
          <p:nvPr/>
        </p:nvSpPr>
        <p:spPr>
          <a:xfrm>
            <a:off x="894944" y="2921168"/>
            <a:ext cx="1624519" cy="1015663"/>
          </a:xfrm>
          <a:prstGeom prst="rect">
            <a:avLst/>
          </a:prstGeom>
          <a:solidFill>
            <a:srgbClr val="A5A5A5"/>
          </a:solidFill>
        </p:spPr>
        <p:txBody>
          <a:bodyPr wrap="square" rtlCol="0">
            <a:spAutoFit/>
          </a:bodyPr>
          <a:lstStyle/>
          <a:p>
            <a:pPr algn="ctr"/>
            <a:r>
              <a:rPr lang="de-DE" sz="2000" b="1" dirty="0">
                <a:solidFill>
                  <a:schemeClr val="bg1"/>
                </a:solidFill>
              </a:rPr>
              <a:t>2. </a:t>
            </a:r>
            <a:r>
              <a:rPr lang="de-DE" sz="2000" b="1" dirty="0" err="1">
                <a:solidFill>
                  <a:schemeClr val="bg1"/>
                </a:solidFill>
              </a:rPr>
              <a:t>Kommuni</a:t>
            </a:r>
            <a:r>
              <a:rPr lang="de-DE" sz="2000" b="1" dirty="0">
                <a:solidFill>
                  <a:schemeClr val="bg1"/>
                </a:solidFill>
              </a:rPr>
              <a:t>-kation</a:t>
            </a:r>
          </a:p>
        </p:txBody>
      </p:sp>
      <p:sp>
        <p:nvSpPr>
          <p:cNvPr id="9" name="Textfeld 8">
            <a:extLst>
              <a:ext uri="{FF2B5EF4-FFF2-40B4-BE49-F238E27FC236}">
                <a16:creationId xmlns:a16="http://schemas.microsoft.com/office/drawing/2014/main" id="{92DB75CB-8B5C-F2F1-0D9C-CB6A34640771}"/>
              </a:ext>
            </a:extLst>
          </p:cNvPr>
          <p:cNvSpPr txBox="1"/>
          <p:nvPr/>
        </p:nvSpPr>
        <p:spPr>
          <a:xfrm>
            <a:off x="2237360" y="1474088"/>
            <a:ext cx="2334639" cy="523220"/>
          </a:xfrm>
          <a:prstGeom prst="rect">
            <a:avLst/>
          </a:prstGeom>
          <a:solidFill>
            <a:schemeClr val="bg1"/>
          </a:solidFill>
          <a:ln>
            <a:solidFill>
              <a:schemeClr val="bg1"/>
            </a:solidFill>
          </a:ln>
        </p:spPr>
        <p:txBody>
          <a:bodyPr wrap="square" rtlCol="0">
            <a:spAutoFit/>
          </a:bodyPr>
          <a:lstStyle/>
          <a:p>
            <a:pPr marL="285750" indent="-285750">
              <a:buFont typeface="Wingdings" panose="05000000000000000000" pitchFamily="2" charset="2"/>
              <a:buChar char="§"/>
            </a:pPr>
            <a:r>
              <a:rPr lang="de-DE" dirty="0"/>
              <a:t>Information</a:t>
            </a:r>
          </a:p>
          <a:p>
            <a:pPr marL="285750" indent="-285750">
              <a:buFont typeface="Wingdings" panose="05000000000000000000" pitchFamily="2" charset="2"/>
              <a:buChar char="§"/>
            </a:pPr>
            <a:r>
              <a:rPr lang="de-DE" dirty="0"/>
              <a:t>Persönliche Interaktion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7"/>
          <p:cNvSpPr/>
          <p:nvPr/>
        </p:nvSpPr>
        <p:spPr>
          <a:xfrm>
            <a:off x="392341" y="5294030"/>
            <a:ext cx="3859619"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aseline="30000" dirty="0">
                <a:solidFill>
                  <a:schemeClr val="dk1"/>
                </a:solidFill>
                <a:latin typeface="Calibri"/>
                <a:ea typeface="Calibri"/>
                <a:cs typeface="Calibri"/>
                <a:sym typeface="Calibri"/>
              </a:rPr>
              <a:t>Eigene Darstellung nach: cf. </a:t>
            </a:r>
            <a:r>
              <a:rPr lang="de-DE" sz="1800" baseline="30000" dirty="0" err="1">
                <a:solidFill>
                  <a:schemeClr val="dk1"/>
                </a:solidFill>
                <a:latin typeface="Calibri"/>
                <a:ea typeface="Calibri"/>
                <a:cs typeface="Calibri"/>
                <a:sym typeface="Calibri"/>
              </a:rPr>
              <a:t>Torrelles</a:t>
            </a:r>
            <a:r>
              <a:rPr lang="de-DE" sz="1800" baseline="30000" dirty="0">
                <a:solidFill>
                  <a:schemeClr val="dk1"/>
                </a:solidFill>
                <a:latin typeface="Calibri"/>
                <a:ea typeface="Calibri"/>
                <a:cs typeface="Calibri"/>
                <a:sym typeface="Calibri"/>
              </a:rPr>
              <a:t> Nadal, Christina; Paris Manas, Georgina; </a:t>
            </a:r>
            <a:r>
              <a:rPr lang="de-DE" sz="1800" baseline="30000" dirty="0" err="1">
                <a:solidFill>
                  <a:schemeClr val="dk1"/>
                </a:solidFill>
                <a:latin typeface="Calibri"/>
                <a:ea typeface="Calibri"/>
                <a:cs typeface="Calibri"/>
                <a:sym typeface="Calibri"/>
              </a:rPr>
              <a:t>Sabrià</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Dernadó</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Betlem</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Alsinet</a:t>
            </a:r>
            <a:r>
              <a:rPr lang="de-DE" sz="1800" baseline="30000" dirty="0">
                <a:solidFill>
                  <a:schemeClr val="dk1"/>
                </a:solidFill>
                <a:latin typeface="Calibri"/>
                <a:ea typeface="Calibri"/>
                <a:cs typeface="Calibri"/>
                <a:sym typeface="Calibri"/>
              </a:rPr>
              <a:t> Mora, Carles (2015): </a:t>
            </a:r>
            <a:r>
              <a:rPr lang="de-DE" sz="1800" baseline="30000" dirty="0" err="1">
                <a:solidFill>
                  <a:schemeClr val="dk1"/>
                </a:solidFill>
                <a:latin typeface="Calibri"/>
                <a:ea typeface="Calibri"/>
                <a:cs typeface="Calibri"/>
                <a:sym typeface="Calibri"/>
              </a:rPr>
              <a:t>Assessing</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teamwork</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competence</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Psicothema</a:t>
            </a:r>
            <a:r>
              <a:rPr lang="de-DE" sz="1800" baseline="30000" dirty="0">
                <a:solidFill>
                  <a:schemeClr val="dk1"/>
                </a:solidFill>
                <a:latin typeface="Calibri"/>
                <a:ea typeface="Calibri"/>
                <a:cs typeface="Calibri"/>
                <a:sym typeface="Calibri"/>
              </a:rPr>
              <a:t>, vol. 27, </a:t>
            </a:r>
            <a:r>
              <a:rPr lang="de-DE" sz="1800" baseline="30000" dirty="0" err="1">
                <a:solidFill>
                  <a:schemeClr val="dk1"/>
                </a:solidFill>
                <a:latin typeface="Calibri"/>
                <a:ea typeface="Calibri"/>
                <a:cs typeface="Calibri"/>
                <a:sym typeface="Calibri"/>
              </a:rPr>
              <a:t>no</a:t>
            </a:r>
            <a:r>
              <a:rPr lang="de-DE" sz="1800" baseline="30000" dirty="0">
                <a:solidFill>
                  <a:schemeClr val="dk1"/>
                </a:solidFill>
                <a:latin typeface="Calibri"/>
                <a:ea typeface="Calibri"/>
                <a:cs typeface="Calibri"/>
                <a:sym typeface="Calibri"/>
              </a:rPr>
              <a:t>. 4, pp. 357.</a:t>
            </a:r>
            <a:endParaRPr dirty="0"/>
          </a:p>
        </p:txBody>
      </p:sp>
      <p:pic>
        <p:nvPicPr>
          <p:cNvPr id="191" name="Google Shape;191;p7"/>
          <p:cNvPicPr preferRelativeResize="0"/>
          <p:nvPr/>
        </p:nvPicPr>
        <p:blipFill rotWithShape="1">
          <a:blip r:embed="rId3">
            <a:alphaModFix/>
          </a:blip>
          <a:srcRect/>
          <a:stretch/>
        </p:blipFill>
        <p:spPr>
          <a:xfrm>
            <a:off x="748376" y="1227561"/>
            <a:ext cx="4052224" cy="2395847"/>
          </a:xfrm>
          <a:prstGeom prst="rect">
            <a:avLst/>
          </a:prstGeom>
          <a:noFill/>
          <a:ln>
            <a:noFill/>
          </a:ln>
        </p:spPr>
      </p:pic>
      <p:graphicFrame>
        <p:nvGraphicFramePr>
          <p:cNvPr id="192" name="Google Shape;192;p7"/>
          <p:cNvGraphicFramePr/>
          <p:nvPr>
            <p:extLst>
              <p:ext uri="{D42A27DB-BD31-4B8C-83A1-F6EECF244321}">
                <p14:modId xmlns:p14="http://schemas.microsoft.com/office/powerpoint/2010/main" val="339680946"/>
              </p:ext>
            </p:extLst>
          </p:nvPr>
        </p:nvGraphicFramePr>
        <p:xfrm>
          <a:off x="4800600" y="1187455"/>
          <a:ext cx="6096000" cy="4605243"/>
        </p:xfrm>
        <a:graphic>
          <a:graphicData uri="http://schemas.openxmlformats.org/drawingml/2006/table">
            <a:tbl>
              <a:tblPr>
                <a:noFill/>
              </a:tblPr>
              <a:tblGrid>
                <a:gridCol w="2454775">
                  <a:extLst>
                    <a:ext uri="{9D8B030D-6E8A-4147-A177-3AD203B41FA5}">
                      <a16:colId xmlns:a16="http://schemas.microsoft.com/office/drawing/2014/main" val="20000"/>
                    </a:ext>
                  </a:extLst>
                </a:gridCol>
                <a:gridCol w="3641225">
                  <a:extLst>
                    <a:ext uri="{9D8B030D-6E8A-4147-A177-3AD203B41FA5}">
                      <a16:colId xmlns:a16="http://schemas.microsoft.com/office/drawing/2014/main" val="20001"/>
                    </a:ext>
                  </a:extLst>
                </a:gridCol>
              </a:tblGrid>
              <a:tr h="1479525">
                <a:tc>
                  <a:txBody>
                    <a:bodyPr/>
                    <a:lstStyle/>
                    <a:p>
                      <a:pPr marL="0" marR="0" lvl="0" indent="0" algn="ctr" rtl="0">
                        <a:lnSpc>
                          <a:spcPct val="107000"/>
                        </a:lnSpc>
                        <a:spcBef>
                          <a:spcPts val="0"/>
                        </a:spcBef>
                        <a:spcAft>
                          <a:spcPts val="0"/>
                        </a:spcAft>
                        <a:buClr>
                          <a:schemeClr val="dk1"/>
                        </a:buClr>
                        <a:buSzPts val="1800"/>
                        <a:buFont typeface="Calibri"/>
                        <a:buNone/>
                      </a:pPr>
                      <a:r>
                        <a:rPr lang="de-DE" sz="1800" u="none" strike="noStrike" cap="none" dirty="0">
                          <a:latin typeface="Calibri"/>
                          <a:ea typeface="Calibri"/>
                          <a:cs typeface="Calibri"/>
                          <a:sym typeface="Calibri"/>
                        </a:rPr>
                        <a:t>Planung</a:t>
                      </a:r>
                      <a:endParaRPr dirty="0"/>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Identifizierung von Aufgaben</a:t>
                      </a:r>
                      <a:endParaRPr dirty="0"/>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err="1">
                          <a:latin typeface="Calibri"/>
                          <a:ea typeface="Calibri"/>
                          <a:cs typeface="Calibri"/>
                          <a:sym typeface="Calibri"/>
                        </a:rPr>
                        <a:t>Aufgbenabfolge</a:t>
                      </a:r>
                      <a:endParaRPr dirty="0"/>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Aufgabenverteilung</a:t>
                      </a:r>
                      <a:endParaRPr dirty="0"/>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Planung und Vorbereitung der benötigten Ressourcen</a:t>
                      </a:r>
                      <a:endParaRPr dirty="0"/>
                    </a:p>
                  </a:txBody>
                  <a:tcPr marL="68575" marR="68575" marT="0" marB="0" anchor="ctr">
                    <a:solidFill>
                      <a:schemeClr val="lt1"/>
                    </a:solidFill>
                  </a:tcPr>
                </a:tc>
                <a:extLst>
                  <a:ext uri="{0D108BD9-81ED-4DB2-BD59-A6C34878D82A}">
                    <a16:rowId xmlns:a16="http://schemas.microsoft.com/office/drawing/2014/main" val="10000"/>
                  </a:ext>
                </a:extLst>
              </a:tr>
              <a:tr h="734275">
                <a:tc>
                  <a:txBody>
                    <a:bodyPr/>
                    <a:lstStyle/>
                    <a:p>
                      <a:pPr marL="0" marR="0" lvl="0" indent="0" algn="ctr" rtl="0">
                        <a:lnSpc>
                          <a:spcPct val="107000"/>
                        </a:lnSpc>
                        <a:spcBef>
                          <a:spcPts val="0"/>
                        </a:spcBef>
                        <a:spcAft>
                          <a:spcPts val="0"/>
                        </a:spcAft>
                        <a:buClr>
                          <a:schemeClr val="dk1"/>
                        </a:buClr>
                        <a:buSzPts val="1800"/>
                        <a:buFont typeface="Calibri"/>
                        <a:buNone/>
                      </a:pPr>
                      <a:r>
                        <a:rPr lang="de-DE" sz="1800" u="none" strike="noStrike" cap="none" dirty="0">
                          <a:latin typeface="Calibri"/>
                          <a:ea typeface="Calibri"/>
                          <a:cs typeface="Calibri"/>
                          <a:sym typeface="Calibri"/>
                        </a:rPr>
                        <a:t>Entscheidung</a:t>
                      </a:r>
                      <a:endParaRPr dirty="0"/>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Analyse für die Entscheidungsfindung</a:t>
                      </a:r>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Beteiligung</a:t>
                      </a:r>
                      <a:endParaRPr dirty="0"/>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Konsens</a:t>
                      </a:r>
                      <a:endParaRPr dirty="0"/>
                    </a:p>
                  </a:txBody>
                  <a:tcPr marL="68575" marR="68575" marT="0" marB="0" anchor="ctr">
                    <a:solidFill>
                      <a:schemeClr val="lt1"/>
                    </a:solidFill>
                  </a:tcPr>
                </a:tc>
                <a:extLst>
                  <a:ext uri="{0D108BD9-81ED-4DB2-BD59-A6C34878D82A}">
                    <a16:rowId xmlns:a16="http://schemas.microsoft.com/office/drawing/2014/main" val="10001"/>
                  </a:ext>
                </a:extLst>
              </a:tr>
              <a:tr h="1231100">
                <a:tc>
                  <a:txBody>
                    <a:bodyPr/>
                    <a:lstStyle/>
                    <a:p>
                      <a:pPr marL="0" marR="0" lvl="0" indent="0" algn="ctr" rtl="0">
                        <a:lnSpc>
                          <a:spcPct val="107000"/>
                        </a:lnSpc>
                        <a:spcBef>
                          <a:spcPts val="0"/>
                        </a:spcBef>
                        <a:spcAft>
                          <a:spcPts val="0"/>
                        </a:spcAft>
                        <a:buClr>
                          <a:schemeClr val="dk1"/>
                        </a:buClr>
                        <a:buSzPts val="1800"/>
                        <a:buFont typeface="Calibri"/>
                        <a:buNone/>
                      </a:pPr>
                      <a:r>
                        <a:rPr lang="de-DE" sz="1800" u="none" strike="noStrike" cap="none" dirty="0">
                          <a:latin typeface="Calibri"/>
                          <a:ea typeface="Calibri"/>
                          <a:cs typeface="Calibri"/>
                          <a:sym typeface="Calibri"/>
                        </a:rPr>
                        <a:t>Aufgabenerfüllung</a:t>
                      </a:r>
                      <a:endParaRPr dirty="0"/>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Aufgabenausführung</a:t>
                      </a:r>
                      <a:endParaRPr dirty="0"/>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Informationsweitergabe</a:t>
                      </a:r>
                      <a:endParaRPr dirty="0"/>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Beteiligung an Lösungen</a:t>
                      </a:r>
                      <a:endParaRPr dirty="0"/>
                    </a:p>
                  </a:txBody>
                  <a:tcPr marL="68575" marR="68575" marT="0" marB="0" anchor="ctr">
                    <a:solidFill>
                      <a:schemeClr val="lt1"/>
                    </a:solidFill>
                  </a:tcPr>
                </a:tc>
                <a:extLst>
                  <a:ext uri="{0D108BD9-81ED-4DB2-BD59-A6C34878D82A}">
                    <a16:rowId xmlns:a16="http://schemas.microsoft.com/office/drawing/2014/main" val="10002"/>
                  </a:ext>
                </a:extLst>
              </a:tr>
              <a:tr h="735425">
                <a:tc>
                  <a:txBody>
                    <a:bodyPr/>
                    <a:lstStyle/>
                    <a:p>
                      <a:pPr marL="0" marR="0" lvl="0" indent="0" algn="ctr" rtl="0">
                        <a:lnSpc>
                          <a:spcPct val="107000"/>
                        </a:lnSpc>
                        <a:spcBef>
                          <a:spcPts val="0"/>
                        </a:spcBef>
                        <a:spcAft>
                          <a:spcPts val="0"/>
                        </a:spcAft>
                        <a:buClr>
                          <a:schemeClr val="dk1"/>
                        </a:buClr>
                        <a:buSzPts val="1800"/>
                        <a:buFont typeface="Calibri"/>
                        <a:buNone/>
                      </a:pPr>
                      <a:r>
                        <a:rPr lang="de-DE" sz="1800" u="none" strike="noStrike" cap="none" dirty="0">
                          <a:latin typeface="Calibri"/>
                          <a:ea typeface="Calibri"/>
                          <a:cs typeface="Calibri"/>
                          <a:sym typeface="Calibri"/>
                        </a:rPr>
                        <a:t>Leistungsbeurteilung</a:t>
                      </a:r>
                      <a:endParaRPr dirty="0"/>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Team Koordination</a:t>
                      </a:r>
                      <a:endParaRPr dirty="0"/>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Selbstbeurteilung</a:t>
                      </a:r>
                      <a:endParaRPr dirty="0"/>
                    </a:p>
                  </a:txBody>
                  <a:tcPr marL="68575" marR="68575" marT="0" marB="0" anchor="ctr">
                    <a:solidFill>
                      <a:schemeClr val="lt1"/>
                    </a:solidFill>
                  </a:tcPr>
                </a:tc>
                <a:extLst>
                  <a:ext uri="{0D108BD9-81ED-4DB2-BD59-A6C34878D82A}">
                    <a16:rowId xmlns:a16="http://schemas.microsoft.com/office/drawing/2014/main" val="10003"/>
                  </a:ext>
                </a:extLst>
              </a:tr>
            </a:tbl>
          </a:graphicData>
        </a:graphic>
      </p:graphicFrame>
      <p:sp>
        <p:nvSpPr>
          <p:cNvPr id="4" name="Google Shape;173;p5">
            <a:extLst>
              <a:ext uri="{FF2B5EF4-FFF2-40B4-BE49-F238E27FC236}">
                <a16:creationId xmlns:a16="http://schemas.microsoft.com/office/drawing/2014/main" id="{3F9C133F-BAF1-8CD8-0411-E36D7787ABFA}"/>
              </a:ext>
            </a:extLst>
          </p:cNvPr>
          <p:cNvSpPr txBox="1">
            <a:spLocks noGrp="1"/>
          </p:cNvSpPr>
          <p:nvPr>
            <p:ph type="title"/>
          </p:nvPr>
        </p:nvSpPr>
        <p:spPr>
          <a:xfrm>
            <a:off x="1136191" y="399669"/>
            <a:ext cx="10058400" cy="82374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ts val="3200"/>
              <a:buFont typeface="Calibri"/>
              <a:buNone/>
            </a:pPr>
            <a:r>
              <a:rPr lang="de-DE" dirty="0"/>
              <a:t>Die Bedeutung von Teamarbeit im grünen Unternehmertum - Teil III</a:t>
            </a:r>
            <a:endParaRPr dirty="0"/>
          </a:p>
        </p:txBody>
      </p:sp>
      <p:sp>
        <p:nvSpPr>
          <p:cNvPr id="5" name="Textfeld 4">
            <a:extLst>
              <a:ext uri="{FF2B5EF4-FFF2-40B4-BE49-F238E27FC236}">
                <a16:creationId xmlns:a16="http://schemas.microsoft.com/office/drawing/2014/main" id="{6E37D312-925C-B12C-4F00-1E5A8284079A}"/>
              </a:ext>
            </a:extLst>
          </p:cNvPr>
          <p:cNvSpPr txBox="1"/>
          <p:nvPr/>
        </p:nvSpPr>
        <p:spPr>
          <a:xfrm>
            <a:off x="953470" y="1592411"/>
            <a:ext cx="1663270" cy="830997"/>
          </a:xfrm>
          <a:prstGeom prst="rect">
            <a:avLst/>
          </a:prstGeom>
          <a:solidFill>
            <a:srgbClr val="FFC000"/>
          </a:solidFill>
          <a:ln>
            <a:solidFill>
              <a:srgbClr val="FFC000"/>
            </a:solidFill>
          </a:ln>
        </p:spPr>
        <p:txBody>
          <a:bodyPr wrap="square" rtlCol="0">
            <a:spAutoFit/>
          </a:bodyPr>
          <a:lstStyle/>
          <a:p>
            <a:pPr algn="ctr"/>
            <a:r>
              <a:rPr lang="de-DE" sz="2400" b="1" dirty="0">
                <a:solidFill>
                  <a:schemeClr val="bg1"/>
                </a:solidFill>
              </a:rPr>
              <a:t>3. </a:t>
            </a:r>
          </a:p>
          <a:p>
            <a:pPr algn="ctr"/>
            <a:r>
              <a:rPr lang="de-DE" sz="2400" b="1" dirty="0">
                <a:solidFill>
                  <a:schemeClr val="bg1"/>
                </a:solidFill>
              </a:rPr>
              <a:t>Leistung</a:t>
            </a:r>
          </a:p>
        </p:txBody>
      </p:sp>
      <p:sp>
        <p:nvSpPr>
          <p:cNvPr id="6" name="Textfeld 5">
            <a:extLst>
              <a:ext uri="{FF2B5EF4-FFF2-40B4-BE49-F238E27FC236}">
                <a16:creationId xmlns:a16="http://schemas.microsoft.com/office/drawing/2014/main" id="{DD0E21F3-A4BE-1FB1-D485-66760AEB05A8}"/>
              </a:ext>
            </a:extLst>
          </p:cNvPr>
          <p:cNvSpPr txBox="1"/>
          <p:nvPr/>
        </p:nvSpPr>
        <p:spPr>
          <a:xfrm>
            <a:off x="2686590" y="2478532"/>
            <a:ext cx="1797346" cy="830997"/>
          </a:xfrm>
          <a:prstGeom prst="rect">
            <a:avLst/>
          </a:prstGeom>
          <a:solidFill>
            <a:schemeClr val="bg1"/>
          </a:solidFill>
          <a:ln>
            <a:solidFill>
              <a:schemeClr val="bg1"/>
            </a:solidFill>
          </a:ln>
        </p:spPr>
        <p:txBody>
          <a:bodyPr wrap="square" rtlCol="0">
            <a:spAutoFit/>
          </a:bodyPr>
          <a:lstStyle/>
          <a:p>
            <a:pPr marL="285750" indent="-285750">
              <a:buFont typeface="Wingdings" panose="05000000000000000000" pitchFamily="2" charset="2"/>
              <a:buChar char="§"/>
            </a:pPr>
            <a:r>
              <a:rPr lang="de-DE" sz="1200" dirty="0"/>
              <a:t>Planung</a:t>
            </a:r>
          </a:p>
          <a:p>
            <a:pPr marL="285750" indent="-285750">
              <a:buFont typeface="Wingdings" panose="05000000000000000000" pitchFamily="2" charset="2"/>
              <a:buChar char="§"/>
            </a:pPr>
            <a:r>
              <a:rPr lang="de-DE" sz="1200" dirty="0"/>
              <a:t>Entscheidung</a:t>
            </a:r>
          </a:p>
          <a:p>
            <a:pPr marL="285750" indent="-285750">
              <a:buFont typeface="Wingdings" panose="05000000000000000000" pitchFamily="2" charset="2"/>
              <a:buChar char="§"/>
            </a:pPr>
            <a:r>
              <a:rPr lang="de-DE" sz="1200" dirty="0"/>
              <a:t>Aufgabenerfüllung</a:t>
            </a:r>
          </a:p>
          <a:p>
            <a:pPr marL="285750" indent="-285750">
              <a:buFont typeface="Wingdings" panose="05000000000000000000" pitchFamily="2" charset="2"/>
              <a:buChar char="§"/>
            </a:pPr>
            <a:r>
              <a:rPr lang="de-DE" sz="1200" dirty="0"/>
              <a:t>Leitungsbeurteilung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graphicFrame>
        <p:nvGraphicFramePr>
          <p:cNvPr id="198" name="Google Shape;198;p8"/>
          <p:cNvGraphicFramePr/>
          <p:nvPr>
            <p:extLst>
              <p:ext uri="{D42A27DB-BD31-4B8C-83A1-F6EECF244321}">
                <p14:modId xmlns:p14="http://schemas.microsoft.com/office/powerpoint/2010/main" val="2365429586"/>
              </p:ext>
            </p:extLst>
          </p:nvPr>
        </p:nvGraphicFramePr>
        <p:xfrm>
          <a:off x="4297468" y="1223409"/>
          <a:ext cx="5684750" cy="3226675"/>
        </p:xfrm>
        <a:graphic>
          <a:graphicData uri="http://schemas.openxmlformats.org/drawingml/2006/table">
            <a:tbl>
              <a:tblPr>
                <a:noFill/>
              </a:tblPr>
              <a:tblGrid>
                <a:gridCol w="2289175">
                  <a:extLst>
                    <a:ext uri="{9D8B030D-6E8A-4147-A177-3AD203B41FA5}">
                      <a16:colId xmlns:a16="http://schemas.microsoft.com/office/drawing/2014/main" val="20000"/>
                    </a:ext>
                  </a:extLst>
                </a:gridCol>
                <a:gridCol w="3395575">
                  <a:extLst>
                    <a:ext uri="{9D8B030D-6E8A-4147-A177-3AD203B41FA5}">
                      <a16:colId xmlns:a16="http://schemas.microsoft.com/office/drawing/2014/main" val="20001"/>
                    </a:ext>
                  </a:extLst>
                </a:gridCol>
              </a:tblGrid>
              <a:tr h="2220650">
                <a:tc>
                  <a:txBody>
                    <a:bodyPr/>
                    <a:lstStyle/>
                    <a:p>
                      <a:pPr marL="0" marR="0" lvl="0" indent="0" algn="ctr" rtl="0">
                        <a:lnSpc>
                          <a:spcPct val="107000"/>
                        </a:lnSpc>
                        <a:spcBef>
                          <a:spcPts val="0"/>
                        </a:spcBef>
                        <a:spcAft>
                          <a:spcPts val="0"/>
                        </a:spcAft>
                        <a:buClr>
                          <a:schemeClr val="dk1"/>
                        </a:buClr>
                        <a:buSzPts val="1800"/>
                        <a:buFont typeface="Calibri"/>
                        <a:buNone/>
                      </a:pPr>
                      <a:r>
                        <a:rPr lang="de-DE" sz="1800" u="none" strike="noStrike" cap="none">
                          <a:latin typeface="Calibri"/>
                          <a:ea typeface="Calibri"/>
                          <a:cs typeface="Calibri"/>
                          <a:sym typeface="Calibri"/>
                        </a:rPr>
                        <a:t>Information</a:t>
                      </a:r>
                      <a:endParaRPr/>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Externe Informationssuche</a:t>
                      </a:r>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Interne Informationsanfrage</a:t>
                      </a:r>
                    </a:p>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Gemeinsame Nutzung von Informationen </a:t>
                      </a:r>
                      <a:endParaRPr dirty="0"/>
                    </a:p>
                  </a:txBody>
                  <a:tcPr marL="68575" marR="68575" marT="0" marB="0" anchor="ctr">
                    <a:solidFill>
                      <a:schemeClr val="lt1"/>
                    </a:solidFill>
                  </a:tcPr>
                </a:tc>
                <a:extLst>
                  <a:ext uri="{0D108BD9-81ED-4DB2-BD59-A6C34878D82A}">
                    <a16:rowId xmlns:a16="http://schemas.microsoft.com/office/drawing/2014/main" val="10000"/>
                  </a:ext>
                </a:extLst>
              </a:tr>
              <a:tr h="1006025">
                <a:tc>
                  <a:txBody>
                    <a:bodyPr/>
                    <a:lstStyle/>
                    <a:p>
                      <a:pPr marL="0" marR="0" lvl="0" indent="0" algn="ctr" rtl="0">
                        <a:lnSpc>
                          <a:spcPct val="107000"/>
                        </a:lnSpc>
                        <a:spcBef>
                          <a:spcPts val="0"/>
                        </a:spcBef>
                        <a:spcAft>
                          <a:spcPts val="0"/>
                        </a:spcAft>
                        <a:buClr>
                          <a:schemeClr val="dk1"/>
                        </a:buClr>
                        <a:buSzPts val="1800"/>
                        <a:buFont typeface="Calibri"/>
                        <a:buNone/>
                      </a:pPr>
                      <a:r>
                        <a:rPr lang="de-DE" sz="1800" u="none" strike="noStrike" cap="none" dirty="0">
                          <a:latin typeface="Calibri"/>
                          <a:ea typeface="Calibri"/>
                          <a:cs typeface="Calibri"/>
                          <a:sym typeface="Calibri"/>
                        </a:rPr>
                        <a:t>Persönliche Interaktion</a:t>
                      </a:r>
                      <a:endParaRPr dirty="0"/>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de-DE" sz="1800" u="none" strike="noStrike" cap="none" dirty="0">
                          <a:latin typeface="Calibri"/>
                          <a:ea typeface="Calibri"/>
                          <a:cs typeface="Calibri"/>
                          <a:sym typeface="Calibri"/>
                        </a:rPr>
                        <a:t>Persönliche Einstellung </a:t>
                      </a:r>
                      <a:endParaRPr dirty="0"/>
                    </a:p>
                  </a:txBody>
                  <a:tcPr marL="68575" marR="68575" marT="0" marB="0" anchor="ctr">
                    <a:solidFill>
                      <a:schemeClr val="lt1"/>
                    </a:solidFill>
                  </a:tcPr>
                </a:tc>
                <a:extLst>
                  <a:ext uri="{0D108BD9-81ED-4DB2-BD59-A6C34878D82A}">
                    <a16:rowId xmlns:a16="http://schemas.microsoft.com/office/drawing/2014/main" val="10001"/>
                  </a:ext>
                </a:extLst>
              </a:tr>
            </a:tbl>
          </a:graphicData>
        </a:graphic>
      </p:graphicFrame>
      <p:sp>
        <p:nvSpPr>
          <p:cNvPr id="199" name="Google Shape;199;p8"/>
          <p:cNvSpPr/>
          <p:nvPr/>
        </p:nvSpPr>
        <p:spPr>
          <a:xfrm>
            <a:off x="285661" y="5453599"/>
            <a:ext cx="8633637"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aseline="30000" dirty="0">
                <a:solidFill>
                  <a:schemeClr val="dk1"/>
                </a:solidFill>
                <a:latin typeface="Calibri"/>
                <a:ea typeface="Calibri"/>
                <a:cs typeface="Calibri"/>
                <a:sym typeface="Calibri"/>
              </a:rPr>
              <a:t>Eigene Darstellung nach: cf. </a:t>
            </a:r>
            <a:r>
              <a:rPr lang="de-DE" sz="1800" baseline="30000" dirty="0" err="1">
                <a:solidFill>
                  <a:schemeClr val="dk1"/>
                </a:solidFill>
                <a:latin typeface="Calibri"/>
                <a:ea typeface="Calibri"/>
                <a:cs typeface="Calibri"/>
                <a:sym typeface="Calibri"/>
              </a:rPr>
              <a:t>Torrelles</a:t>
            </a:r>
            <a:r>
              <a:rPr lang="de-DE" sz="1800" baseline="30000" dirty="0">
                <a:solidFill>
                  <a:schemeClr val="dk1"/>
                </a:solidFill>
                <a:latin typeface="Calibri"/>
                <a:ea typeface="Calibri"/>
                <a:cs typeface="Calibri"/>
                <a:sym typeface="Calibri"/>
              </a:rPr>
              <a:t> Nadal, Christina; Paris Manas, Georgina; </a:t>
            </a:r>
            <a:r>
              <a:rPr lang="de-DE" sz="1800" baseline="30000" dirty="0" err="1">
                <a:solidFill>
                  <a:schemeClr val="dk1"/>
                </a:solidFill>
                <a:latin typeface="Calibri"/>
                <a:ea typeface="Calibri"/>
                <a:cs typeface="Calibri"/>
                <a:sym typeface="Calibri"/>
              </a:rPr>
              <a:t>Sabrià</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Dernadó</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Betlem</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Alsinet</a:t>
            </a:r>
            <a:r>
              <a:rPr lang="de-DE" sz="1800" baseline="30000" dirty="0">
                <a:solidFill>
                  <a:schemeClr val="dk1"/>
                </a:solidFill>
                <a:latin typeface="Calibri"/>
                <a:ea typeface="Calibri"/>
                <a:cs typeface="Calibri"/>
                <a:sym typeface="Calibri"/>
              </a:rPr>
              <a:t> Mora, Carles (2015): </a:t>
            </a:r>
            <a:r>
              <a:rPr lang="de-DE" sz="1800" baseline="30000" dirty="0" err="1">
                <a:solidFill>
                  <a:schemeClr val="dk1"/>
                </a:solidFill>
                <a:latin typeface="Calibri"/>
                <a:ea typeface="Calibri"/>
                <a:cs typeface="Calibri"/>
                <a:sym typeface="Calibri"/>
              </a:rPr>
              <a:t>Assessing</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teamwork</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competence</a:t>
            </a:r>
            <a:r>
              <a:rPr lang="de-DE" sz="1800" baseline="30000" dirty="0">
                <a:solidFill>
                  <a:schemeClr val="dk1"/>
                </a:solidFill>
                <a:latin typeface="Calibri"/>
                <a:ea typeface="Calibri"/>
                <a:cs typeface="Calibri"/>
                <a:sym typeface="Calibri"/>
              </a:rPr>
              <a:t>, </a:t>
            </a:r>
            <a:r>
              <a:rPr lang="de-DE" sz="1800" baseline="30000" dirty="0" err="1">
                <a:solidFill>
                  <a:schemeClr val="dk1"/>
                </a:solidFill>
                <a:latin typeface="Calibri"/>
                <a:ea typeface="Calibri"/>
                <a:cs typeface="Calibri"/>
                <a:sym typeface="Calibri"/>
              </a:rPr>
              <a:t>Psicothema</a:t>
            </a:r>
            <a:r>
              <a:rPr lang="de-DE" sz="1800" baseline="30000" dirty="0">
                <a:solidFill>
                  <a:schemeClr val="dk1"/>
                </a:solidFill>
                <a:latin typeface="Calibri"/>
                <a:ea typeface="Calibri"/>
                <a:cs typeface="Calibri"/>
                <a:sym typeface="Calibri"/>
              </a:rPr>
              <a:t>, vol. 27, </a:t>
            </a:r>
            <a:r>
              <a:rPr lang="de-DE" sz="1800" baseline="30000" dirty="0" err="1">
                <a:solidFill>
                  <a:schemeClr val="dk1"/>
                </a:solidFill>
                <a:latin typeface="Calibri"/>
                <a:ea typeface="Calibri"/>
                <a:cs typeface="Calibri"/>
                <a:sym typeface="Calibri"/>
              </a:rPr>
              <a:t>no</a:t>
            </a:r>
            <a:r>
              <a:rPr lang="de-DE" sz="1800" baseline="30000" dirty="0">
                <a:solidFill>
                  <a:schemeClr val="dk1"/>
                </a:solidFill>
                <a:latin typeface="Calibri"/>
                <a:ea typeface="Calibri"/>
                <a:cs typeface="Calibri"/>
                <a:sym typeface="Calibri"/>
              </a:rPr>
              <a:t>. 4, pp. 357.</a:t>
            </a:r>
            <a:endParaRPr dirty="0"/>
          </a:p>
        </p:txBody>
      </p:sp>
      <p:pic>
        <p:nvPicPr>
          <p:cNvPr id="200" name="Google Shape;200;p8"/>
          <p:cNvPicPr preferRelativeResize="0"/>
          <p:nvPr/>
        </p:nvPicPr>
        <p:blipFill rotWithShape="1">
          <a:blip r:embed="rId3">
            <a:alphaModFix/>
          </a:blip>
          <a:srcRect/>
          <a:stretch/>
        </p:blipFill>
        <p:spPr>
          <a:xfrm>
            <a:off x="684381" y="1173567"/>
            <a:ext cx="2988459" cy="2423073"/>
          </a:xfrm>
          <a:prstGeom prst="rect">
            <a:avLst/>
          </a:prstGeom>
          <a:noFill/>
          <a:ln>
            <a:noFill/>
          </a:ln>
        </p:spPr>
      </p:pic>
      <p:sp>
        <p:nvSpPr>
          <p:cNvPr id="4" name="Google Shape;173;p5">
            <a:extLst>
              <a:ext uri="{FF2B5EF4-FFF2-40B4-BE49-F238E27FC236}">
                <a16:creationId xmlns:a16="http://schemas.microsoft.com/office/drawing/2014/main" id="{7AB4E771-3EE4-2960-0C1A-E504288671AE}"/>
              </a:ext>
            </a:extLst>
          </p:cNvPr>
          <p:cNvSpPr txBox="1">
            <a:spLocks noGrp="1"/>
          </p:cNvSpPr>
          <p:nvPr>
            <p:ph type="title"/>
          </p:nvPr>
        </p:nvSpPr>
        <p:spPr>
          <a:xfrm>
            <a:off x="1136191" y="399669"/>
            <a:ext cx="10058400" cy="82374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ts val="3200"/>
              <a:buFont typeface="Calibri"/>
              <a:buNone/>
            </a:pPr>
            <a:r>
              <a:rPr lang="de-DE" dirty="0"/>
              <a:t>Die Bedeutung von Teamarbeit im grünen Unternehmertum - Teil IV</a:t>
            </a:r>
            <a:endParaRPr dirty="0"/>
          </a:p>
        </p:txBody>
      </p:sp>
      <p:sp>
        <p:nvSpPr>
          <p:cNvPr id="5" name="Textfeld 4">
            <a:extLst>
              <a:ext uri="{FF2B5EF4-FFF2-40B4-BE49-F238E27FC236}">
                <a16:creationId xmlns:a16="http://schemas.microsoft.com/office/drawing/2014/main" id="{8D7F3499-1068-8A48-F010-625A7271034B}"/>
              </a:ext>
            </a:extLst>
          </p:cNvPr>
          <p:cNvSpPr txBox="1"/>
          <p:nvPr/>
        </p:nvSpPr>
        <p:spPr>
          <a:xfrm>
            <a:off x="2373550" y="1703704"/>
            <a:ext cx="1172831" cy="523220"/>
          </a:xfrm>
          <a:prstGeom prst="rect">
            <a:avLst/>
          </a:prstGeom>
          <a:solidFill>
            <a:srgbClr val="5B9BD5"/>
          </a:solidFill>
          <a:ln>
            <a:solidFill>
              <a:srgbClr val="5B9BD5"/>
            </a:solidFill>
          </a:ln>
        </p:spPr>
        <p:txBody>
          <a:bodyPr wrap="square" rtlCol="0">
            <a:spAutoFit/>
          </a:bodyPr>
          <a:lstStyle/>
          <a:p>
            <a:pPr algn="ctr"/>
            <a:r>
              <a:rPr lang="de-DE" b="1" dirty="0">
                <a:solidFill>
                  <a:schemeClr val="bg1"/>
                </a:solidFill>
              </a:rPr>
              <a:t>4. </a:t>
            </a:r>
          </a:p>
          <a:p>
            <a:pPr algn="ctr"/>
            <a:r>
              <a:rPr lang="de-DE" b="1" dirty="0">
                <a:solidFill>
                  <a:schemeClr val="bg1"/>
                </a:solidFill>
              </a:rPr>
              <a:t>Regulation</a:t>
            </a:r>
          </a:p>
        </p:txBody>
      </p:sp>
      <p:sp>
        <p:nvSpPr>
          <p:cNvPr id="6" name="Textfeld 5">
            <a:extLst>
              <a:ext uri="{FF2B5EF4-FFF2-40B4-BE49-F238E27FC236}">
                <a16:creationId xmlns:a16="http://schemas.microsoft.com/office/drawing/2014/main" id="{275AF0EA-03EF-2F81-269B-325ABDD5D783}"/>
              </a:ext>
            </a:extLst>
          </p:cNvPr>
          <p:cNvSpPr txBox="1"/>
          <p:nvPr/>
        </p:nvSpPr>
        <p:spPr>
          <a:xfrm>
            <a:off x="964465" y="2501784"/>
            <a:ext cx="1409085" cy="769441"/>
          </a:xfrm>
          <a:prstGeom prst="rect">
            <a:avLst/>
          </a:prstGeom>
          <a:solidFill>
            <a:schemeClr val="bg1"/>
          </a:solidFill>
          <a:ln>
            <a:solidFill>
              <a:schemeClr val="bg1"/>
            </a:solidFill>
          </a:ln>
        </p:spPr>
        <p:txBody>
          <a:bodyPr wrap="square" rtlCol="0">
            <a:spAutoFit/>
          </a:bodyPr>
          <a:lstStyle/>
          <a:p>
            <a:pPr marL="228600" indent="-228600">
              <a:buFont typeface="Wingdings" panose="05000000000000000000" pitchFamily="2" charset="2"/>
              <a:buChar char="§"/>
            </a:pPr>
            <a:r>
              <a:rPr lang="de-DE" sz="1100" dirty="0"/>
              <a:t>Problemlösung</a:t>
            </a:r>
          </a:p>
          <a:p>
            <a:pPr marL="228600" indent="-228600">
              <a:buFont typeface="Wingdings" panose="05000000000000000000" pitchFamily="2" charset="2"/>
              <a:buChar char="§"/>
            </a:pPr>
            <a:r>
              <a:rPr lang="de-DE" sz="1100" dirty="0"/>
              <a:t>Verbesserungs-prozesse</a:t>
            </a:r>
          </a:p>
          <a:p>
            <a:endParaRPr lang="de-DE" sz="1100" dirty="0"/>
          </a:p>
        </p:txBody>
      </p:sp>
      <p:sp>
        <p:nvSpPr>
          <p:cNvPr id="7" name="Rechteck 6">
            <a:extLst>
              <a:ext uri="{FF2B5EF4-FFF2-40B4-BE49-F238E27FC236}">
                <a16:creationId xmlns:a16="http://schemas.microsoft.com/office/drawing/2014/main" id="{AFD3DE6E-D59C-85BE-4EA2-6A900146E761}"/>
              </a:ext>
            </a:extLst>
          </p:cNvPr>
          <p:cNvSpPr/>
          <p:nvPr/>
        </p:nvSpPr>
        <p:spPr>
          <a:xfrm>
            <a:off x="964465" y="2326481"/>
            <a:ext cx="1188185" cy="2143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br>
              <a:rPr lang="de-DE" sz="5400" dirty="0">
                <a:solidFill>
                  <a:srgbClr val="FFFF00"/>
                </a:solidFill>
              </a:rPr>
            </a:br>
            <a:r>
              <a:rPr lang="de-DE" sz="5400" dirty="0">
                <a:solidFill>
                  <a:srgbClr val="3F762A"/>
                </a:solidFill>
              </a:rPr>
              <a:t>Ökologische Innovation </a:t>
            </a:r>
            <a:br>
              <a:rPr lang="de-DE" sz="5400" dirty="0">
                <a:solidFill>
                  <a:srgbClr val="3F762A"/>
                </a:solidFill>
              </a:rPr>
            </a:br>
            <a:r>
              <a:rPr lang="de-DE" sz="5400" dirty="0">
                <a:solidFill>
                  <a:srgbClr val="3F762A"/>
                </a:solidFill>
              </a:rPr>
              <a:t>und Nachhaltigkeit</a:t>
            </a:r>
            <a:endParaRPr sz="5400" b="1" dirty="0">
              <a:solidFill>
                <a:srgbClr val="3F762A"/>
              </a:solidFill>
            </a:endParaRPr>
          </a:p>
        </p:txBody>
      </p:sp>
      <p:cxnSp>
        <p:nvCxnSpPr>
          <p:cNvPr id="158" name="Google Shape;158;p3"/>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160" name="Google Shape;160;p3"/>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161" name="Google Shape;161;p3"/>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dirty="0">
                <a:solidFill>
                  <a:srgbClr val="3F3F3F"/>
                </a:solidFill>
                <a:latin typeface="Calibri"/>
                <a:ea typeface="Calibri"/>
                <a:cs typeface="Calibri"/>
                <a:sym typeface="Calibri"/>
              </a:rPr>
              <a:t>02</a:t>
            </a:r>
            <a:endParaRPr dirty="0"/>
          </a:p>
        </p:txBody>
      </p:sp>
      <p:sp>
        <p:nvSpPr>
          <p:cNvPr id="2" name="Google Shape;132;p2">
            <a:extLst>
              <a:ext uri="{FF2B5EF4-FFF2-40B4-BE49-F238E27FC236}">
                <a16:creationId xmlns:a16="http://schemas.microsoft.com/office/drawing/2014/main" id="{23861E04-F395-A23F-40D9-373C520C3B7B}"/>
              </a:ext>
            </a:extLst>
          </p:cNvPr>
          <p:cNvSpPr txBox="1">
            <a:spLocks/>
          </p:cNvSpPr>
          <p:nvPr/>
        </p:nvSpPr>
        <p:spPr>
          <a:xfrm>
            <a:off x="1097280" y="4621497"/>
            <a:ext cx="7360920" cy="495753"/>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262626"/>
              </a:buClr>
              <a:buSzPts val="8000"/>
              <a:buFont typeface="Calibri"/>
              <a:buNone/>
              <a:defRPr sz="8000" b="1" i="0" u="none" strike="noStrike" cap="none">
                <a:solidFill>
                  <a:srgbClr val="26262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4B3A"/>
              </a:buClr>
              <a:buSzPts val="3200"/>
              <a:buFont typeface="Arial"/>
              <a:buNone/>
            </a:pPr>
            <a:r>
              <a:rPr lang="de-DE" sz="2400" dirty="0">
                <a:solidFill>
                  <a:srgbClr val="004B3A"/>
                </a:solidFill>
                <a:latin typeface="Arial"/>
                <a:ea typeface="Arial"/>
                <a:cs typeface="Arial"/>
                <a:sym typeface="Arial"/>
              </a:rPr>
              <a:t>Grüne Wirtschaft und grünes Unternehmertum</a:t>
            </a:r>
            <a:endParaRPr lang="en-US" sz="2400" dirty="0"/>
          </a:p>
        </p:txBody>
      </p:sp>
      <p:pic>
        <p:nvPicPr>
          <p:cNvPr id="5" name="Grafik 4" descr="Ein Bild, das Windmühle, Windturbine, Windfarm, draußen enthält.&#10;&#10;Automatisch generierte Beschreibung">
            <a:extLst>
              <a:ext uri="{FF2B5EF4-FFF2-40B4-BE49-F238E27FC236}">
                <a16:creationId xmlns:a16="http://schemas.microsoft.com/office/drawing/2014/main" id="{95B59C2D-6FD7-6F51-F038-815F3B7CCAE0}"/>
              </a:ext>
            </a:extLst>
          </p:cNvPr>
          <p:cNvPicPr>
            <a:picLocks noChangeAspect="1"/>
          </p:cNvPicPr>
          <p:nvPr/>
        </p:nvPicPr>
        <p:blipFill rotWithShape="1">
          <a:blip r:embed="rId4"/>
          <a:srcRect l="5911" t="7067" r="6623" b="7733"/>
          <a:stretch/>
        </p:blipFill>
        <p:spPr>
          <a:xfrm>
            <a:off x="7759183" y="691711"/>
            <a:ext cx="3736131" cy="3639312"/>
          </a:xfrm>
          <a:prstGeom prst="rect">
            <a:avLst/>
          </a:prstGeom>
        </p:spPr>
      </p:pic>
    </p:spTree>
    <p:extLst>
      <p:ext uri="{BB962C8B-B14F-4D97-AF65-F5344CB8AC3E}">
        <p14:creationId xmlns:p14="http://schemas.microsoft.com/office/powerpoint/2010/main" val="274192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3"/>
          <p:cNvSpPr txBox="1">
            <a:spLocks noGrp="1"/>
          </p:cNvSpPr>
          <p:nvPr>
            <p:ph type="title"/>
          </p:nvPr>
        </p:nvSpPr>
        <p:spPr>
          <a:xfrm>
            <a:off x="632915" y="157441"/>
            <a:ext cx="10290400" cy="1348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de-DE" dirty="0">
                <a:solidFill>
                  <a:srgbClr val="2A4F1C"/>
                </a:solidFill>
              </a:rPr>
              <a:t>Nachhaltigkeit? Ein Konzept zum Verständnis</a:t>
            </a:r>
            <a:br>
              <a:rPr lang="en-US" dirty="0"/>
            </a:br>
            <a:endParaRPr dirty="0"/>
          </a:p>
        </p:txBody>
      </p:sp>
      <p:sp>
        <p:nvSpPr>
          <p:cNvPr id="235" name="Google Shape;235;p13"/>
          <p:cNvSpPr/>
          <p:nvPr/>
        </p:nvSpPr>
        <p:spPr>
          <a:xfrm>
            <a:off x="4035338" y="1846573"/>
            <a:ext cx="4121324" cy="3164853"/>
          </a:xfrm>
          <a:custGeom>
            <a:avLst/>
            <a:gdLst/>
            <a:ahLst/>
            <a:cxnLst/>
            <a:rect l="l" t="t" r="r" b="b"/>
            <a:pathLst>
              <a:path w="1042" h="934" extrusionOk="0">
                <a:moveTo>
                  <a:pt x="520" y="0"/>
                </a:moveTo>
                <a:lnTo>
                  <a:pt x="0" y="933"/>
                </a:lnTo>
                <a:lnTo>
                  <a:pt x="1041" y="933"/>
                </a:lnTo>
                <a:lnTo>
                  <a:pt x="520" y="0"/>
                </a:lnTo>
              </a:path>
            </a:pathLst>
          </a:custGeom>
          <a:gradFill>
            <a:gsLst>
              <a:gs pos="0">
                <a:srgbClr val="3D600F"/>
              </a:gs>
              <a:gs pos="50000">
                <a:srgbClr val="5A8B16"/>
              </a:gs>
              <a:gs pos="100000">
                <a:srgbClr val="6CA81B"/>
              </a:gs>
            </a:gsLst>
            <a:path path="circle">
              <a:fillToRect l="50000" t="50000" r="50000" b="50000"/>
            </a:path>
            <a:tileRect/>
          </a:gradFill>
          <a:ln w="12700" cap="rnd" cmpd="sng">
            <a:solidFill>
              <a:schemeClr val="hlink"/>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i="1">
              <a:solidFill>
                <a:srgbClr val="99FF66"/>
              </a:solidFill>
              <a:latin typeface="Arial"/>
              <a:ea typeface="Arial"/>
              <a:cs typeface="Arial"/>
              <a:sym typeface="Arial"/>
            </a:endParaRPr>
          </a:p>
        </p:txBody>
      </p:sp>
      <p:sp>
        <p:nvSpPr>
          <p:cNvPr id="236" name="Google Shape;236;p13"/>
          <p:cNvSpPr txBox="1"/>
          <p:nvPr/>
        </p:nvSpPr>
        <p:spPr>
          <a:xfrm>
            <a:off x="2066033" y="4726306"/>
            <a:ext cx="224028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A4F1C"/>
                </a:solidFill>
                <a:latin typeface="Calibri"/>
                <a:ea typeface="Calibri"/>
                <a:cs typeface="Calibri"/>
                <a:sym typeface="Calibri"/>
              </a:rPr>
              <a:t>Gesellschaft</a:t>
            </a:r>
            <a:endParaRPr dirty="0"/>
          </a:p>
        </p:txBody>
      </p:sp>
      <p:sp>
        <p:nvSpPr>
          <p:cNvPr id="237" name="Google Shape;237;p13"/>
          <p:cNvSpPr txBox="1"/>
          <p:nvPr/>
        </p:nvSpPr>
        <p:spPr>
          <a:xfrm>
            <a:off x="4865631" y="1322838"/>
            <a:ext cx="237060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2A4F1C"/>
                </a:solidFill>
                <a:latin typeface="Calibri"/>
                <a:ea typeface="Calibri"/>
                <a:cs typeface="Calibri"/>
                <a:sym typeface="Calibri"/>
              </a:rPr>
              <a:t>Umwelt</a:t>
            </a:r>
            <a:endParaRPr dirty="0"/>
          </a:p>
        </p:txBody>
      </p:sp>
      <p:sp>
        <p:nvSpPr>
          <p:cNvPr id="238" name="Google Shape;238;p13"/>
          <p:cNvSpPr txBox="1"/>
          <p:nvPr/>
        </p:nvSpPr>
        <p:spPr>
          <a:xfrm>
            <a:off x="8039125" y="4726306"/>
            <a:ext cx="1970637"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2A4F1C"/>
                </a:solidFill>
                <a:latin typeface="Calibri"/>
                <a:ea typeface="Calibri"/>
                <a:cs typeface="Calibri"/>
                <a:sym typeface="Calibri"/>
              </a:rPr>
              <a:t>Wirtschaft</a:t>
            </a:r>
            <a:endParaRPr dirty="0"/>
          </a:p>
        </p:txBody>
      </p:sp>
      <p:sp>
        <p:nvSpPr>
          <p:cNvPr id="239" name="Google Shape;239;p13"/>
          <p:cNvSpPr/>
          <p:nvPr/>
        </p:nvSpPr>
        <p:spPr>
          <a:xfrm>
            <a:off x="7236239" y="5834615"/>
            <a:ext cx="4948919" cy="277641"/>
          </a:xfrm>
          <a:prstGeom prst="rect">
            <a:avLst/>
          </a:prstGeom>
          <a:noFill/>
          <a:ln>
            <a:noFill/>
          </a:ln>
        </p:spPr>
        <p:txBody>
          <a:bodyPr spcFirstLastPara="1" wrap="square" lIns="92075" tIns="46025" rIns="92075" bIns="46025" anchor="t" anchorCtr="0">
            <a:spAutoFit/>
          </a:bodyPr>
          <a:lstStyle/>
          <a:p>
            <a:pPr marL="0" marR="0" lvl="0" indent="0" algn="l" rtl="0">
              <a:spcBef>
                <a:spcPts val="0"/>
              </a:spcBef>
              <a:spcAft>
                <a:spcPts val="0"/>
              </a:spcAft>
              <a:buNone/>
            </a:pPr>
            <a:r>
              <a:rPr lang="en-US" sz="1200">
                <a:solidFill>
                  <a:srgbClr val="2A4F1C"/>
                </a:solidFill>
                <a:latin typeface="Arial"/>
                <a:ea typeface="Arial"/>
                <a:cs typeface="Arial"/>
                <a:sym typeface="Arial"/>
              </a:rPr>
              <a:t>See also: World Commission on Environment and Development, 1987</a:t>
            </a:r>
            <a:endParaRPr/>
          </a:p>
        </p:txBody>
      </p:sp>
      <p:sp>
        <p:nvSpPr>
          <p:cNvPr id="240" name="Google Shape;240;p13"/>
          <p:cNvSpPr/>
          <p:nvPr/>
        </p:nvSpPr>
        <p:spPr>
          <a:xfrm>
            <a:off x="156764" y="4295091"/>
            <a:ext cx="2657018" cy="1601054"/>
          </a:xfrm>
          <a:prstGeom prst="rect">
            <a:avLst/>
          </a:prstGeom>
          <a:noFill/>
          <a:ln>
            <a:noFill/>
          </a:ln>
        </p:spPr>
        <p:txBody>
          <a:bodyPr spcFirstLastPara="1" wrap="square" lIns="92075" tIns="46025" rIns="92075" bIns="46025" anchor="t" anchorCtr="0">
            <a:spAutoFit/>
          </a:bodyPr>
          <a:lstStyle/>
          <a:p>
            <a:pPr marL="342900" marR="0" lvl="0" indent="-342900" algn="l" rtl="0">
              <a:spcBef>
                <a:spcPts val="0"/>
              </a:spcBef>
              <a:spcAft>
                <a:spcPts val="0"/>
              </a:spcAft>
              <a:buClr>
                <a:schemeClr val="accent1"/>
              </a:buClr>
              <a:buSzPts val="2000"/>
              <a:buFont typeface="Arial"/>
              <a:buChar char="•"/>
            </a:pPr>
            <a:r>
              <a:rPr lang="de-DE" dirty="0">
                <a:solidFill>
                  <a:schemeClr val="accent1"/>
                </a:solidFill>
                <a:sym typeface="Arial"/>
              </a:rPr>
              <a:t>Diversität</a:t>
            </a:r>
            <a:endParaRPr dirty="0"/>
          </a:p>
          <a:p>
            <a:pPr marL="342900" marR="0" lvl="0" indent="-342900" algn="l" rtl="0">
              <a:spcBef>
                <a:spcPts val="0"/>
              </a:spcBef>
              <a:spcAft>
                <a:spcPts val="0"/>
              </a:spcAft>
              <a:buClr>
                <a:schemeClr val="accent1"/>
              </a:buClr>
              <a:buSzPts val="2000"/>
              <a:buFont typeface="Arial"/>
              <a:buChar char="•"/>
            </a:pPr>
            <a:r>
              <a:rPr lang="en-US" dirty="0" err="1">
                <a:solidFill>
                  <a:schemeClr val="accent1"/>
                </a:solidFill>
                <a:sym typeface="Arial"/>
              </a:rPr>
              <a:t>Ressourcen</a:t>
            </a:r>
            <a:endParaRPr dirty="0"/>
          </a:p>
          <a:p>
            <a:pPr marL="342900" marR="0" lvl="0" indent="-342900" algn="l" rtl="0">
              <a:spcBef>
                <a:spcPts val="0"/>
              </a:spcBef>
              <a:spcAft>
                <a:spcPts val="0"/>
              </a:spcAft>
              <a:buClr>
                <a:schemeClr val="accent1"/>
              </a:buClr>
              <a:buSzPts val="2000"/>
              <a:buFont typeface="Arial"/>
              <a:buChar char="•"/>
            </a:pPr>
            <a:r>
              <a:rPr lang="de-DE" dirty="0">
                <a:solidFill>
                  <a:schemeClr val="accent1"/>
                </a:solidFill>
                <a:sym typeface="Arial"/>
              </a:rPr>
              <a:t>Gerechtigkeit</a:t>
            </a:r>
            <a:endParaRPr dirty="0"/>
          </a:p>
          <a:p>
            <a:pPr marL="342900" marR="0" lvl="0" indent="-342900" algn="l" rtl="0">
              <a:spcBef>
                <a:spcPts val="0"/>
              </a:spcBef>
              <a:spcAft>
                <a:spcPts val="0"/>
              </a:spcAft>
              <a:buClr>
                <a:schemeClr val="accent1"/>
              </a:buClr>
              <a:buSzPts val="2000"/>
              <a:buFont typeface="Arial"/>
              <a:buChar char="•"/>
            </a:pPr>
            <a:r>
              <a:rPr lang="de-DE" dirty="0">
                <a:solidFill>
                  <a:schemeClr val="accent1"/>
                </a:solidFill>
                <a:sym typeface="Arial"/>
              </a:rPr>
              <a:t>Lebensqualität</a:t>
            </a:r>
            <a:endParaRPr dirty="0"/>
          </a:p>
          <a:p>
            <a:pPr marL="342900" marR="0" lvl="0" indent="-342900" algn="l" rtl="0">
              <a:spcBef>
                <a:spcPts val="0"/>
              </a:spcBef>
              <a:spcAft>
                <a:spcPts val="0"/>
              </a:spcAft>
              <a:buClr>
                <a:schemeClr val="accent1"/>
              </a:buClr>
              <a:buSzPts val="2000"/>
              <a:buFont typeface="Arial"/>
              <a:buChar char="•"/>
            </a:pPr>
            <a:r>
              <a:rPr lang="en-US" dirty="0" err="1">
                <a:solidFill>
                  <a:schemeClr val="accent1"/>
                </a:solidFill>
                <a:sym typeface="Arial"/>
              </a:rPr>
              <a:t>Politische</a:t>
            </a:r>
            <a:r>
              <a:rPr lang="en-US" dirty="0">
                <a:solidFill>
                  <a:schemeClr val="accent1"/>
                </a:solidFill>
                <a:sym typeface="Arial"/>
              </a:rPr>
              <a:t> und </a:t>
            </a:r>
            <a:r>
              <a:rPr lang="en-US" dirty="0" err="1">
                <a:solidFill>
                  <a:schemeClr val="accent1"/>
                </a:solidFill>
                <a:sym typeface="Arial"/>
              </a:rPr>
              <a:t>organisatorische</a:t>
            </a:r>
            <a:r>
              <a:rPr lang="en-US" dirty="0">
                <a:solidFill>
                  <a:schemeClr val="accent1"/>
                </a:solidFill>
                <a:sym typeface="Arial"/>
              </a:rPr>
              <a:t> </a:t>
            </a:r>
            <a:r>
              <a:rPr lang="en-US" dirty="0" err="1">
                <a:solidFill>
                  <a:schemeClr val="accent1"/>
                </a:solidFill>
                <a:sym typeface="Arial"/>
              </a:rPr>
              <a:t>Strukturen</a:t>
            </a:r>
            <a:endParaRPr dirty="0"/>
          </a:p>
        </p:txBody>
      </p:sp>
      <p:sp>
        <p:nvSpPr>
          <p:cNvPr id="242" name="Google Shape;242;p13"/>
          <p:cNvSpPr/>
          <p:nvPr/>
        </p:nvSpPr>
        <p:spPr>
          <a:xfrm>
            <a:off x="7109349" y="1109524"/>
            <a:ext cx="3442139" cy="954723"/>
          </a:xfrm>
          <a:prstGeom prst="rect">
            <a:avLst/>
          </a:prstGeom>
          <a:noFill/>
          <a:ln>
            <a:noFill/>
          </a:ln>
        </p:spPr>
        <p:txBody>
          <a:bodyPr spcFirstLastPara="1" wrap="square" lIns="92075" tIns="46025" rIns="92075" bIns="46025" anchor="t" anchorCtr="0">
            <a:spAutoFit/>
          </a:bodyPr>
          <a:lstStyle/>
          <a:p>
            <a:pPr marL="342900" marR="0" lvl="0" indent="-342900" algn="l" rtl="0">
              <a:spcBef>
                <a:spcPts val="0"/>
              </a:spcBef>
              <a:spcAft>
                <a:spcPts val="0"/>
              </a:spcAft>
              <a:buClr>
                <a:schemeClr val="accent1"/>
              </a:buClr>
              <a:buSzPts val="2000"/>
              <a:buFont typeface="Arial"/>
              <a:buChar char="•"/>
            </a:pPr>
            <a:r>
              <a:rPr lang="de-DE" dirty="0">
                <a:solidFill>
                  <a:schemeClr val="accent1"/>
                </a:solidFill>
                <a:sym typeface="Arial"/>
              </a:rPr>
              <a:t>Biodiversität</a:t>
            </a:r>
            <a:endParaRPr dirty="0"/>
          </a:p>
          <a:p>
            <a:pPr marL="342900" marR="0" lvl="0" indent="-342900" algn="l" rtl="0">
              <a:spcBef>
                <a:spcPts val="0"/>
              </a:spcBef>
              <a:spcAft>
                <a:spcPts val="0"/>
              </a:spcAft>
              <a:buClr>
                <a:schemeClr val="accent1"/>
              </a:buClr>
              <a:buSzPts val="2000"/>
              <a:buFont typeface="Arial"/>
              <a:buChar char="•"/>
            </a:pPr>
            <a:r>
              <a:rPr lang="de-DE" dirty="0">
                <a:solidFill>
                  <a:schemeClr val="accent1"/>
                </a:solidFill>
                <a:sym typeface="Arial"/>
              </a:rPr>
              <a:t>Ressourcen</a:t>
            </a:r>
            <a:endParaRPr dirty="0"/>
          </a:p>
          <a:p>
            <a:pPr marL="342900" marR="0" lvl="0" indent="-342900" algn="l" rtl="0">
              <a:spcBef>
                <a:spcPts val="0"/>
              </a:spcBef>
              <a:spcAft>
                <a:spcPts val="0"/>
              </a:spcAft>
              <a:buClr>
                <a:schemeClr val="accent1"/>
              </a:buClr>
              <a:buSzPts val="2000"/>
              <a:buFont typeface="Arial"/>
              <a:buChar char="•"/>
            </a:pPr>
            <a:r>
              <a:rPr lang="de-DE" dirty="0">
                <a:solidFill>
                  <a:schemeClr val="accent1"/>
                </a:solidFill>
                <a:sym typeface="Arial"/>
              </a:rPr>
              <a:t>Energie</a:t>
            </a:r>
            <a:endParaRPr dirty="0"/>
          </a:p>
          <a:p>
            <a:pPr marL="342900" marR="0" lvl="0" indent="-342900" algn="l" rtl="0">
              <a:spcBef>
                <a:spcPts val="0"/>
              </a:spcBef>
              <a:spcAft>
                <a:spcPts val="0"/>
              </a:spcAft>
              <a:buClr>
                <a:schemeClr val="accent1"/>
              </a:buClr>
              <a:buSzPts val="2000"/>
              <a:buFont typeface="Arial"/>
              <a:buChar char="•"/>
            </a:pPr>
            <a:r>
              <a:rPr lang="en-US" dirty="0" err="1">
                <a:solidFill>
                  <a:schemeClr val="accent1"/>
                </a:solidFill>
              </a:rPr>
              <a:t>B</a:t>
            </a:r>
            <a:r>
              <a:rPr lang="en-US" dirty="0" err="1">
                <a:solidFill>
                  <a:schemeClr val="accent1"/>
                </a:solidFill>
                <a:sym typeface="Arial"/>
              </a:rPr>
              <a:t>iophysikalische</a:t>
            </a:r>
            <a:r>
              <a:rPr lang="en-US" dirty="0">
                <a:solidFill>
                  <a:schemeClr val="accent1"/>
                </a:solidFill>
                <a:sym typeface="Arial"/>
              </a:rPr>
              <a:t> </a:t>
            </a:r>
            <a:r>
              <a:rPr lang="en-US" dirty="0" err="1">
                <a:solidFill>
                  <a:schemeClr val="accent1"/>
                </a:solidFill>
                <a:sym typeface="Arial"/>
              </a:rPr>
              <a:t>Interaktionen</a:t>
            </a:r>
            <a:endParaRPr dirty="0"/>
          </a:p>
        </p:txBody>
      </p:sp>
      <p:sp>
        <p:nvSpPr>
          <p:cNvPr id="3" name="Textfeld 2">
            <a:extLst>
              <a:ext uri="{FF2B5EF4-FFF2-40B4-BE49-F238E27FC236}">
                <a16:creationId xmlns:a16="http://schemas.microsoft.com/office/drawing/2014/main" id="{41C32E7A-76F2-EAF1-1B29-682D92720AD1}"/>
              </a:ext>
            </a:extLst>
          </p:cNvPr>
          <p:cNvSpPr txBox="1"/>
          <p:nvPr/>
        </p:nvSpPr>
        <p:spPr>
          <a:xfrm>
            <a:off x="9803175" y="4187677"/>
            <a:ext cx="2240279" cy="1600438"/>
          </a:xfrm>
          <a:prstGeom prst="rect">
            <a:avLst/>
          </a:prstGeom>
          <a:noFill/>
        </p:spPr>
        <p:txBody>
          <a:bodyPr wrap="square">
            <a:spAutoFit/>
          </a:bodyPr>
          <a:lstStyle/>
          <a:p>
            <a:pPr marL="342900" marR="0" lvl="0" indent="-342900" algn="l" rtl="0">
              <a:spcBef>
                <a:spcPts val="0"/>
              </a:spcBef>
              <a:spcAft>
                <a:spcPts val="0"/>
              </a:spcAft>
              <a:buClr>
                <a:schemeClr val="accent1"/>
              </a:buClr>
              <a:buSzPts val="2000"/>
              <a:buFont typeface="Arial"/>
              <a:buChar char="•"/>
            </a:pPr>
            <a:r>
              <a:rPr lang="en-US" dirty="0">
                <a:solidFill>
                  <a:schemeClr val="accent1"/>
                </a:solidFill>
                <a:sym typeface="Arial"/>
              </a:rPr>
              <a:t>Geld und Kapital</a:t>
            </a:r>
            <a:endParaRPr lang="en-US" dirty="0"/>
          </a:p>
          <a:p>
            <a:pPr marL="342900" marR="0" lvl="0" indent="-342900" algn="l" rtl="0">
              <a:spcBef>
                <a:spcPts val="0"/>
              </a:spcBef>
              <a:spcAft>
                <a:spcPts val="0"/>
              </a:spcAft>
              <a:buClr>
                <a:schemeClr val="accent1"/>
              </a:buClr>
              <a:buSzPts val="2000"/>
              <a:buFont typeface="Arial"/>
              <a:buChar char="•"/>
            </a:pPr>
            <a:r>
              <a:rPr lang="en-US" dirty="0" err="1">
                <a:solidFill>
                  <a:schemeClr val="accent1"/>
                </a:solidFill>
                <a:sym typeface="Arial"/>
              </a:rPr>
              <a:t>Beschäftigung</a:t>
            </a:r>
            <a:endParaRPr lang="en-US" dirty="0"/>
          </a:p>
          <a:p>
            <a:pPr marL="342900" marR="0" lvl="0" indent="-342900" algn="l" rtl="0">
              <a:spcBef>
                <a:spcPts val="0"/>
              </a:spcBef>
              <a:spcAft>
                <a:spcPts val="0"/>
              </a:spcAft>
              <a:buClr>
                <a:schemeClr val="accent1"/>
              </a:buClr>
              <a:buSzPts val="2000"/>
              <a:buFont typeface="Arial"/>
              <a:buChar char="•"/>
            </a:pPr>
            <a:r>
              <a:rPr lang="en-US" dirty="0" err="1">
                <a:solidFill>
                  <a:schemeClr val="accent1"/>
                </a:solidFill>
                <a:sym typeface="Arial"/>
              </a:rPr>
              <a:t>Technisches</a:t>
            </a:r>
            <a:r>
              <a:rPr lang="en-US" dirty="0">
                <a:solidFill>
                  <a:schemeClr val="accent1"/>
                </a:solidFill>
                <a:sym typeface="Arial"/>
              </a:rPr>
              <a:t> </a:t>
            </a:r>
            <a:r>
              <a:rPr lang="en-US" dirty="0" err="1">
                <a:solidFill>
                  <a:schemeClr val="accent1"/>
                </a:solidFill>
                <a:sym typeface="Arial"/>
              </a:rPr>
              <a:t>Wachstum</a:t>
            </a:r>
            <a:endParaRPr lang="en-US" dirty="0"/>
          </a:p>
          <a:p>
            <a:pPr marL="342900" marR="0" lvl="0" indent="-342900" algn="l" rtl="0">
              <a:spcBef>
                <a:spcPts val="0"/>
              </a:spcBef>
              <a:spcAft>
                <a:spcPts val="0"/>
              </a:spcAft>
              <a:buClr>
                <a:schemeClr val="accent1"/>
              </a:buClr>
              <a:buSzPts val="2000"/>
              <a:buFont typeface="Arial"/>
              <a:buChar char="•"/>
            </a:pPr>
            <a:r>
              <a:rPr lang="en-US" dirty="0" err="1">
                <a:solidFill>
                  <a:schemeClr val="accent1"/>
                </a:solidFill>
                <a:sym typeface="Arial"/>
              </a:rPr>
              <a:t>Investitionen</a:t>
            </a:r>
            <a:endParaRPr lang="en-US" dirty="0"/>
          </a:p>
          <a:p>
            <a:pPr marL="342900" marR="0" lvl="0" indent="-342900" algn="l" rtl="0">
              <a:spcBef>
                <a:spcPts val="0"/>
              </a:spcBef>
              <a:spcAft>
                <a:spcPts val="0"/>
              </a:spcAft>
              <a:buClr>
                <a:schemeClr val="accent1"/>
              </a:buClr>
              <a:buSzPts val="2000"/>
              <a:buFont typeface="Arial"/>
              <a:buChar char="•"/>
            </a:pPr>
            <a:r>
              <a:rPr lang="en-US" dirty="0" err="1">
                <a:solidFill>
                  <a:schemeClr val="accent1"/>
                </a:solidFill>
              </a:rPr>
              <a:t>Regulationen</a:t>
            </a:r>
            <a:r>
              <a:rPr lang="en-US" dirty="0">
                <a:solidFill>
                  <a:schemeClr val="accent1"/>
                </a:solidFill>
              </a:rPr>
              <a:t> am </a:t>
            </a:r>
            <a:r>
              <a:rPr lang="en-US" dirty="0" err="1">
                <a:solidFill>
                  <a:schemeClr val="accent1"/>
                </a:solidFill>
              </a:rPr>
              <a:t>Markt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4"/>
          <p:cNvSpPr txBox="1">
            <a:spLocks noGrp="1"/>
          </p:cNvSpPr>
          <p:nvPr>
            <p:ph type="title"/>
          </p:nvPr>
        </p:nvSpPr>
        <p:spPr>
          <a:xfrm>
            <a:off x="950800" y="46748"/>
            <a:ext cx="10290400" cy="1348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en-US" dirty="0">
                <a:solidFill>
                  <a:srgbClr val="2A4F1C"/>
                </a:solidFill>
              </a:rPr>
              <a:t>Was </a:t>
            </a:r>
            <a:r>
              <a:rPr lang="en-US" dirty="0" err="1">
                <a:solidFill>
                  <a:srgbClr val="2A4F1C"/>
                </a:solidFill>
              </a:rPr>
              <a:t>ist</a:t>
            </a:r>
            <a:r>
              <a:rPr lang="en-US" dirty="0">
                <a:solidFill>
                  <a:srgbClr val="2A4F1C"/>
                </a:solidFill>
              </a:rPr>
              <a:t> </a:t>
            </a:r>
            <a:r>
              <a:rPr lang="en-US" dirty="0" err="1">
                <a:solidFill>
                  <a:srgbClr val="2A4F1C"/>
                </a:solidFill>
              </a:rPr>
              <a:t>nachhaltiger</a:t>
            </a:r>
            <a:r>
              <a:rPr lang="en-US" dirty="0">
                <a:solidFill>
                  <a:srgbClr val="2A4F1C"/>
                </a:solidFill>
              </a:rPr>
              <a:t> </a:t>
            </a:r>
            <a:r>
              <a:rPr lang="en-US" dirty="0" err="1">
                <a:solidFill>
                  <a:srgbClr val="2A4F1C"/>
                </a:solidFill>
              </a:rPr>
              <a:t>Konsum</a:t>
            </a:r>
            <a:r>
              <a:rPr lang="en-US" dirty="0">
                <a:solidFill>
                  <a:srgbClr val="2A4F1C"/>
                </a:solidFill>
              </a:rPr>
              <a:t>?</a:t>
            </a:r>
            <a:br>
              <a:rPr lang="en-US" dirty="0">
                <a:solidFill>
                  <a:srgbClr val="2A4F1C"/>
                </a:solidFill>
              </a:rPr>
            </a:br>
            <a:endParaRPr lang="en-US" dirty="0"/>
          </a:p>
        </p:txBody>
      </p:sp>
      <p:grpSp>
        <p:nvGrpSpPr>
          <p:cNvPr id="248" name="Google Shape;248;p14"/>
          <p:cNvGrpSpPr/>
          <p:nvPr/>
        </p:nvGrpSpPr>
        <p:grpSpPr>
          <a:xfrm>
            <a:off x="0" y="1118756"/>
            <a:ext cx="3180521" cy="5036157"/>
            <a:chOff x="867651" y="1252482"/>
            <a:chExt cx="3354813" cy="5149606"/>
          </a:xfrm>
        </p:grpSpPr>
        <p:grpSp>
          <p:nvGrpSpPr>
            <p:cNvPr id="249" name="Google Shape;249;p14"/>
            <p:cNvGrpSpPr/>
            <p:nvPr/>
          </p:nvGrpSpPr>
          <p:grpSpPr>
            <a:xfrm>
              <a:off x="1473874" y="3286057"/>
              <a:ext cx="2509284" cy="2508016"/>
              <a:chOff x="2120176" y="3985924"/>
              <a:chExt cx="1660513" cy="1659674"/>
            </a:xfrm>
          </p:grpSpPr>
          <p:sp>
            <p:nvSpPr>
              <p:cNvPr id="250" name="Google Shape;250;p14"/>
              <p:cNvSpPr/>
              <p:nvPr/>
            </p:nvSpPr>
            <p:spPr>
              <a:xfrm>
                <a:off x="2120176" y="3985924"/>
                <a:ext cx="1659675" cy="1659674"/>
              </a:xfrm>
              <a:custGeom>
                <a:avLst/>
                <a:gdLst/>
                <a:ahLst/>
                <a:cxnLst/>
                <a:rect l="l" t="t" r="r" b="b"/>
                <a:pathLst>
                  <a:path w="5063163" h="5063163" extrusionOk="0">
                    <a:moveTo>
                      <a:pt x="5063164" y="2531582"/>
                    </a:moveTo>
                    <a:cubicBezTo>
                      <a:pt x="5063164" y="3929736"/>
                      <a:pt x="3929736" y="5063164"/>
                      <a:pt x="2531582" y="5063164"/>
                    </a:cubicBezTo>
                    <a:cubicBezTo>
                      <a:pt x="1133428" y="5063164"/>
                      <a:pt x="0" y="3929736"/>
                      <a:pt x="0" y="2531582"/>
                    </a:cubicBezTo>
                    <a:cubicBezTo>
                      <a:pt x="0" y="1133428"/>
                      <a:pt x="1133428" y="0"/>
                      <a:pt x="2531582" y="0"/>
                    </a:cubicBezTo>
                    <a:cubicBezTo>
                      <a:pt x="3929736" y="0"/>
                      <a:pt x="5063164" y="1133428"/>
                      <a:pt x="5063164" y="2531582"/>
                    </a:cubicBezTo>
                    <a:close/>
                  </a:path>
                </a:pathLst>
              </a:custGeom>
              <a:solidFill>
                <a:srgbClr val="CFE6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33">
                  <a:solidFill>
                    <a:srgbClr val="000000"/>
                  </a:solidFill>
                  <a:latin typeface="Calibri"/>
                  <a:ea typeface="Calibri"/>
                  <a:cs typeface="Calibri"/>
                  <a:sym typeface="Calibri"/>
                </a:endParaRPr>
              </a:p>
            </p:txBody>
          </p:sp>
          <p:sp>
            <p:nvSpPr>
              <p:cNvPr id="251" name="Google Shape;251;p14"/>
              <p:cNvSpPr/>
              <p:nvPr/>
            </p:nvSpPr>
            <p:spPr>
              <a:xfrm>
                <a:off x="2465811" y="3987317"/>
                <a:ext cx="1314878" cy="1651368"/>
              </a:xfrm>
              <a:custGeom>
                <a:avLst/>
                <a:gdLst/>
                <a:ahLst/>
                <a:cxnLst/>
                <a:rect l="l" t="t" r="r" b="b"/>
                <a:pathLst>
                  <a:path w="1878869" h="2359692" extrusionOk="0">
                    <a:moveTo>
                      <a:pt x="848114" y="1699384"/>
                    </a:moveTo>
                    <a:cubicBezTo>
                      <a:pt x="855656" y="1697589"/>
                      <a:pt x="861801" y="1700582"/>
                      <a:pt x="868186" y="1703335"/>
                    </a:cubicBezTo>
                    <a:cubicBezTo>
                      <a:pt x="869183" y="1703774"/>
                      <a:pt x="870859" y="1704692"/>
                      <a:pt x="870779" y="1705131"/>
                    </a:cubicBezTo>
                    <a:cubicBezTo>
                      <a:pt x="867946" y="1723287"/>
                      <a:pt x="886302" y="1721132"/>
                      <a:pt x="893804" y="1729272"/>
                    </a:cubicBezTo>
                    <a:cubicBezTo>
                      <a:pt x="894083" y="1729592"/>
                      <a:pt x="894123" y="1729951"/>
                      <a:pt x="894722" y="1731268"/>
                    </a:cubicBezTo>
                    <a:cubicBezTo>
                      <a:pt x="865033" y="1739129"/>
                      <a:pt x="836383" y="1739448"/>
                      <a:pt x="808170" y="1726639"/>
                    </a:cubicBezTo>
                    <a:cubicBezTo>
                      <a:pt x="802424" y="1724045"/>
                      <a:pt x="800828" y="1721132"/>
                      <a:pt x="800988" y="1715067"/>
                    </a:cubicBezTo>
                    <a:cubicBezTo>
                      <a:pt x="801227" y="1708123"/>
                      <a:pt x="805337" y="1707924"/>
                      <a:pt x="810286" y="1707046"/>
                    </a:cubicBezTo>
                    <a:cubicBezTo>
                      <a:pt x="822935" y="1704771"/>
                      <a:pt x="835584" y="1702337"/>
                      <a:pt x="848114" y="1699384"/>
                    </a:cubicBezTo>
                    <a:close/>
                    <a:moveTo>
                      <a:pt x="626249" y="1653335"/>
                    </a:moveTo>
                    <a:cubicBezTo>
                      <a:pt x="654102" y="1660039"/>
                      <a:pt x="681515" y="1668059"/>
                      <a:pt x="708890" y="1676319"/>
                    </a:cubicBezTo>
                    <a:cubicBezTo>
                      <a:pt x="717908" y="1679033"/>
                      <a:pt x="727764" y="1679951"/>
                      <a:pt x="737262" y="1679911"/>
                    </a:cubicBezTo>
                    <a:cubicBezTo>
                      <a:pt x="753183" y="1679831"/>
                      <a:pt x="765912" y="1688171"/>
                      <a:pt x="779679" y="1693838"/>
                    </a:cubicBezTo>
                    <a:cubicBezTo>
                      <a:pt x="782233" y="1694875"/>
                      <a:pt x="784787" y="1696790"/>
                      <a:pt x="782752" y="1699623"/>
                    </a:cubicBezTo>
                    <a:cubicBezTo>
                      <a:pt x="779719" y="1703853"/>
                      <a:pt x="779839" y="1710877"/>
                      <a:pt x="772935" y="1711874"/>
                    </a:cubicBezTo>
                    <a:cubicBezTo>
                      <a:pt x="762401" y="1713430"/>
                      <a:pt x="751826" y="1714707"/>
                      <a:pt x="741252" y="1716264"/>
                    </a:cubicBezTo>
                    <a:cubicBezTo>
                      <a:pt x="737062" y="1716862"/>
                      <a:pt x="734428" y="1714348"/>
                      <a:pt x="731356" y="1712393"/>
                    </a:cubicBezTo>
                    <a:cubicBezTo>
                      <a:pt x="716551" y="1702936"/>
                      <a:pt x="702625" y="1692401"/>
                      <a:pt x="687022" y="1683821"/>
                    </a:cubicBezTo>
                    <a:cubicBezTo>
                      <a:pt x="659728" y="1668818"/>
                      <a:pt x="630040" y="1665585"/>
                      <a:pt x="598077" y="1660318"/>
                    </a:cubicBezTo>
                    <a:cubicBezTo>
                      <a:pt x="608132" y="1654372"/>
                      <a:pt x="615555" y="1650781"/>
                      <a:pt x="626249" y="1653335"/>
                    </a:cubicBezTo>
                    <a:close/>
                    <a:moveTo>
                      <a:pt x="976644" y="1025170"/>
                    </a:moveTo>
                    <a:cubicBezTo>
                      <a:pt x="999469" y="1046718"/>
                      <a:pt x="1024568" y="1065273"/>
                      <a:pt x="1048151" y="1085664"/>
                    </a:cubicBezTo>
                    <a:cubicBezTo>
                      <a:pt x="1049269" y="1086622"/>
                      <a:pt x="1050705" y="1087420"/>
                      <a:pt x="1051384" y="1088657"/>
                    </a:cubicBezTo>
                    <a:cubicBezTo>
                      <a:pt x="1054257" y="1094004"/>
                      <a:pt x="1060202" y="1099591"/>
                      <a:pt x="1057848" y="1105177"/>
                    </a:cubicBezTo>
                    <a:cubicBezTo>
                      <a:pt x="1056053" y="1109447"/>
                      <a:pt x="1048471" y="1106095"/>
                      <a:pt x="1043562" y="1107013"/>
                    </a:cubicBezTo>
                    <a:cubicBezTo>
                      <a:pt x="1021336" y="1111163"/>
                      <a:pt x="1004856" y="1103501"/>
                      <a:pt x="992526" y="1084387"/>
                    </a:cubicBezTo>
                    <a:cubicBezTo>
                      <a:pt x="987218" y="1076207"/>
                      <a:pt x="979916" y="1069543"/>
                      <a:pt x="976085" y="1059966"/>
                    </a:cubicBezTo>
                    <a:cubicBezTo>
                      <a:pt x="970139" y="1045242"/>
                      <a:pt x="969581" y="1041052"/>
                      <a:pt x="976644" y="1025170"/>
                    </a:cubicBezTo>
                    <a:close/>
                    <a:moveTo>
                      <a:pt x="656018" y="705342"/>
                    </a:moveTo>
                    <a:cubicBezTo>
                      <a:pt x="657854" y="704185"/>
                      <a:pt x="659171" y="704903"/>
                      <a:pt x="660168" y="706579"/>
                    </a:cubicBezTo>
                    <a:cubicBezTo>
                      <a:pt x="659450" y="707218"/>
                      <a:pt x="658771" y="707816"/>
                      <a:pt x="658053" y="708455"/>
                    </a:cubicBezTo>
                    <a:cubicBezTo>
                      <a:pt x="657375" y="707417"/>
                      <a:pt x="656696" y="706380"/>
                      <a:pt x="656018" y="705342"/>
                    </a:cubicBezTo>
                    <a:close/>
                    <a:moveTo>
                      <a:pt x="637621" y="632677"/>
                    </a:moveTo>
                    <a:cubicBezTo>
                      <a:pt x="670861" y="638903"/>
                      <a:pt x="697717" y="659293"/>
                      <a:pt x="727724" y="672581"/>
                    </a:cubicBezTo>
                    <a:cubicBezTo>
                      <a:pt x="743207" y="679444"/>
                      <a:pt x="753422" y="689740"/>
                      <a:pt x="758091" y="705821"/>
                    </a:cubicBezTo>
                    <a:cubicBezTo>
                      <a:pt x="762680" y="721663"/>
                      <a:pt x="773933" y="731958"/>
                      <a:pt x="788897" y="736387"/>
                    </a:cubicBezTo>
                    <a:cubicBezTo>
                      <a:pt x="811682" y="743131"/>
                      <a:pt x="823015" y="760010"/>
                      <a:pt x="832711" y="779443"/>
                    </a:cubicBezTo>
                    <a:cubicBezTo>
                      <a:pt x="834667" y="783354"/>
                      <a:pt x="833909" y="785548"/>
                      <a:pt x="831155" y="787943"/>
                    </a:cubicBezTo>
                    <a:cubicBezTo>
                      <a:pt x="819503" y="798118"/>
                      <a:pt x="813957" y="811327"/>
                      <a:pt x="812440" y="826370"/>
                    </a:cubicBezTo>
                    <a:cubicBezTo>
                      <a:pt x="811922" y="831558"/>
                      <a:pt x="809248" y="834071"/>
                      <a:pt x="804260" y="835229"/>
                    </a:cubicBezTo>
                    <a:cubicBezTo>
                      <a:pt x="793366" y="837743"/>
                      <a:pt x="783430" y="838461"/>
                      <a:pt x="772297" y="833314"/>
                    </a:cubicBezTo>
                    <a:cubicBezTo>
                      <a:pt x="747676" y="821981"/>
                      <a:pt x="721539" y="814758"/>
                      <a:pt x="691492" y="811286"/>
                    </a:cubicBezTo>
                    <a:cubicBezTo>
                      <a:pt x="695322" y="808294"/>
                      <a:pt x="696559" y="806897"/>
                      <a:pt x="698116" y="806179"/>
                    </a:cubicBezTo>
                    <a:cubicBezTo>
                      <a:pt x="723295" y="794846"/>
                      <a:pt x="728881" y="773777"/>
                      <a:pt x="727565" y="748718"/>
                    </a:cubicBezTo>
                    <a:cubicBezTo>
                      <a:pt x="727046" y="738821"/>
                      <a:pt x="711124" y="716236"/>
                      <a:pt x="701388" y="713363"/>
                    </a:cubicBezTo>
                    <a:cubicBezTo>
                      <a:pt x="682074" y="707737"/>
                      <a:pt x="662641" y="702589"/>
                      <a:pt x="644285" y="693890"/>
                    </a:cubicBezTo>
                    <a:cubicBezTo>
                      <a:pt x="626409" y="685430"/>
                      <a:pt x="619585" y="667314"/>
                      <a:pt x="607175" y="654145"/>
                    </a:cubicBezTo>
                    <a:cubicBezTo>
                      <a:pt x="606576" y="653507"/>
                      <a:pt x="606616" y="651991"/>
                      <a:pt x="606855" y="650993"/>
                    </a:cubicBezTo>
                    <a:cubicBezTo>
                      <a:pt x="608771" y="643252"/>
                      <a:pt x="629601" y="631161"/>
                      <a:pt x="637621" y="632677"/>
                    </a:cubicBezTo>
                    <a:close/>
                    <a:moveTo>
                      <a:pt x="1144399" y="569070"/>
                    </a:moveTo>
                    <a:cubicBezTo>
                      <a:pt x="1154216" y="568073"/>
                      <a:pt x="1161998" y="578408"/>
                      <a:pt x="1169739" y="584792"/>
                    </a:cubicBezTo>
                    <a:cubicBezTo>
                      <a:pt x="1174966" y="589062"/>
                      <a:pt x="1169140" y="594808"/>
                      <a:pt x="1168422" y="599916"/>
                    </a:cubicBezTo>
                    <a:cubicBezTo>
                      <a:pt x="1164870" y="624616"/>
                      <a:pt x="1151463" y="643770"/>
                      <a:pt x="1134344" y="661008"/>
                    </a:cubicBezTo>
                    <a:cubicBezTo>
                      <a:pt x="1129955" y="665438"/>
                      <a:pt x="1127121" y="666435"/>
                      <a:pt x="1120537" y="664320"/>
                    </a:cubicBezTo>
                    <a:cubicBezTo>
                      <a:pt x="1091567" y="655103"/>
                      <a:pt x="1090490" y="630921"/>
                      <a:pt x="1087936" y="606660"/>
                    </a:cubicBezTo>
                    <a:cubicBezTo>
                      <a:pt x="1086460" y="601392"/>
                      <a:pt x="1089333" y="599158"/>
                      <a:pt x="1094600" y="598240"/>
                    </a:cubicBezTo>
                    <a:cubicBezTo>
                      <a:pt x="1101862" y="596963"/>
                      <a:pt x="1107249" y="592933"/>
                      <a:pt x="1110681" y="586309"/>
                    </a:cubicBezTo>
                    <a:cubicBezTo>
                      <a:pt x="1117784" y="572701"/>
                      <a:pt x="1131990" y="570307"/>
                      <a:pt x="1144399" y="569070"/>
                    </a:cubicBezTo>
                    <a:close/>
                    <a:moveTo>
                      <a:pt x="2514" y="557698"/>
                    </a:moveTo>
                    <a:cubicBezTo>
                      <a:pt x="2075" y="558217"/>
                      <a:pt x="1596" y="558736"/>
                      <a:pt x="1117" y="559295"/>
                    </a:cubicBezTo>
                    <a:cubicBezTo>
                      <a:pt x="758" y="558815"/>
                      <a:pt x="359" y="558337"/>
                      <a:pt x="0" y="557858"/>
                    </a:cubicBezTo>
                    <a:cubicBezTo>
                      <a:pt x="838" y="557818"/>
                      <a:pt x="1676" y="557778"/>
                      <a:pt x="2514" y="557698"/>
                    </a:cubicBezTo>
                    <a:close/>
                    <a:moveTo>
                      <a:pt x="1302583" y="552430"/>
                    </a:moveTo>
                    <a:cubicBezTo>
                      <a:pt x="1305531" y="551034"/>
                      <a:pt x="1308564" y="550854"/>
                      <a:pt x="1311637" y="554585"/>
                    </a:cubicBezTo>
                    <a:cubicBezTo>
                      <a:pt x="1333464" y="581081"/>
                      <a:pt x="1365826" y="588424"/>
                      <a:pt x="1394916" y="601791"/>
                    </a:cubicBezTo>
                    <a:cubicBezTo>
                      <a:pt x="1405570" y="606700"/>
                      <a:pt x="1416863" y="610131"/>
                      <a:pt x="1426799" y="616715"/>
                    </a:cubicBezTo>
                    <a:cubicBezTo>
                      <a:pt x="1437613" y="623898"/>
                      <a:pt x="1441443" y="632558"/>
                      <a:pt x="1438051" y="645526"/>
                    </a:cubicBezTo>
                    <a:cubicBezTo>
                      <a:pt x="1436735" y="650554"/>
                      <a:pt x="1435538" y="655542"/>
                      <a:pt x="1436136" y="660729"/>
                    </a:cubicBezTo>
                    <a:cubicBezTo>
                      <a:pt x="1437094" y="669309"/>
                      <a:pt x="1433901" y="670625"/>
                      <a:pt x="1425961" y="668231"/>
                    </a:cubicBezTo>
                    <a:cubicBezTo>
                      <a:pt x="1405011" y="661926"/>
                      <a:pt x="1387055" y="649197"/>
                      <a:pt x="1366663" y="641735"/>
                    </a:cubicBezTo>
                    <a:cubicBezTo>
                      <a:pt x="1365985" y="641496"/>
                      <a:pt x="1365347" y="640937"/>
                      <a:pt x="1364669" y="640817"/>
                    </a:cubicBezTo>
                    <a:cubicBezTo>
                      <a:pt x="1359641" y="640019"/>
                      <a:pt x="1353136" y="632956"/>
                      <a:pt x="1350263" y="638702"/>
                    </a:cubicBezTo>
                    <a:cubicBezTo>
                      <a:pt x="1347670" y="643930"/>
                      <a:pt x="1349385" y="652429"/>
                      <a:pt x="1355411" y="657657"/>
                    </a:cubicBezTo>
                    <a:cubicBezTo>
                      <a:pt x="1361795" y="663203"/>
                      <a:pt x="1367821" y="669189"/>
                      <a:pt x="1374525" y="674336"/>
                    </a:cubicBezTo>
                    <a:cubicBezTo>
                      <a:pt x="1381428" y="679684"/>
                      <a:pt x="1383942" y="687026"/>
                      <a:pt x="1386935" y="695326"/>
                    </a:cubicBezTo>
                    <a:cubicBezTo>
                      <a:pt x="1377038" y="695605"/>
                      <a:pt x="1369617" y="693490"/>
                      <a:pt x="1361636" y="688223"/>
                    </a:cubicBezTo>
                    <a:cubicBezTo>
                      <a:pt x="1342881" y="675813"/>
                      <a:pt x="1332746" y="658974"/>
                      <a:pt x="1328915" y="637346"/>
                    </a:cubicBezTo>
                    <a:cubicBezTo>
                      <a:pt x="1325683" y="618910"/>
                      <a:pt x="1317542" y="602590"/>
                      <a:pt x="1306130" y="587785"/>
                    </a:cubicBezTo>
                    <a:cubicBezTo>
                      <a:pt x="1301182" y="581361"/>
                      <a:pt x="1296832" y="574497"/>
                      <a:pt x="1294438" y="566676"/>
                    </a:cubicBezTo>
                    <a:cubicBezTo>
                      <a:pt x="1293520" y="563763"/>
                      <a:pt x="1288213" y="560012"/>
                      <a:pt x="1294039" y="557578"/>
                    </a:cubicBezTo>
                    <a:cubicBezTo>
                      <a:pt x="1296772" y="556441"/>
                      <a:pt x="1299635" y="553827"/>
                      <a:pt x="1302583" y="552430"/>
                    </a:cubicBezTo>
                    <a:close/>
                    <a:moveTo>
                      <a:pt x="1665263" y="505903"/>
                    </a:moveTo>
                    <a:cubicBezTo>
                      <a:pt x="1675319" y="520548"/>
                      <a:pt x="1684896" y="534195"/>
                      <a:pt x="1694114" y="548041"/>
                    </a:cubicBezTo>
                    <a:cubicBezTo>
                      <a:pt x="1736252" y="611289"/>
                      <a:pt x="1769492" y="679205"/>
                      <a:pt x="1797983" y="749396"/>
                    </a:cubicBezTo>
                    <a:cubicBezTo>
                      <a:pt x="1817017" y="796322"/>
                      <a:pt x="1831941" y="844726"/>
                      <a:pt x="1844112" y="893927"/>
                    </a:cubicBezTo>
                    <a:cubicBezTo>
                      <a:pt x="1872564" y="1008929"/>
                      <a:pt x="1883298" y="1125648"/>
                      <a:pt x="1877232" y="1243883"/>
                    </a:cubicBezTo>
                    <a:cubicBezTo>
                      <a:pt x="1876275" y="1262597"/>
                      <a:pt x="1873880" y="1281232"/>
                      <a:pt x="1872803" y="1299947"/>
                    </a:cubicBezTo>
                    <a:cubicBezTo>
                      <a:pt x="1872444" y="1306611"/>
                      <a:pt x="1869650" y="1310083"/>
                      <a:pt x="1863705" y="1311839"/>
                    </a:cubicBezTo>
                    <a:cubicBezTo>
                      <a:pt x="1851773" y="1315270"/>
                      <a:pt x="1843912" y="1322852"/>
                      <a:pt x="1837727" y="1333706"/>
                    </a:cubicBezTo>
                    <a:cubicBezTo>
                      <a:pt x="1828270" y="1350266"/>
                      <a:pt x="1817097" y="1365869"/>
                      <a:pt x="1807082" y="1382109"/>
                    </a:cubicBezTo>
                    <a:cubicBezTo>
                      <a:pt x="1803889" y="1387297"/>
                      <a:pt x="1800457" y="1389132"/>
                      <a:pt x="1794472" y="1387616"/>
                    </a:cubicBezTo>
                    <a:cubicBezTo>
                      <a:pt x="1783817" y="1384862"/>
                      <a:pt x="1773044" y="1382548"/>
                      <a:pt x="1762269" y="1380234"/>
                    </a:cubicBezTo>
                    <a:cubicBezTo>
                      <a:pt x="1759237" y="1379595"/>
                      <a:pt x="1756842" y="1378238"/>
                      <a:pt x="1754808" y="1375964"/>
                    </a:cubicBezTo>
                    <a:cubicBezTo>
                      <a:pt x="1736492" y="1355573"/>
                      <a:pt x="1716979" y="1336659"/>
                      <a:pt x="1705446" y="1310522"/>
                    </a:cubicBezTo>
                    <a:cubicBezTo>
                      <a:pt x="1691002" y="1277801"/>
                      <a:pt x="1677673" y="1244840"/>
                      <a:pt x="1668974" y="1210204"/>
                    </a:cubicBezTo>
                    <a:cubicBezTo>
                      <a:pt x="1663069" y="1186740"/>
                      <a:pt x="1659797" y="1162519"/>
                      <a:pt x="1658879" y="1138537"/>
                    </a:cubicBezTo>
                    <a:cubicBezTo>
                      <a:pt x="1657442" y="1099990"/>
                      <a:pt x="1656804" y="1061243"/>
                      <a:pt x="1660475" y="1022736"/>
                    </a:cubicBezTo>
                    <a:cubicBezTo>
                      <a:pt x="1661752" y="1009209"/>
                      <a:pt x="1655567" y="998355"/>
                      <a:pt x="1650459" y="987262"/>
                    </a:cubicBezTo>
                    <a:cubicBezTo>
                      <a:pt x="1640124" y="964876"/>
                      <a:pt x="1631066" y="941971"/>
                      <a:pt x="1624482" y="918348"/>
                    </a:cubicBezTo>
                    <a:cubicBezTo>
                      <a:pt x="1620931" y="905619"/>
                      <a:pt x="1626317" y="892011"/>
                      <a:pt x="1632981" y="881836"/>
                    </a:cubicBezTo>
                    <a:cubicBezTo>
                      <a:pt x="1643795" y="865196"/>
                      <a:pt x="1646588" y="848556"/>
                      <a:pt x="1643077" y="829721"/>
                    </a:cubicBezTo>
                    <a:cubicBezTo>
                      <a:pt x="1641680" y="822180"/>
                      <a:pt x="1642199" y="814359"/>
                      <a:pt x="1645272" y="806937"/>
                    </a:cubicBezTo>
                    <a:cubicBezTo>
                      <a:pt x="1650260" y="794846"/>
                      <a:pt x="1648305" y="782236"/>
                      <a:pt x="1647387" y="769906"/>
                    </a:cubicBezTo>
                    <a:cubicBezTo>
                      <a:pt x="1645551" y="745605"/>
                      <a:pt x="1647227" y="721463"/>
                      <a:pt x="1649222" y="697242"/>
                    </a:cubicBezTo>
                    <a:cubicBezTo>
                      <a:pt x="1649701" y="691416"/>
                      <a:pt x="1650858" y="689141"/>
                      <a:pt x="1657522" y="689062"/>
                    </a:cubicBezTo>
                    <a:cubicBezTo>
                      <a:pt x="1666820" y="688981"/>
                      <a:pt x="1675479" y="690937"/>
                      <a:pt x="1683819" y="694169"/>
                    </a:cubicBezTo>
                    <a:cubicBezTo>
                      <a:pt x="1689765" y="696484"/>
                      <a:pt x="1691640" y="693970"/>
                      <a:pt x="1691480" y="689261"/>
                    </a:cubicBezTo>
                    <a:cubicBezTo>
                      <a:pt x="1691002" y="673499"/>
                      <a:pt x="1692398" y="657138"/>
                      <a:pt x="1688368" y="642254"/>
                    </a:cubicBezTo>
                    <a:cubicBezTo>
                      <a:pt x="1685534" y="631800"/>
                      <a:pt x="1675240" y="623340"/>
                      <a:pt x="1668017" y="614162"/>
                    </a:cubicBezTo>
                    <a:cubicBezTo>
                      <a:pt x="1661073" y="605503"/>
                      <a:pt x="1655168" y="596325"/>
                      <a:pt x="1649821" y="586669"/>
                    </a:cubicBezTo>
                    <a:cubicBezTo>
                      <a:pt x="1664266" y="583237"/>
                      <a:pt x="1673484" y="567914"/>
                      <a:pt x="1669653" y="553708"/>
                    </a:cubicBezTo>
                    <a:cubicBezTo>
                      <a:pt x="1665583" y="538585"/>
                      <a:pt x="1659637" y="523740"/>
                      <a:pt x="1665263" y="505903"/>
                    </a:cubicBezTo>
                    <a:close/>
                    <a:moveTo>
                      <a:pt x="252470" y="456128"/>
                    </a:moveTo>
                    <a:cubicBezTo>
                      <a:pt x="262456" y="456642"/>
                      <a:pt x="272422" y="459415"/>
                      <a:pt x="282119" y="464403"/>
                    </a:cubicBezTo>
                    <a:cubicBezTo>
                      <a:pt x="285631" y="466198"/>
                      <a:pt x="285989" y="469351"/>
                      <a:pt x="286748" y="472583"/>
                    </a:cubicBezTo>
                    <a:cubicBezTo>
                      <a:pt x="291297" y="492256"/>
                      <a:pt x="297003" y="511769"/>
                      <a:pt x="295048" y="532359"/>
                    </a:cubicBezTo>
                    <a:cubicBezTo>
                      <a:pt x="294409" y="538943"/>
                      <a:pt x="295925" y="544649"/>
                      <a:pt x="300555" y="549558"/>
                    </a:cubicBezTo>
                    <a:cubicBezTo>
                      <a:pt x="310929" y="560651"/>
                      <a:pt x="316157" y="575296"/>
                      <a:pt x="327888" y="585989"/>
                    </a:cubicBezTo>
                    <a:cubicBezTo>
                      <a:pt x="343052" y="599836"/>
                      <a:pt x="358894" y="612885"/>
                      <a:pt x="374695" y="625854"/>
                    </a:cubicBezTo>
                    <a:cubicBezTo>
                      <a:pt x="402987" y="649117"/>
                      <a:pt x="432636" y="670745"/>
                      <a:pt x="461367" y="693530"/>
                    </a:cubicBezTo>
                    <a:cubicBezTo>
                      <a:pt x="468988" y="699556"/>
                      <a:pt x="470904" y="697401"/>
                      <a:pt x="471742" y="689101"/>
                    </a:cubicBezTo>
                    <a:cubicBezTo>
                      <a:pt x="472380" y="682557"/>
                      <a:pt x="473497" y="676013"/>
                      <a:pt x="474973" y="669628"/>
                    </a:cubicBezTo>
                    <a:cubicBezTo>
                      <a:pt x="475811" y="665996"/>
                      <a:pt x="474295" y="663962"/>
                      <a:pt x="471941" y="662086"/>
                    </a:cubicBezTo>
                    <a:cubicBezTo>
                      <a:pt x="467950" y="658814"/>
                      <a:pt x="464160" y="655143"/>
                      <a:pt x="459730" y="652669"/>
                    </a:cubicBezTo>
                    <a:cubicBezTo>
                      <a:pt x="446682" y="645327"/>
                      <a:pt x="440856" y="634154"/>
                      <a:pt x="440218" y="619509"/>
                    </a:cubicBezTo>
                    <a:cubicBezTo>
                      <a:pt x="439738" y="608655"/>
                      <a:pt x="430002" y="604505"/>
                      <a:pt x="423139" y="599158"/>
                    </a:cubicBezTo>
                    <a:cubicBezTo>
                      <a:pt x="414878" y="592694"/>
                      <a:pt x="416595" y="589781"/>
                      <a:pt x="422979" y="582718"/>
                    </a:cubicBezTo>
                    <a:cubicBezTo>
                      <a:pt x="434631" y="569829"/>
                      <a:pt x="449675" y="574857"/>
                      <a:pt x="463162" y="572223"/>
                    </a:cubicBezTo>
                    <a:cubicBezTo>
                      <a:pt x="466833" y="571505"/>
                      <a:pt x="468430" y="575695"/>
                      <a:pt x="470066" y="578527"/>
                    </a:cubicBezTo>
                    <a:cubicBezTo>
                      <a:pt x="479123" y="594369"/>
                      <a:pt x="489459" y="608815"/>
                      <a:pt x="507934" y="614880"/>
                    </a:cubicBezTo>
                    <a:cubicBezTo>
                      <a:pt x="511685" y="616117"/>
                      <a:pt x="512842" y="619509"/>
                      <a:pt x="514399" y="623060"/>
                    </a:cubicBezTo>
                    <a:cubicBezTo>
                      <a:pt x="522938" y="642573"/>
                      <a:pt x="526849" y="662884"/>
                      <a:pt x="524375" y="683914"/>
                    </a:cubicBezTo>
                    <a:cubicBezTo>
                      <a:pt x="522818" y="697082"/>
                      <a:pt x="529961" y="703307"/>
                      <a:pt x="539498" y="709053"/>
                    </a:cubicBezTo>
                    <a:cubicBezTo>
                      <a:pt x="542092" y="710609"/>
                      <a:pt x="544167" y="711128"/>
                      <a:pt x="546362" y="708973"/>
                    </a:cubicBezTo>
                    <a:cubicBezTo>
                      <a:pt x="554183" y="701192"/>
                      <a:pt x="565396" y="696164"/>
                      <a:pt x="565675" y="682517"/>
                    </a:cubicBezTo>
                    <a:cubicBezTo>
                      <a:pt x="565795" y="676013"/>
                      <a:pt x="568588" y="669548"/>
                      <a:pt x="569107" y="663004"/>
                    </a:cubicBezTo>
                    <a:cubicBezTo>
                      <a:pt x="569745" y="655183"/>
                      <a:pt x="573775" y="653906"/>
                      <a:pt x="580719" y="653786"/>
                    </a:cubicBezTo>
                    <a:cubicBezTo>
                      <a:pt x="589178" y="653627"/>
                      <a:pt x="588380" y="659652"/>
                      <a:pt x="588420" y="664201"/>
                    </a:cubicBezTo>
                    <a:cubicBezTo>
                      <a:pt x="588580" y="677928"/>
                      <a:pt x="591492" y="691216"/>
                      <a:pt x="593967" y="704584"/>
                    </a:cubicBezTo>
                    <a:cubicBezTo>
                      <a:pt x="594845" y="709292"/>
                      <a:pt x="596800" y="711766"/>
                      <a:pt x="601828" y="713602"/>
                    </a:cubicBezTo>
                    <a:cubicBezTo>
                      <a:pt x="617270" y="719308"/>
                      <a:pt x="632274" y="723737"/>
                      <a:pt x="647836" y="714200"/>
                    </a:cubicBezTo>
                    <a:cubicBezTo>
                      <a:pt x="654740" y="709971"/>
                      <a:pt x="658371" y="715078"/>
                      <a:pt x="662322" y="719548"/>
                    </a:cubicBezTo>
                    <a:cubicBezTo>
                      <a:pt x="673654" y="732317"/>
                      <a:pt x="673335" y="732037"/>
                      <a:pt x="663679" y="745644"/>
                    </a:cubicBezTo>
                    <a:cubicBezTo>
                      <a:pt x="653343" y="760249"/>
                      <a:pt x="637262" y="767671"/>
                      <a:pt x="624054" y="778645"/>
                    </a:cubicBezTo>
                    <a:cubicBezTo>
                      <a:pt x="593568" y="803983"/>
                      <a:pt x="566393" y="832036"/>
                      <a:pt x="546960" y="866952"/>
                    </a:cubicBezTo>
                    <a:cubicBezTo>
                      <a:pt x="545085" y="870344"/>
                      <a:pt x="544845" y="873895"/>
                      <a:pt x="544566" y="877566"/>
                    </a:cubicBezTo>
                    <a:cubicBezTo>
                      <a:pt x="543488" y="890774"/>
                      <a:pt x="542411" y="903982"/>
                      <a:pt x="541054" y="917150"/>
                    </a:cubicBezTo>
                    <a:cubicBezTo>
                      <a:pt x="539857" y="929002"/>
                      <a:pt x="556298" y="951189"/>
                      <a:pt x="567790" y="954341"/>
                    </a:cubicBezTo>
                    <a:cubicBezTo>
                      <a:pt x="586504" y="959449"/>
                      <a:pt x="605658" y="962561"/>
                      <a:pt x="623735" y="970701"/>
                    </a:cubicBezTo>
                    <a:cubicBezTo>
                      <a:pt x="633671" y="975170"/>
                      <a:pt x="637342" y="981156"/>
                      <a:pt x="637222" y="990414"/>
                    </a:cubicBezTo>
                    <a:cubicBezTo>
                      <a:pt x="636704" y="1024452"/>
                      <a:pt x="660127" y="1043526"/>
                      <a:pt x="682353" y="1063278"/>
                    </a:cubicBezTo>
                    <a:cubicBezTo>
                      <a:pt x="687621" y="1067947"/>
                      <a:pt x="687940" y="1063079"/>
                      <a:pt x="688578" y="1059168"/>
                    </a:cubicBezTo>
                    <a:cubicBezTo>
                      <a:pt x="692449" y="1035984"/>
                      <a:pt x="697197" y="1012879"/>
                      <a:pt x="700031" y="989536"/>
                    </a:cubicBezTo>
                    <a:cubicBezTo>
                      <a:pt x="701268" y="979361"/>
                      <a:pt x="705777" y="971459"/>
                      <a:pt x="711084" y="963678"/>
                    </a:cubicBezTo>
                    <a:cubicBezTo>
                      <a:pt x="714316" y="958890"/>
                      <a:pt x="715194" y="955339"/>
                      <a:pt x="710445" y="951428"/>
                    </a:cubicBezTo>
                    <a:cubicBezTo>
                      <a:pt x="699233" y="942210"/>
                      <a:pt x="696559" y="930040"/>
                      <a:pt x="696719" y="916033"/>
                    </a:cubicBezTo>
                    <a:cubicBezTo>
                      <a:pt x="696919" y="898037"/>
                      <a:pt x="695362" y="880000"/>
                      <a:pt x="694923" y="862003"/>
                    </a:cubicBezTo>
                    <a:cubicBezTo>
                      <a:pt x="694604" y="848835"/>
                      <a:pt x="708251" y="839139"/>
                      <a:pt x="720462" y="844087"/>
                    </a:cubicBezTo>
                    <a:cubicBezTo>
                      <a:pt x="738458" y="851429"/>
                      <a:pt x="756335" y="859090"/>
                      <a:pt x="774012" y="867191"/>
                    </a:cubicBezTo>
                    <a:cubicBezTo>
                      <a:pt x="783430" y="871501"/>
                      <a:pt x="787340" y="881476"/>
                      <a:pt x="793525" y="889019"/>
                    </a:cubicBezTo>
                    <a:cubicBezTo>
                      <a:pt x="797955" y="894406"/>
                      <a:pt x="802344" y="897917"/>
                      <a:pt x="809686" y="898835"/>
                    </a:cubicBezTo>
                    <a:cubicBezTo>
                      <a:pt x="820940" y="900231"/>
                      <a:pt x="831993" y="903064"/>
                      <a:pt x="843485" y="903264"/>
                    </a:cubicBezTo>
                    <a:cubicBezTo>
                      <a:pt x="853541" y="903463"/>
                      <a:pt x="862120" y="907015"/>
                      <a:pt x="870500" y="913480"/>
                    </a:cubicBezTo>
                    <a:cubicBezTo>
                      <a:pt x="899949" y="936105"/>
                      <a:pt x="930196" y="957533"/>
                      <a:pt x="952502" y="988179"/>
                    </a:cubicBezTo>
                    <a:cubicBezTo>
                      <a:pt x="960563" y="999273"/>
                      <a:pt x="962718" y="1012361"/>
                      <a:pt x="968025" y="1024292"/>
                    </a:cubicBezTo>
                    <a:cubicBezTo>
                      <a:pt x="970299" y="1029400"/>
                      <a:pt x="957490" y="1049910"/>
                      <a:pt x="951863" y="1052424"/>
                    </a:cubicBezTo>
                    <a:cubicBezTo>
                      <a:pt x="936780" y="1059168"/>
                      <a:pt x="921537" y="1064276"/>
                      <a:pt x="904817" y="1066670"/>
                    </a:cubicBezTo>
                    <a:cubicBezTo>
                      <a:pt x="885504" y="1069423"/>
                      <a:pt x="869023" y="1081075"/>
                      <a:pt x="853142" y="1092129"/>
                    </a:cubicBezTo>
                    <a:cubicBezTo>
                      <a:pt x="845720" y="1097276"/>
                      <a:pt x="840413" y="1105377"/>
                      <a:pt x="833709" y="1111641"/>
                    </a:cubicBezTo>
                    <a:cubicBezTo>
                      <a:pt x="828242" y="1116789"/>
                      <a:pt x="829040" y="1122495"/>
                      <a:pt x="832112" y="1127643"/>
                    </a:cubicBezTo>
                    <a:cubicBezTo>
                      <a:pt x="836063" y="1134187"/>
                      <a:pt x="840572" y="1128082"/>
                      <a:pt x="844323" y="1126605"/>
                    </a:cubicBezTo>
                    <a:cubicBezTo>
                      <a:pt x="854977" y="1122455"/>
                      <a:pt x="865592" y="1117388"/>
                      <a:pt x="873014" y="1108609"/>
                    </a:cubicBezTo>
                    <a:cubicBezTo>
                      <a:pt x="881393" y="1098792"/>
                      <a:pt x="890372" y="1102105"/>
                      <a:pt x="899909" y="1104698"/>
                    </a:cubicBezTo>
                    <a:cubicBezTo>
                      <a:pt x="907012" y="1106614"/>
                      <a:pt x="905176" y="1112719"/>
                      <a:pt x="905735" y="1117428"/>
                    </a:cubicBezTo>
                    <a:cubicBezTo>
                      <a:pt x="907531" y="1132352"/>
                      <a:pt x="914235" y="1137739"/>
                      <a:pt x="929438" y="1135903"/>
                    </a:cubicBezTo>
                    <a:cubicBezTo>
                      <a:pt x="934546" y="1135304"/>
                      <a:pt x="939693" y="1134905"/>
                      <a:pt x="944761" y="1134027"/>
                    </a:cubicBezTo>
                    <a:cubicBezTo>
                      <a:pt x="959445" y="1131434"/>
                      <a:pt x="962159" y="1133429"/>
                      <a:pt x="965910" y="1147914"/>
                    </a:cubicBezTo>
                    <a:cubicBezTo>
                      <a:pt x="967027" y="1152303"/>
                      <a:pt x="964513" y="1152982"/>
                      <a:pt x="962079" y="1154378"/>
                    </a:cubicBezTo>
                    <a:cubicBezTo>
                      <a:pt x="949948" y="1161322"/>
                      <a:pt x="937977" y="1168504"/>
                      <a:pt x="925607" y="1175009"/>
                    </a:cubicBezTo>
                    <a:cubicBezTo>
                      <a:pt x="915072" y="1180515"/>
                      <a:pt x="905016" y="1186421"/>
                      <a:pt x="898273" y="1196597"/>
                    </a:cubicBezTo>
                    <a:cubicBezTo>
                      <a:pt x="894562" y="1202223"/>
                      <a:pt x="890851" y="1201385"/>
                      <a:pt x="885424" y="1198472"/>
                    </a:cubicBezTo>
                    <a:cubicBezTo>
                      <a:pt x="870061" y="1190172"/>
                      <a:pt x="854419" y="1195120"/>
                      <a:pt x="844722" y="1210284"/>
                    </a:cubicBezTo>
                    <a:cubicBezTo>
                      <a:pt x="835425" y="1224809"/>
                      <a:pt x="825249" y="1238855"/>
                      <a:pt x="820022" y="1255574"/>
                    </a:cubicBezTo>
                    <a:cubicBezTo>
                      <a:pt x="818984" y="1258926"/>
                      <a:pt x="817188" y="1261600"/>
                      <a:pt x="813637" y="1262557"/>
                    </a:cubicBezTo>
                    <a:cubicBezTo>
                      <a:pt x="792408" y="1268304"/>
                      <a:pt x="786462" y="1288176"/>
                      <a:pt x="777324" y="1304097"/>
                    </a:cubicBezTo>
                    <a:cubicBezTo>
                      <a:pt x="769743" y="1317265"/>
                      <a:pt x="765672" y="1332589"/>
                      <a:pt x="760964" y="1347233"/>
                    </a:cubicBezTo>
                    <a:cubicBezTo>
                      <a:pt x="757013" y="1359563"/>
                      <a:pt x="758490" y="1372692"/>
                      <a:pt x="757692" y="1385461"/>
                    </a:cubicBezTo>
                    <a:cubicBezTo>
                      <a:pt x="757253" y="1392763"/>
                      <a:pt x="754739" y="1397552"/>
                      <a:pt x="749432" y="1402260"/>
                    </a:cubicBezTo>
                    <a:cubicBezTo>
                      <a:pt x="731236" y="1418461"/>
                      <a:pt x="710845" y="1431709"/>
                      <a:pt x="691731" y="1446633"/>
                    </a:cubicBezTo>
                    <a:cubicBezTo>
                      <a:pt x="677446" y="1457767"/>
                      <a:pt x="669704" y="1473568"/>
                      <a:pt x="664078" y="1490328"/>
                    </a:cubicBezTo>
                    <a:cubicBezTo>
                      <a:pt x="661883" y="1496872"/>
                      <a:pt x="661484" y="1504015"/>
                      <a:pt x="659848" y="1510759"/>
                    </a:cubicBezTo>
                    <a:cubicBezTo>
                      <a:pt x="657533" y="1520376"/>
                      <a:pt x="660207" y="1529114"/>
                      <a:pt x="665115" y="1536975"/>
                    </a:cubicBezTo>
                    <a:cubicBezTo>
                      <a:pt x="673534" y="1550503"/>
                      <a:pt x="676089" y="1565667"/>
                      <a:pt x="678882" y="1580830"/>
                    </a:cubicBezTo>
                    <a:cubicBezTo>
                      <a:pt x="679520" y="1584222"/>
                      <a:pt x="681954" y="1589808"/>
                      <a:pt x="675171" y="1590088"/>
                    </a:cubicBezTo>
                    <a:cubicBezTo>
                      <a:pt x="669185" y="1590287"/>
                      <a:pt x="663399" y="1599465"/>
                      <a:pt x="657054" y="1589928"/>
                    </a:cubicBezTo>
                    <a:cubicBezTo>
                      <a:pt x="645083" y="1571852"/>
                      <a:pt x="632314" y="1554334"/>
                      <a:pt x="620343" y="1536218"/>
                    </a:cubicBezTo>
                    <a:cubicBezTo>
                      <a:pt x="615275" y="1528556"/>
                      <a:pt x="608931" y="1523887"/>
                      <a:pt x="600391" y="1520176"/>
                    </a:cubicBezTo>
                    <a:cubicBezTo>
                      <a:pt x="583711" y="1512953"/>
                      <a:pt x="566912" y="1508006"/>
                      <a:pt x="548676" y="1506689"/>
                    </a:cubicBezTo>
                    <a:cubicBezTo>
                      <a:pt x="538740" y="1505971"/>
                      <a:pt x="529961" y="1506609"/>
                      <a:pt x="521421" y="1512036"/>
                    </a:cubicBezTo>
                    <a:cubicBezTo>
                      <a:pt x="506298" y="1521652"/>
                      <a:pt x="491573" y="1522850"/>
                      <a:pt x="475133" y="1512874"/>
                    </a:cubicBezTo>
                    <a:cubicBezTo>
                      <a:pt x="462883" y="1505452"/>
                      <a:pt x="447759" y="1504374"/>
                      <a:pt x="433513" y="1506130"/>
                    </a:cubicBezTo>
                    <a:cubicBezTo>
                      <a:pt x="419707" y="1507846"/>
                      <a:pt x="406219" y="1511956"/>
                      <a:pt x="392532" y="1514709"/>
                    </a:cubicBezTo>
                    <a:cubicBezTo>
                      <a:pt x="388542" y="1515508"/>
                      <a:pt x="385908" y="1517702"/>
                      <a:pt x="383674" y="1520735"/>
                    </a:cubicBezTo>
                    <a:cubicBezTo>
                      <a:pt x="373379" y="1534621"/>
                      <a:pt x="363363" y="1548707"/>
                      <a:pt x="352868" y="1562434"/>
                    </a:cubicBezTo>
                    <a:cubicBezTo>
                      <a:pt x="348718" y="1567861"/>
                      <a:pt x="348878" y="1574086"/>
                      <a:pt x="347481" y="1580112"/>
                    </a:cubicBezTo>
                    <a:cubicBezTo>
                      <a:pt x="341895" y="1603854"/>
                      <a:pt x="344449" y="1627557"/>
                      <a:pt x="347242" y="1651340"/>
                    </a:cubicBezTo>
                    <a:cubicBezTo>
                      <a:pt x="347920" y="1656966"/>
                      <a:pt x="350554" y="1660717"/>
                      <a:pt x="354903" y="1664029"/>
                    </a:cubicBezTo>
                    <a:cubicBezTo>
                      <a:pt x="363083" y="1670294"/>
                      <a:pt x="371583" y="1676279"/>
                      <a:pt x="378845" y="1683542"/>
                    </a:cubicBezTo>
                    <a:cubicBezTo>
                      <a:pt x="391974" y="1696710"/>
                      <a:pt x="409133" y="1701100"/>
                      <a:pt x="425772" y="1706686"/>
                    </a:cubicBezTo>
                    <a:cubicBezTo>
                      <a:pt x="433594" y="1709320"/>
                      <a:pt x="456737" y="1700581"/>
                      <a:pt x="459371" y="1693079"/>
                    </a:cubicBezTo>
                    <a:cubicBezTo>
                      <a:pt x="465875" y="1674364"/>
                      <a:pt x="482516" y="1671012"/>
                      <a:pt x="497878" y="1665625"/>
                    </a:cubicBezTo>
                    <a:cubicBezTo>
                      <a:pt x="506178" y="1662712"/>
                      <a:pt x="511206" y="1670334"/>
                      <a:pt x="517710" y="1673087"/>
                    </a:cubicBezTo>
                    <a:cubicBezTo>
                      <a:pt x="525452" y="1676360"/>
                      <a:pt x="526609" y="1681627"/>
                      <a:pt x="525292" y="1689727"/>
                    </a:cubicBezTo>
                    <a:cubicBezTo>
                      <a:pt x="522300" y="1708203"/>
                      <a:pt x="519346" y="1726399"/>
                      <a:pt x="509131" y="1742759"/>
                    </a:cubicBezTo>
                    <a:cubicBezTo>
                      <a:pt x="503784" y="1751299"/>
                      <a:pt x="508692" y="1760157"/>
                      <a:pt x="511725" y="1768099"/>
                    </a:cubicBezTo>
                    <a:cubicBezTo>
                      <a:pt x="514239" y="1774682"/>
                      <a:pt x="521661" y="1771849"/>
                      <a:pt x="526489" y="1771251"/>
                    </a:cubicBezTo>
                    <a:cubicBezTo>
                      <a:pt x="549913" y="1768218"/>
                      <a:pt x="571780" y="1774882"/>
                      <a:pt x="593288" y="1782065"/>
                    </a:cubicBezTo>
                    <a:cubicBezTo>
                      <a:pt x="602546" y="1785137"/>
                      <a:pt x="610447" y="1792360"/>
                      <a:pt x="618707" y="1798106"/>
                    </a:cubicBezTo>
                    <a:cubicBezTo>
                      <a:pt x="622298" y="1800620"/>
                      <a:pt x="620622" y="1805448"/>
                      <a:pt x="620063" y="1808322"/>
                    </a:cubicBezTo>
                    <a:cubicBezTo>
                      <a:pt x="617231" y="1822847"/>
                      <a:pt x="616751" y="1837810"/>
                      <a:pt x="611125" y="1851817"/>
                    </a:cubicBezTo>
                    <a:cubicBezTo>
                      <a:pt x="607135" y="1861713"/>
                      <a:pt x="612642" y="1877275"/>
                      <a:pt x="621420" y="1883699"/>
                    </a:cubicBezTo>
                    <a:cubicBezTo>
                      <a:pt x="621700" y="1883899"/>
                      <a:pt x="622099" y="1884019"/>
                      <a:pt x="622338" y="1884298"/>
                    </a:cubicBezTo>
                    <a:cubicBezTo>
                      <a:pt x="645762" y="1910276"/>
                      <a:pt x="678323" y="1909078"/>
                      <a:pt x="709049" y="1914784"/>
                    </a:cubicBezTo>
                    <a:cubicBezTo>
                      <a:pt x="725170" y="1917778"/>
                      <a:pt x="735226" y="1914505"/>
                      <a:pt x="745960" y="1902574"/>
                    </a:cubicBezTo>
                    <a:cubicBezTo>
                      <a:pt x="764236" y="1882303"/>
                      <a:pt x="787220" y="1868097"/>
                      <a:pt x="812919" y="1858400"/>
                    </a:cubicBezTo>
                    <a:cubicBezTo>
                      <a:pt x="818066" y="1856445"/>
                      <a:pt x="822177" y="1859238"/>
                      <a:pt x="826366" y="1860356"/>
                    </a:cubicBezTo>
                    <a:cubicBezTo>
                      <a:pt x="835664" y="1862830"/>
                      <a:pt x="844722" y="1866461"/>
                      <a:pt x="853581" y="1870292"/>
                    </a:cubicBezTo>
                    <a:cubicBezTo>
                      <a:pt x="866550" y="1875918"/>
                      <a:pt x="878880" y="1875439"/>
                      <a:pt x="890970" y="1868097"/>
                    </a:cubicBezTo>
                    <a:cubicBezTo>
                      <a:pt x="899749" y="1862790"/>
                      <a:pt x="909247" y="1861353"/>
                      <a:pt x="919462" y="1861353"/>
                    </a:cubicBezTo>
                    <a:cubicBezTo>
                      <a:pt x="957011" y="1861274"/>
                      <a:pt x="994561" y="1861114"/>
                      <a:pt x="1030753" y="1848864"/>
                    </a:cubicBezTo>
                    <a:cubicBezTo>
                      <a:pt x="1034704" y="1847547"/>
                      <a:pt x="1038495" y="1847946"/>
                      <a:pt x="1042485" y="1849701"/>
                    </a:cubicBezTo>
                    <a:cubicBezTo>
                      <a:pt x="1062357" y="1858321"/>
                      <a:pt x="1082149" y="1867219"/>
                      <a:pt x="1102381" y="1874921"/>
                    </a:cubicBezTo>
                    <a:cubicBezTo>
                      <a:pt x="1116467" y="1880308"/>
                      <a:pt x="1131870" y="1880786"/>
                      <a:pt x="1146554" y="1884019"/>
                    </a:cubicBezTo>
                    <a:cubicBezTo>
                      <a:pt x="1176881" y="1890643"/>
                      <a:pt x="1207447" y="1886493"/>
                      <a:pt x="1237894" y="1886214"/>
                    </a:cubicBezTo>
                    <a:cubicBezTo>
                      <a:pt x="1246912" y="1886134"/>
                      <a:pt x="1252937" y="1888608"/>
                      <a:pt x="1258484" y="1895710"/>
                    </a:cubicBezTo>
                    <a:cubicBezTo>
                      <a:pt x="1269737" y="1910196"/>
                      <a:pt x="1281908" y="1923963"/>
                      <a:pt x="1293559" y="1938128"/>
                    </a:cubicBezTo>
                    <a:cubicBezTo>
                      <a:pt x="1299306" y="1945112"/>
                      <a:pt x="1306009" y="1946428"/>
                      <a:pt x="1314948" y="1945351"/>
                    </a:cubicBezTo>
                    <a:cubicBezTo>
                      <a:pt x="1357326" y="1940203"/>
                      <a:pt x="1399105" y="1931903"/>
                      <a:pt x="1440366" y="1921129"/>
                    </a:cubicBezTo>
                    <a:cubicBezTo>
                      <a:pt x="1452337" y="1918017"/>
                      <a:pt x="1463869" y="1912590"/>
                      <a:pt x="1475002" y="1907083"/>
                    </a:cubicBezTo>
                    <a:cubicBezTo>
                      <a:pt x="1486055" y="1901616"/>
                      <a:pt x="1495473" y="1903532"/>
                      <a:pt x="1504850" y="1910235"/>
                    </a:cubicBezTo>
                    <a:cubicBezTo>
                      <a:pt x="1527116" y="1926197"/>
                      <a:pt x="1527196" y="1926237"/>
                      <a:pt x="1511674" y="1948543"/>
                    </a:cubicBezTo>
                    <a:cubicBezTo>
                      <a:pt x="1501378" y="1963348"/>
                      <a:pt x="1490246" y="1977593"/>
                      <a:pt x="1480589" y="1992797"/>
                    </a:cubicBezTo>
                    <a:cubicBezTo>
                      <a:pt x="1462592" y="2021208"/>
                      <a:pt x="1447748" y="2050936"/>
                      <a:pt x="1448346" y="2085852"/>
                    </a:cubicBezTo>
                    <a:cubicBezTo>
                      <a:pt x="1448426" y="2090401"/>
                      <a:pt x="1447947" y="2094511"/>
                      <a:pt x="1443718" y="2097504"/>
                    </a:cubicBezTo>
                    <a:cubicBezTo>
                      <a:pt x="1403854" y="2125836"/>
                      <a:pt x="1366224" y="2157519"/>
                      <a:pt x="1324485" y="2183018"/>
                    </a:cubicBezTo>
                    <a:cubicBezTo>
                      <a:pt x="1283105" y="2208277"/>
                      <a:pt x="1240408" y="2231620"/>
                      <a:pt x="1197072" y="2253368"/>
                    </a:cubicBezTo>
                    <a:cubicBezTo>
                      <a:pt x="1165987" y="2269010"/>
                      <a:pt x="1133346" y="2281820"/>
                      <a:pt x="1100665" y="2293910"/>
                    </a:cubicBezTo>
                    <a:cubicBezTo>
                      <a:pt x="1041448" y="2315817"/>
                      <a:pt x="981113" y="2334293"/>
                      <a:pt x="918863" y="2345825"/>
                    </a:cubicBezTo>
                    <a:cubicBezTo>
                      <a:pt x="898672" y="2349576"/>
                      <a:pt x="878720" y="2354644"/>
                      <a:pt x="858289" y="2357237"/>
                    </a:cubicBezTo>
                    <a:cubicBezTo>
                      <a:pt x="853820" y="2357796"/>
                      <a:pt x="847595" y="2362345"/>
                      <a:pt x="845241" y="2357437"/>
                    </a:cubicBezTo>
                    <a:cubicBezTo>
                      <a:pt x="842089" y="2350933"/>
                      <a:pt x="837779" y="2343511"/>
                      <a:pt x="841889" y="2335410"/>
                    </a:cubicBezTo>
                    <a:cubicBezTo>
                      <a:pt x="842886" y="2333455"/>
                      <a:pt x="843565" y="2331260"/>
                      <a:pt x="844802" y="2329464"/>
                    </a:cubicBezTo>
                    <a:cubicBezTo>
                      <a:pt x="855017" y="2314980"/>
                      <a:pt x="851985" y="2298659"/>
                      <a:pt x="851426" y="2282657"/>
                    </a:cubicBezTo>
                    <a:cubicBezTo>
                      <a:pt x="851226" y="2276432"/>
                      <a:pt x="847356" y="2274956"/>
                      <a:pt x="842607" y="2275595"/>
                    </a:cubicBezTo>
                    <a:cubicBezTo>
                      <a:pt x="825329" y="2277989"/>
                      <a:pt x="814874" y="2268691"/>
                      <a:pt x="805217" y="2256042"/>
                    </a:cubicBezTo>
                    <a:cubicBezTo>
                      <a:pt x="784308" y="2228787"/>
                      <a:pt x="758649" y="2205962"/>
                      <a:pt x="733830" y="2182459"/>
                    </a:cubicBezTo>
                    <a:cubicBezTo>
                      <a:pt x="722616" y="2171845"/>
                      <a:pt x="707812" y="2166019"/>
                      <a:pt x="694843" y="2157639"/>
                    </a:cubicBezTo>
                    <a:cubicBezTo>
                      <a:pt x="690853" y="2155045"/>
                      <a:pt x="686823" y="2152292"/>
                      <a:pt x="682513" y="2150376"/>
                    </a:cubicBezTo>
                    <a:cubicBezTo>
                      <a:pt x="649752" y="2135932"/>
                      <a:pt x="643727" y="2108078"/>
                      <a:pt x="650031" y="2077752"/>
                    </a:cubicBezTo>
                    <a:cubicBezTo>
                      <a:pt x="653942" y="2058917"/>
                      <a:pt x="661763" y="2040242"/>
                      <a:pt x="685785" y="2033857"/>
                    </a:cubicBezTo>
                    <a:cubicBezTo>
                      <a:pt x="713199" y="2026555"/>
                      <a:pt x="720342" y="2013706"/>
                      <a:pt x="721339" y="1985294"/>
                    </a:cubicBezTo>
                    <a:cubicBezTo>
                      <a:pt x="721938" y="1968136"/>
                      <a:pt x="719464" y="1950618"/>
                      <a:pt x="725968" y="1934018"/>
                    </a:cubicBezTo>
                    <a:cubicBezTo>
                      <a:pt x="727724" y="1929549"/>
                      <a:pt x="725729" y="1927673"/>
                      <a:pt x="721618" y="1927514"/>
                    </a:cubicBezTo>
                    <a:cubicBezTo>
                      <a:pt x="705498" y="1926876"/>
                      <a:pt x="689337" y="1921409"/>
                      <a:pt x="673335" y="1925678"/>
                    </a:cubicBezTo>
                    <a:cubicBezTo>
                      <a:pt x="646161" y="1932901"/>
                      <a:pt x="623415" y="1919214"/>
                      <a:pt x="598914" y="1912351"/>
                    </a:cubicBezTo>
                    <a:cubicBezTo>
                      <a:pt x="573216" y="1905128"/>
                      <a:pt x="556577" y="1890683"/>
                      <a:pt x="548716" y="1864825"/>
                    </a:cubicBezTo>
                    <a:cubicBezTo>
                      <a:pt x="539299" y="1833820"/>
                      <a:pt x="513082" y="1817579"/>
                      <a:pt x="488501" y="1800341"/>
                    </a:cubicBezTo>
                    <a:cubicBezTo>
                      <a:pt x="455899" y="1777476"/>
                      <a:pt x="418230" y="1765584"/>
                      <a:pt x="381399" y="1752177"/>
                    </a:cubicBezTo>
                    <a:cubicBezTo>
                      <a:pt x="355901" y="1742879"/>
                      <a:pt x="329684" y="1735736"/>
                      <a:pt x="304665" y="1725042"/>
                    </a:cubicBezTo>
                    <a:cubicBezTo>
                      <a:pt x="299198" y="1722728"/>
                      <a:pt x="294249" y="1719814"/>
                      <a:pt x="289900" y="1715665"/>
                    </a:cubicBezTo>
                    <a:cubicBezTo>
                      <a:pt x="282159" y="1708322"/>
                      <a:pt x="273739" y="1701659"/>
                      <a:pt x="266277" y="1694077"/>
                    </a:cubicBezTo>
                    <a:cubicBezTo>
                      <a:pt x="245926" y="1673407"/>
                      <a:pt x="222463" y="1657685"/>
                      <a:pt x="196006" y="1645594"/>
                    </a:cubicBezTo>
                    <a:cubicBezTo>
                      <a:pt x="182918" y="1639608"/>
                      <a:pt x="177770" y="1624924"/>
                      <a:pt x="171585" y="1612833"/>
                    </a:cubicBezTo>
                    <a:cubicBezTo>
                      <a:pt x="169510" y="1608802"/>
                      <a:pt x="174538" y="1600862"/>
                      <a:pt x="176972" y="1594996"/>
                    </a:cubicBezTo>
                    <a:cubicBezTo>
                      <a:pt x="179127" y="1589768"/>
                      <a:pt x="178808" y="1584980"/>
                      <a:pt x="177731" y="1579513"/>
                    </a:cubicBezTo>
                    <a:cubicBezTo>
                      <a:pt x="172782" y="1553536"/>
                      <a:pt x="162128" y="1529873"/>
                      <a:pt x="149199" y="1507168"/>
                    </a:cubicBezTo>
                    <a:cubicBezTo>
                      <a:pt x="135193" y="1482587"/>
                      <a:pt x="127452" y="1455891"/>
                      <a:pt x="121586" y="1428517"/>
                    </a:cubicBezTo>
                    <a:cubicBezTo>
                      <a:pt x="118274" y="1413034"/>
                      <a:pt x="112967" y="1398150"/>
                      <a:pt x="108178" y="1383067"/>
                    </a:cubicBezTo>
                    <a:cubicBezTo>
                      <a:pt x="105505" y="1374687"/>
                      <a:pt x="99319" y="1377799"/>
                      <a:pt x="94571" y="1379076"/>
                    </a:cubicBezTo>
                    <a:cubicBezTo>
                      <a:pt x="89623" y="1380433"/>
                      <a:pt x="81602" y="1379954"/>
                      <a:pt x="83917" y="1389452"/>
                    </a:cubicBezTo>
                    <a:cubicBezTo>
                      <a:pt x="92257" y="1423609"/>
                      <a:pt x="94890" y="1459203"/>
                      <a:pt x="108857" y="1492004"/>
                    </a:cubicBezTo>
                    <a:cubicBezTo>
                      <a:pt x="112448" y="1500424"/>
                      <a:pt x="120987" y="1505372"/>
                      <a:pt x="125337" y="1515188"/>
                    </a:cubicBezTo>
                    <a:cubicBezTo>
                      <a:pt x="118074" y="1513791"/>
                      <a:pt x="113964" y="1510121"/>
                      <a:pt x="109375" y="1506489"/>
                    </a:cubicBezTo>
                    <a:cubicBezTo>
                      <a:pt x="88665" y="1490089"/>
                      <a:pt x="80086" y="1466825"/>
                      <a:pt x="72265" y="1442963"/>
                    </a:cubicBezTo>
                    <a:cubicBezTo>
                      <a:pt x="54069" y="1387456"/>
                      <a:pt x="39185" y="1330992"/>
                      <a:pt x="22146" y="1275167"/>
                    </a:cubicBezTo>
                    <a:cubicBezTo>
                      <a:pt x="19472" y="1266468"/>
                      <a:pt x="21587" y="1257530"/>
                      <a:pt x="22465" y="1248831"/>
                    </a:cubicBezTo>
                    <a:cubicBezTo>
                      <a:pt x="26894" y="1205695"/>
                      <a:pt x="29528" y="1162399"/>
                      <a:pt x="37908" y="1119662"/>
                    </a:cubicBezTo>
                    <a:cubicBezTo>
                      <a:pt x="43255" y="1092487"/>
                      <a:pt x="56264" y="1068625"/>
                      <a:pt x="68195" y="1044404"/>
                    </a:cubicBezTo>
                    <a:cubicBezTo>
                      <a:pt x="79887" y="1020661"/>
                      <a:pt x="94771" y="998634"/>
                      <a:pt x="113166" y="979241"/>
                    </a:cubicBezTo>
                    <a:cubicBezTo>
                      <a:pt x="117037" y="975131"/>
                      <a:pt x="117755" y="971140"/>
                      <a:pt x="116438" y="965354"/>
                    </a:cubicBezTo>
                    <a:cubicBezTo>
                      <a:pt x="105305" y="915435"/>
                      <a:pt x="109495" y="866273"/>
                      <a:pt x="124938" y="817830"/>
                    </a:cubicBezTo>
                    <a:cubicBezTo>
                      <a:pt x="134834" y="786825"/>
                      <a:pt x="144132" y="755421"/>
                      <a:pt x="148561" y="723299"/>
                    </a:cubicBezTo>
                    <a:cubicBezTo>
                      <a:pt x="151993" y="698279"/>
                      <a:pt x="148401" y="672900"/>
                      <a:pt x="138106" y="648878"/>
                    </a:cubicBezTo>
                    <a:cubicBezTo>
                      <a:pt x="133836" y="638902"/>
                      <a:pt x="128290" y="632358"/>
                      <a:pt x="118833" y="626652"/>
                    </a:cubicBezTo>
                    <a:cubicBezTo>
                      <a:pt x="88985" y="608535"/>
                      <a:pt x="54667" y="601353"/>
                      <a:pt x="23582" y="586389"/>
                    </a:cubicBezTo>
                    <a:cubicBezTo>
                      <a:pt x="12888" y="581241"/>
                      <a:pt x="6184" y="575056"/>
                      <a:pt x="5107" y="563284"/>
                    </a:cubicBezTo>
                    <a:cubicBezTo>
                      <a:pt x="5586" y="562726"/>
                      <a:pt x="6065" y="562207"/>
                      <a:pt x="6504" y="561648"/>
                    </a:cubicBezTo>
                    <a:cubicBezTo>
                      <a:pt x="16719" y="571225"/>
                      <a:pt x="28530" y="576772"/>
                      <a:pt x="42696" y="577929"/>
                    </a:cubicBezTo>
                    <a:cubicBezTo>
                      <a:pt x="48642" y="578408"/>
                      <a:pt x="52034" y="578248"/>
                      <a:pt x="54069" y="571465"/>
                    </a:cubicBezTo>
                    <a:cubicBezTo>
                      <a:pt x="57580" y="559534"/>
                      <a:pt x="61171" y="547483"/>
                      <a:pt x="67077" y="536389"/>
                    </a:cubicBezTo>
                    <a:cubicBezTo>
                      <a:pt x="72504" y="526174"/>
                      <a:pt x="76535" y="515719"/>
                      <a:pt x="87189" y="508297"/>
                    </a:cubicBezTo>
                    <a:cubicBezTo>
                      <a:pt x="99280" y="499877"/>
                      <a:pt x="110333" y="499199"/>
                      <a:pt x="124100" y="501952"/>
                    </a:cubicBezTo>
                    <a:cubicBezTo>
                      <a:pt x="151673" y="507459"/>
                      <a:pt x="146646" y="512926"/>
                      <a:pt x="161051" y="482878"/>
                    </a:cubicBezTo>
                    <a:cubicBezTo>
                      <a:pt x="161210" y="482559"/>
                      <a:pt x="161410" y="482240"/>
                      <a:pt x="161530" y="481881"/>
                    </a:cubicBezTo>
                    <a:cubicBezTo>
                      <a:pt x="168513" y="464443"/>
                      <a:pt x="175695" y="460253"/>
                      <a:pt x="194730" y="464961"/>
                    </a:cubicBezTo>
                    <a:cubicBezTo>
                      <a:pt x="204985" y="467516"/>
                      <a:pt x="212966" y="465480"/>
                      <a:pt x="222702" y="461410"/>
                    </a:cubicBezTo>
                    <a:cubicBezTo>
                      <a:pt x="232479" y="457360"/>
                      <a:pt x="242484" y="455614"/>
                      <a:pt x="252470" y="456128"/>
                    </a:cubicBezTo>
                    <a:close/>
                    <a:moveTo>
                      <a:pt x="804500" y="439343"/>
                    </a:moveTo>
                    <a:cubicBezTo>
                      <a:pt x="804859" y="439263"/>
                      <a:pt x="805218" y="439383"/>
                      <a:pt x="805617" y="439343"/>
                    </a:cubicBezTo>
                    <a:cubicBezTo>
                      <a:pt x="836103" y="436190"/>
                      <a:pt x="863637" y="442615"/>
                      <a:pt x="887420" y="463045"/>
                    </a:cubicBezTo>
                    <a:cubicBezTo>
                      <a:pt x="896198" y="470587"/>
                      <a:pt x="907371" y="474498"/>
                      <a:pt x="918505" y="476493"/>
                    </a:cubicBezTo>
                    <a:cubicBezTo>
                      <a:pt x="953461" y="482758"/>
                      <a:pt x="979398" y="504466"/>
                      <a:pt x="1005575" y="525814"/>
                    </a:cubicBezTo>
                    <a:cubicBezTo>
                      <a:pt x="1012957" y="531839"/>
                      <a:pt x="1018583" y="540139"/>
                      <a:pt x="1026285" y="545606"/>
                    </a:cubicBezTo>
                    <a:cubicBezTo>
                      <a:pt x="1043842" y="558016"/>
                      <a:pt x="1049070" y="574457"/>
                      <a:pt x="1046755" y="595087"/>
                    </a:cubicBezTo>
                    <a:cubicBezTo>
                      <a:pt x="1045957" y="602070"/>
                      <a:pt x="1045279" y="607936"/>
                      <a:pt x="1039293" y="612166"/>
                    </a:cubicBezTo>
                    <a:cubicBezTo>
                      <a:pt x="1023093" y="623538"/>
                      <a:pt x="1016868" y="638343"/>
                      <a:pt x="1016868" y="658773"/>
                    </a:cubicBezTo>
                    <a:cubicBezTo>
                      <a:pt x="1016868" y="688821"/>
                      <a:pt x="1015710" y="719068"/>
                      <a:pt x="1011161" y="748995"/>
                    </a:cubicBezTo>
                    <a:cubicBezTo>
                      <a:pt x="1009884" y="757495"/>
                      <a:pt x="1024848" y="780639"/>
                      <a:pt x="1033826" y="784270"/>
                    </a:cubicBezTo>
                    <a:cubicBezTo>
                      <a:pt x="1045359" y="788939"/>
                      <a:pt x="1057090" y="793129"/>
                      <a:pt x="1071177" y="798436"/>
                    </a:cubicBezTo>
                    <a:cubicBezTo>
                      <a:pt x="1056093" y="803703"/>
                      <a:pt x="1043084" y="808372"/>
                      <a:pt x="1029956" y="812761"/>
                    </a:cubicBezTo>
                    <a:cubicBezTo>
                      <a:pt x="1021257" y="815675"/>
                      <a:pt x="1011800" y="817031"/>
                      <a:pt x="1003779" y="821181"/>
                    </a:cubicBezTo>
                    <a:cubicBezTo>
                      <a:pt x="989493" y="828563"/>
                      <a:pt x="977922" y="823855"/>
                      <a:pt x="966270" y="815874"/>
                    </a:cubicBezTo>
                    <a:cubicBezTo>
                      <a:pt x="959286" y="811126"/>
                      <a:pt x="952383" y="806097"/>
                      <a:pt x="944881" y="802267"/>
                    </a:cubicBezTo>
                    <a:cubicBezTo>
                      <a:pt x="932271" y="795882"/>
                      <a:pt x="923852" y="787104"/>
                      <a:pt x="922695" y="772259"/>
                    </a:cubicBezTo>
                    <a:cubicBezTo>
                      <a:pt x="921936" y="762523"/>
                      <a:pt x="912559" y="760967"/>
                      <a:pt x="906015" y="758293"/>
                    </a:cubicBezTo>
                    <a:cubicBezTo>
                      <a:pt x="895560" y="754023"/>
                      <a:pt x="892088" y="746960"/>
                      <a:pt x="891171" y="736426"/>
                    </a:cubicBezTo>
                    <a:cubicBezTo>
                      <a:pt x="889694" y="719986"/>
                      <a:pt x="886821" y="703665"/>
                      <a:pt x="884786" y="687225"/>
                    </a:cubicBezTo>
                    <a:cubicBezTo>
                      <a:pt x="884187" y="682436"/>
                      <a:pt x="881474" y="679324"/>
                      <a:pt x="878241" y="676171"/>
                    </a:cubicBezTo>
                    <a:cubicBezTo>
                      <a:pt x="853581" y="651790"/>
                      <a:pt x="826607" y="630202"/>
                      <a:pt x="798833" y="609612"/>
                    </a:cubicBezTo>
                    <a:cubicBezTo>
                      <a:pt x="795920" y="607417"/>
                      <a:pt x="792768" y="605063"/>
                      <a:pt x="789336" y="604105"/>
                    </a:cubicBezTo>
                    <a:cubicBezTo>
                      <a:pt x="766192" y="597561"/>
                      <a:pt x="751108" y="580163"/>
                      <a:pt x="735147" y="564042"/>
                    </a:cubicBezTo>
                    <a:cubicBezTo>
                      <a:pt x="726926" y="555702"/>
                      <a:pt x="728123" y="543611"/>
                      <a:pt x="723694" y="533715"/>
                    </a:cubicBezTo>
                    <a:cubicBezTo>
                      <a:pt x="722497" y="531081"/>
                      <a:pt x="722058" y="528089"/>
                      <a:pt x="721300" y="525255"/>
                    </a:cubicBezTo>
                    <a:cubicBezTo>
                      <a:pt x="720103" y="520786"/>
                      <a:pt x="717389" y="519549"/>
                      <a:pt x="714357" y="523220"/>
                    </a:cubicBezTo>
                    <a:cubicBezTo>
                      <a:pt x="707413" y="531600"/>
                      <a:pt x="698515" y="538583"/>
                      <a:pt x="695363" y="549836"/>
                    </a:cubicBezTo>
                    <a:cubicBezTo>
                      <a:pt x="690933" y="565239"/>
                      <a:pt x="686105" y="580602"/>
                      <a:pt x="681316" y="596603"/>
                    </a:cubicBezTo>
                    <a:cubicBezTo>
                      <a:pt x="662522" y="586268"/>
                      <a:pt x="644166" y="576572"/>
                      <a:pt x="633552" y="556859"/>
                    </a:cubicBezTo>
                    <a:cubicBezTo>
                      <a:pt x="630599" y="551392"/>
                      <a:pt x="629402" y="547322"/>
                      <a:pt x="632474" y="541776"/>
                    </a:cubicBezTo>
                    <a:cubicBezTo>
                      <a:pt x="634949" y="537306"/>
                      <a:pt x="636305" y="532239"/>
                      <a:pt x="638420" y="527570"/>
                    </a:cubicBezTo>
                    <a:cubicBezTo>
                      <a:pt x="644206" y="514841"/>
                      <a:pt x="650710" y="502391"/>
                      <a:pt x="642490" y="488065"/>
                    </a:cubicBezTo>
                    <a:cubicBezTo>
                      <a:pt x="640854" y="485232"/>
                      <a:pt x="640016" y="480843"/>
                      <a:pt x="645084" y="478887"/>
                    </a:cubicBezTo>
                    <a:cubicBezTo>
                      <a:pt x="662322" y="472183"/>
                      <a:pt x="678204" y="461569"/>
                      <a:pt x="698315" y="463804"/>
                    </a:cubicBezTo>
                    <a:cubicBezTo>
                      <a:pt x="705737" y="464642"/>
                      <a:pt x="709369" y="466158"/>
                      <a:pt x="708850" y="473740"/>
                    </a:cubicBezTo>
                    <a:cubicBezTo>
                      <a:pt x="708331" y="481282"/>
                      <a:pt x="711962" y="482558"/>
                      <a:pt x="718946" y="482439"/>
                    </a:cubicBezTo>
                    <a:cubicBezTo>
                      <a:pt x="730877" y="482239"/>
                      <a:pt x="740254" y="478927"/>
                      <a:pt x="746719" y="468273"/>
                    </a:cubicBezTo>
                    <a:cubicBezTo>
                      <a:pt x="759847" y="446645"/>
                      <a:pt x="783151" y="444889"/>
                      <a:pt x="804500" y="439343"/>
                    </a:cubicBezTo>
                    <a:close/>
                    <a:moveTo>
                      <a:pt x="691048" y="24"/>
                    </a:moveTo>
                    <a:cubicBezTo>
                      <a:pt x="733839" y="313"/>
                      <a:pt x="776566" y="3176"/>
                      <a:pt x="819144" y="8264"/>
                    </a:cubicBezTo>
                    <a:cubicBezTo>
                      <a:pt x="896677" y="17522"/>
                      <a:pt x="973252" y="32725"/>
                      <a:pt x="1048231" y="56667"/>
                    </a:cubicBezTo>
                    <a:cubicBezTo>
                      <a:pt x="1100944" y="73506"/>
                      <a:pt x="1152340" y="92979"/>
                      <a:pt x="1201861" y="116682"/>
                    </a:cubicBezTo>
                    <a:cubicBezTo>
                      <a:pt x="1255492" y="142380"/>
                      <a:pt x="1307327" y="171710"/>
                      <a:pt x="1357126" y="204750"/>
                    </a:cubicBezTo>
                    <a:cubicBezTo>
                      <a:pt x="1436415" y="257423"/>
                      <a:pt x="1507564" y="319114"/>
                      <a:pt x="1571769" y="389065"/>
                    </a:cubicBezTo>
                    <a:cubicBezTo>
                      <a:pt x="1578712" y="396607"/>
                      <a:pt x="1577994" y="406703"/>
                      <a:pt x="1582542" y="415082"/>
                    </a:cubicBezTo>
                    <a:cubicBezTo>
                      <a:pt x="1593117" y="434516"/>
                      <a:pt x="1594714" y="455465"/>
                      <a:pt x="1593955" y="477731"/>
                    </a:cubicBezTo>
                    <a:cubicBezTo>
                      <a:pt x="1593197" y="499798"/>
                      <a:pt x="1599342" y="521067"/>
                      <a:pt x="1623683" y="531442"/>
                    </a:cubicBezTo>
                    <a:cubicBezTo>
                      <a:pt x="1634298" y="535951"/>
                      <a:pt x="1637809" y="548481"/>
                      <a:pt x="1633939" y="558696"/>
                    </a:cubicBezTo>
                    <a:cubicBezTo>
                      <a:pt x="1633061" y="561090"/>
                      <a:pt x="1631265" y="562207"/>
                      <a:pt x="1629151" y="562806"/>
                    </a:cubicBezTo>
                    <a:cubicBezTo>
                      <a:pt x="1617938" y="565879"/>
                      <a:pt x="1607483" y="571465"/>
                      <a:pt x="1594953" y="569270"/>
                    </a:cubicBezTo>
                    <a:cubicBezTo>
                      <a:pt x="1583221" y="567195"/>
                      <a:pt x="1573963" y="575256"/>
                      <a:pt x="1564706" y="580643"/>
                    </a:cubicBezTo>
                    <a:cubicBezTo>
                      <a:pt x="1558840" y="584075"/>
                      <a:pt x="1565344" y="586469"/>
                      <a:pt x="1568098" y="587706"/>
                    </a:cubicBezTo>
                    <a:cubicBezTo>
                      <a:pt x="1580109" y="593173"/>
                      <a:pt x="1592399" y="598121"/>
                      <a:pt x="1604370" y="603707"/>
                    </a:cubicBezTo>
                    <a:cubicBezTo>
                      <a:pt x="1607722" y="605264"/>
                      <a:pt x="1614146" y="605543"/>
                      <a:pt x="1610954" y="612486"/>
                    </a:cubicBezTo>
                    <a:cubicBezTo>
                      <a:pt x="1608560" y="617674"/>
                      <a:pt x="1609597" y="625255"/>
                      <a:pt x="1600021" y="624816"/>
                    </a:cubicBezTo>
                    <a:cubicBezTo>
                      <a:pt x="1589007" y="624298"/>
                      <a:pt x="1577954" y="625096"/>
                      <a:pt x="1566900" y="625176"/>
                    </a:cubicBezTo>
                    <a:cubicBezTo>
                      <a:pt x="1561314" y="625215"/>
                      <a:pt x="1559039" y="626532"/>
                      <a:pt x="1560675" y="633037"/>
                    </a:cubicBezTo>
                    <a:cubicBezTo>
                      <a:pt x="1563549" y="644728"/>
                      <a:pt x="1564746" y="656779"/>
                      <a:pt x="1569574" y="668112"/>
                    </a:cubicBezTo>
                    <a:cubicBezTo>
                      <a:pt x="1573564" y="677449"/>
                      <a:pt x="1578353" y="686907"/>
                      <a:pt x="1576836" y="697721"/>
                    </a:cubicBezTo>
                    <a:cubicBezTo>
                      <a:pt x="1574163" y="717074"/>
                      <a:pt x="1581066" y="733434"/>
                      <a:pt x="1592000" y="748917"/>
                    </a:cubicBezTo>
                    <a:cubicBezTo>
                      <a:pt x="1597706" y="756977"/>
                      <a:pt x="1602814" y="765676"/>
                      <a:pt x="1606725" y="774735"/>
                    </a:cubicBezTo>
                    <a:cubicBezTo>
                      <a:pt x="1612271" y="787544"/>
                      <a:pt x="1619573" y="798637"/>
                      <a:pt x="1631185" y="806498"/>
                    </a:cubicBezTo>
                    <a:cubicBezTo>
                      <a:pt x="1637490" y="810768"/>
                      <a:pt x="1639166" y="816633"/>
                      <a:pt x="1635056" y="822579"/>
                    </a:cubicBezTo>
                    <a:cubicBezTo>
                      <a:pt x="1626118" y="835508"/>
                      <a:pt x="1623365" y="850711"/>
                      <a:pt x="1621369" y="865236"/>
                    </a:cubicBezTo>
                    <a:cubicBezTo>
                      <a:pt x="1618855" y="883552"/>
                      <a:pt x="1605168" y="890335"/>
                      <a:pt x="1593477" y="899872"/>
                    </a:cubicBezTo>
                    <a:cubicBezTo>
                      <a:pt x="1590763" y="902067"/>
                      <a:pt x="1588568" y="900312"/>
                      <a:pt x="1586493" y="899035"/>
                    </a:cubicBezTo>
                    <a:cubicBezTo>
                      <a:pt x="1575520" y="892331"/>
                      <a:pt x="1564626" y="885427"/>
                      <a:pt x="1553652" y="878724"/>
                    </a:cubicBezTo>
                    <a:cubicBezTo>
                      <a:pt x="1550221" y="876648"/>
                      <a:pt x="1547707" y="873895"/>
                      <a:pt x="1548226" y="869865"/>
                    </a:cubicBezTo>
                    <a:cubicBezTo>
                      <a:pt x="1550500" y="853105"/>
                      <a:pt x="1540205" y="843688"/>
                      <a:pt x="1528713" y="834391"/>
                    </a:cubicBezTo>
                    <a:cubicBezTo>
                      <a:pt x="1517300" y="825212"/>
                      <a:pt x="1515465" y="798677"/>
                      <a:pt x="1527037" y="789778"/>
                    </a:cubicBezTo>
                    <a:cubicBezTo>
                      <a:pt x="1544914" y="776051"/>
                      <a:pt x="1542439" y="758454"/>
                      <a:pt x="1540604" y="740138"/>
                    </a:cubicBezTo>
                    <a:cubicBezTo>
                      <a:pt x="1540085" y="735190"/>
                      <a:pt x="1537292" y="732995"/>
                      <a:pt x="1532942" y="732277"/>
                    </a:cubicBezTo>
                    <a:cubicBezTo>
                      <a:pt x="1515624" y="729524"/>
                      <a:pt x="1499383" y="721344"/>
                      <a:pt x="1481187" y="722900"/>
                    </a:cubicBezTo>
                    <a:cubicBezTo>
                      <a:pt x="1474443" y="723498"/>
                      <a:pt x="1463709" y="708854"/>
                      <a:pt x="1463669" y="699317"/>
                    </a:cubicBezTo>
                    <a:cubicBezTo>
                      <a:pt x="1463589" y="689780"/>
                      <a:pt x="1463589" y="680083"/>
                      <a:pt x="1465066" y="670666"/>
                    </a:cubicBezTo>
                    <a:cubicBezTo>
                      <a:pt x="1467500" y="655103"/>
                      <a:pt x="1465665" y="640898"/>
                      <a:pt x="1456487" y="627689"/>
                    </a:cubicBezTo>
                    <a:cubicBezTo>
                      <a:pt x="1452297" y="621704"/>
                      <a:pt x="1448666" y="615120"/>
                      <a:pt x="1445912" y="608376"/>
                    </a:cubicBezTo>
                    <a:cubicBezTo>
                      <a:pt x="1439967" y="593811"/>
                      <a:pt x="1430470" y="582798"/>
                      <a:pt x="1416463" y="575655"/>
                    </a:cubicBezTo>
                    <a:cubicBezTo>
                      <a:pt x="1407844" y="571266"/>
                      <a:pt x="1403734" y="564562"/>
                      <a:pt x="1400901" y="554745"/>
                    </a:cubicBezTo>
                    <a:cubicBezTo>
                      <a:pt x="1394836" y="533756"/>
                      <a:pt x="1391763" y="512368"/>
                      <a:pt x="1389089" y="490899"/>
                    </a:cubicBezTo>
                    <a:cubicBezTo>
                      <a:pt x="1388172" y="483637"/>
                      <a:pt x="1385897" y="477532"/>
                      <a:pt x="1381827" y="471666"/>
                    </a:cubicBezTo>
                    <a:cubicBezTo>
                      <a:pt x="1372170" y="457779"/>
                      <a:pt x="1362952" y="443574"/>
                      <a:pt x="1353136" y="429807"/>
                    </a:cubicBezTo>
                    <a:cubicBezTo>
                      <a:pt x="1345235" y="418754"/>
                      <a:pt x="1345275" y="405466"/>
                      <a:pt x="1342282" y="393175"/>
                    </a:cubicBezTo>
                    <a:cubicBezTo>
                      <a:pt x="1340048" y="383997"/>
                      <a:pt x="1336416" y="378610"/>
                      <a:pt x="1326879" y="375897"/>
                    </a:cubicBezTo>
                    <a:cubicBezTo>
                      <a:pt x="1303296" y="369193"/>
                      <a:pt x="1282706" y="355945"/>
                      <a:pt x="1262315" y="342897"/>
                    </a:cubicBezTo>
                    <a:cubicBezTo>
                      <a:pt x="1251980" y="336273"/>
                      <a:pt x="1248947" y="343934"/>
                      <a:pt x="1243600" y="348922"/>
                    </a:cubicBezTo>
                    <a:cubicBezTo>
                      <a:pt x="1236537" y="355506"/>
                      <a:pt x="1243560" y="359178"/>
                      <a:pt x="1247032" y="362010"/>
                    </a:cubicBezTo>
                    <a:cubicBezTo>
                      <a:pt x="1256210" y="369512"/>
                      <a:pt x="1254135" y="374859"/>
                      <a:pt x="1245196" y="380007"/>
                    </a:cubicBezTo>
                    <a:cubicBezTo>
                      <a:pt x="1244877" y="380207"/>
                      <a:pt x="1244598" y="380446"/>
                      <a:pt x="1244359" y="380725"/>
                    </a:cubicBezTo>
                    <a:cubicBezTo>
                      <a:pt x="1239729" y="385274"/>
                      <a:pt x="1229554" y="387948"/>
                      <a:pt x="1230672" y="393375"/>
                    </a:cubicBezTo>
                    <a:cubicBezTo>
                      <a:pt x="1231988" y="399680"/>
                      <a:pt x="1242244" y="399201"/>
                      <a:pt x="1248668" y="400917"/>
                    </a:cubicBezTo>
                    <a:cubicBezTo>
                      <a:pt x="1254215" y="402353"/>
                      <a:pt x="1258724" y="404867"/>
                      <a:pt x="1263433" y="407780"/>
                    </a:cubicBezTo>
                    <a:cubicBezTo>
                      <a:pt x="1293041" y="426216"/>
                      <a:pt x="1311716" y="458737"/>
                      <a:pt x="1347949" y="469990"/>
                    </a:cubicBezTo>
                    <a:cubicBezTo>
                      <a:pt x="1340806" y="476694"/>
                      <a:pt x="1333863" y="478569"/>
                      <a:pt x="1327598" y="480844"/>
                    </a:cubicBezTo>
                    <a:cubicBezTo>
                      <a:pt x="1318101" y="484236"/>
                      <a:pt x="1311716" y="489982"/>
                      <a:pt x="1309003" y="499439"/>
                    </a:cubicBezTo>
                    <a:cubicBezTo>
                      <a:pt x="1306529" y="508058"/>
                      <a:pt x="1301660" y="508736"/>
                      <a:pt x="1293400" y="507739"/>
                    </a:cubicBezTo>
                    <a:cubicBezTo>
                      <a:pt x="1272531" y="505305"/>
                      <a:pt x="1255651" y="494012"/>
                      <a:pt x="1237654" y="485113"/>
                    </a:cubicBezTo>
                    <a:cubicBezTo>
                      <a:pt x="1234143" y="483358"/>
                      <a:pt x="1232068" y="480245"/>
                      <a:pt x="1230392" y="477013"/>
                    </a:cubicBezTo>
                    <a:cubicBezTo>
                      <a:pt x="1197152" y="413686"/>
                      <a:pt x="1184463" y="418155"/>
                      <a:pt x="1131670" y="389864"/>
                    </a:cubicBezTo>
                    <a:cubicBezTo>
                      <a:pt x="1118063" y="382561"/>
                      <a:pt x="1104017" y="376136"/>
                      <a:pt x="1090410" y="368874"/>
                    </a:cubicBezTo>
                    <a:cubicBezTo>
                      <a:pt x="1078757" y="362649"/>
                      <a:pt x="1075207" y="349281"/>
                      <a:pt x="1066547" y="340462"/>
                    </a:cubicBezTo>
                    <a:cubicBezTo>
                      <a:pt x="1058048" y="331843"/>
                      <a:pt x="1061440" y="328252"/>
                      <a:pt x="1070019" y="322147"/>
                    </a:cubicBezTo>
                    <a:cubicBezTo>
                      <a:pt x="1089173" y="308460"/>
                      <a:pt x="1111878" y="309537"/>
                      <a:pt x="1132907" y="303911"/>
                    </a:cubicBezTo>
                    <a:cubicBezTo>
                      <a:pt x="1138015" y="302554"/>
                      <a:pt x="1146914" y="306185"/>
                      <a:pt x="1147512" y="296528"/>
                    </a:cubicBezTo>
                    <a:cubicBezTo>
                      <a:pt x="1148190" y="285675"/>
                      <a:pt x="1140449" y="271589"/>
                      <a:pt x="1133506" y="269394"/>
                    </a:cubicBezTo>
                    <a:cubicBezTo>
                      <a:pt x="1129316" y="268037"/>
                      <a:pt x="1125046" y="266880"/>
                      <a:pt x="1120936" y="265284"/>
                    </a:cubicBezTo>
                    <a:cubicBezTo>
                      <a:pt x="1116307" y="263528"/>
                      <a:pt x="1112556" y="264446"/>
                      <a:pt x="1111160" y="269155"/>
                    </a:cubicBezTo>
                    <a:cubicBezTo>
                      <a:pt x="1108765" y="277295"/>
                      <a:pt x="1103019" y="278612"/>
                      <a:pt x="1095837" y="277973"/>
                    </a:cubicBezTo>
                    <a:cubicBezTo>
                      <a:pt x="1094759" y="277893"/>
                      <a:pt x="1093642" y="278013"/>
                      <a:pt x="1092525" y="278013"/>
                    </a:cubicBezTo>
                    <a:cubicBezTo>
                      <a:pt x="1086300" y="277973"/>
                      <a:pt x="1078039" y="280367"/>
                      <a:pt x="1074368" y="277295"/>
                    </a:cubicBezTo>
                    <a:cubicBezTo>
                      <a:pt x="1069500" y="273225"/>
                      <a:pt x="1075645" y="266122"/>
                      <a:pt x="1076883" y="260296"/>
                    </a:cubicBezTo>
                    <a:cubicBezTo>
                      <a:pt x="1077880" y="255388"/>
                      <a:pt x="1076324" y="252355"/>
                      <a:pt x="1071615" y="251118"/>
                    </a:cubicBezTo>
                    <a:cubicBezTo>
                      <a:pt x="1056132" y="247088"/>
                      <a:pt x="1045358" y="237431"/>
                      <a:pt x="1037657" y="223664"/>
                    </a:cubicBezTo>
                    <a:cubicBezTo>
                      <a:pt x="1033866" y="216881"/>
                      <a:pt x="1026564" y="214087"/>
                      <a:pt x="1020418" y="210257"/>
                    </a:cubicBezTo>
                    <a:cubicBezTo>
                      <a:pt x="988456" y="190544"/>
                      <a:pt x="957650" y="169156"/>
                      <a:pt x="926685" y="147967"/>
                    </a:cubicBezTo>
                    <a:cubicBezTo>
                      <a:pt x="913596" y="138988"/>
                      <a:pt x="905935" y="140146"/>
                      <a:pt x="895280" y="152596"/>
                    </a:cubicBezTo>
                    <a:cubicBezTo>
                      <a:pt x="890372" y="158342"/>
                      <a:pt x="886382" y="164287"/>
                      <a:pt x="878202" y="167280"/>
                    </a:cubicBezTo>
                    <a:cubicBezTo>
                      <a:pt x="864914" y="172188"/>
                      <a:pt x="853820" y="172947"/>
                      <a:pt x="839734" y="167121"/>
                    </a:cubicBezTo>
                    <a:cubicBezTo>
                      <a:pt x="824970" y="161055"/>
                      <a:pt x="808091" y="157663"/>
                      <a:pt x="791251" y="159419"/>
                    </a:cubicBezTo>
                    <a:cubicBezTo>
                      <a:pt x="782472" y="160337"/>
                      <a:pt x="773654" y="161095"/>
                      <a:pt x="764835" y="161454"/>
                    </a:cubicBezTo>
                    <a:cubicBezTo>
                      <a:pt x="758370" y="161734"/>
                      <a:pt x="752505" y="163130"/>
                      <a:pt x="747237" y="166921"/>
                    </a:cubicBezTo>
                    <a:cubicBezTo>
                      <a:pt x="727046" y="181486"/>
                      <a:pt x="703263" y="183082"/>
                      <a:pt x="679960" y="183242"/>
                    </a:cubicBezTo>
                    <a:cubicBezTo>
                      <a:pt x="660646" y="183361"/>
                      <a:pt x="641452" y="179092"/>
                      <a:pt x="622817" y="172508"/>
                    </a:cubicBezTo>
                    <a:cubicBezTo>
                      <a:pt x="613200" y="169116"/>
                      <a:pt x="607414" y="164567"/>
                      <a:pt x="607295" y="154630"/>
                    </a:cubicBezTo>
                    <a:cubicBezTo>
                      <a:pt x="607175" y="145094"/>
                      <a:pt x="601987" y="142979"/>
                      <a:pt x="593807" y="143218"/>
                    </a:cubicBezTo>
                    <a:cubicBezTo>
                      <a:pt x="588300" y="143378"/>
                      <a:pt x="582754" y="142939"/>
                      <a:pt x="577287" y="142181"/>
                    </a:cubicBezTo>
                    <a:cubicBezTo>
                      <a:pt x="563001" y="140146"/>
                      <a:pt x="550312" y="142181"/>
                      <a:pt x="541174" y="154750"/>
                    </a:cubicBezTo>
                    <a:cubicBezTo>
                      <a:pt x="538540" y="158382"/>
                      <a:pt x="534670" y="158821"/>
                      <a:pt x="530440" y="159140"/>
                    </a:cubicBezTo>
                    <a:cubicBezTo>
                      <a:pt x="503665" y="161015"/>
                      <a:pt x="476929" y="163170"/>
                      <a:pt x="450912" y="170512"/>
                    </a:cubicBezTo>
                    <a:cubicBezTo>
                      <a:pt x="444367" y="172348"/>
                      <a:pt x="441015" y="174184"/>
                      <a:pt x="441175" y="181925"/>
                    </a:cubicBezTo>
                    <a:cubicBezTo>
                      <a:pt x="441574" y="201318"/>
                      <a:pt x="432596" y="210775"/>
                      <a:pt x="412524" y="213409"/>
                    </a:cubicBezTo>
                    <a:cubicBezTo>
                      <a:pt x="401232" y="214885"/>
                      <a:pt x="389899" y="216122"/>
                      <a:pt x="378527" y="217240"/>
                    </a:cubicBezTo>
                    <a:cubicBezTo>
                      <a:pt x="374017" y="217679"/>
                      <a:pt x="370027" y="219035"/>
                      <a:pt x="366316" y="221709"/>
                    </a:cubicBezTo>
                    <a:cubicBezTo>
                      <a:pt x="350993" y="232643"/>
                      <a:pt x="350634" y="232682"/>
                      <a:pt x="355422" y="250719"/>
                    </a:cubicBezTo>
                    <a:cubicBezTo>
                      <a:pt x="356859" y="256066"/>
                      <a:pt x="355502" y="258181"/>
                      <a:pt x="351432" y="261293"/>
                    </a:cubicBezTo>
                    <a:cubicBezTo>
                      <a:pt x="340778" y="269354"/>
                      <a:pt x="328287" y="269873"/>
                      <a:pt x="315997" y="271509"/>
                    </a:cubicBezTo>
                    <a:cubicBezTo>
                      <a:pt x="310531" y="272227"/>
                      <a:pt x="305063" y="272866"/>
                      <a:pt x="299637" y="273743"/>
                    </a:cubicBezTo>
                    <a:cubicBezTo>
                      <a:pt x="276772" y="277454"/>
                      <a:pt x="275654" y="277415"/>
                      <a:pt x="274378" y="300678"/>
                    </a:cubicBezTo>
                    <a:cubicBezTo>
                      <a:pt x="273500" y="316760"/>
                      <a:pt x="269190" y="327613"/>
                      <a:pt x="254705" y="337270"/>
                    </a:cubicBezTo>
                    <a:cubicBezTo>
                      <a:pt x="240020" y="347047"/>
                      <a:pt x="228927" y="362290"/>
                      <a:pt x="216517" y="375338"/>
                    </a:cubicBezTo>
                    <a:cubicBezTo>
                      <a:pt x="207379" y="384955"/>
                      <a:pt x="197364" y="393574"/>
                      <a:pt x="187786" y="402752"/>
                    </a:cubicBezTo>
                    <a:cubicBezTo>
                      <a:pt x="174578" y="415402"/>
                      <a:pt x="159335" y="421467"/>
                      <a:pt x="140101" y="421667"/>
                    </a:cubicBezTo>
                    <a:cubicBezTo>
                      <a:pt x="146725" y="411331"/>
                      <a:pt x="152551" y="401236"/>
                      <a:pt x="159375" y="391898"/>
                    </a:cubicBezTo>
                    <a:cubicBezTo>
                      <a:pt x="165360" y="383678"/>
                      <a:pt x="161211" y="376376"/>
                      <a:pt x="158537" y="369073"/>
                    </a:cubicBezTo>
                    <a:cubicBezTo>
                      <a:pt x="156063" y="362290"/>
                      <a:pt x="149439" y="364844"/>
                      <a:pt x="145010" y="365522"/>
                    </a:cubicBezTo>
                    <a:cubicBezTo>
                      <a:pt x="131283" y="367677"/>
                      <a:pt x="121426" y="363607"/>
                      <a:pt x="115880" y="350518"/>
                    </a:cubicBezTo>
                    <a:cubicBezTo>
                      <a:pt x="115601" y="349840"/>
                      <a:pt x="115042" y="349321"/>
                      <a:pt x="114643" y="348683"/>
                    </a:cubicBezTo>
                    <a:cubicBezTo>
                      <a:pt x="95728" y="321428"/>
                      <a:pt x="95409" y="321109"/>
                      <a:pt x="119232" y="298125"/>
                    </a:cubicBezTo>
                    <a:cubicBezTo>
                      <a:pt x="130963" y="286832"/>
                      <a:pt x="142615" y="274342"/>
                      <a:pt x="161091" y="274462"/>
                    </a:cubicBezTo>
                    <a:cubicBezTo>
                      <a:pt x="162448" y="274462"/>
                      <a:pt x="164603" y="273903"/>
                      <a:pt x="165042" y="272986"/>
                    </a:cubicBezTo>
                    <a:cubicBezTo>
                      <a:pt x="172504" y="256864"/>
                      <a:pt x="188305" y="244135"/>
                      <a:pt x="183876" y="223185"/>
                    </a:cubicBezTo>
                    <a:cubicBezTo>
                      <a:pt x="178648" y="198605"/>
                      <a:pt x="179128" y="198645"/>
                      <a:pt x="201833" y="188190"/>
                    </a:cubicBezTo>
                    <a:cubicBezTo>
                      <a:pt x="214522" y="182364"/>
                      <a:pt x="226932" y="175939"/>
                      <a:pt x="239542" y="170034"/>
                    </a:cubicBezTo>
                    <a:cubicBezTo>
                      <a:pt x="245088" y="167440"/>
                      <a:pt x="248201" y="163888"/>
                      <a:pt x="247881" y="157304"/>
                    </a:cubicBezTo>
                    <a:cubicBezTo>
                      <a:pt x="247602" y="151798"/>
                      <a:pt x="248719" y="146251"/>
                      <a:pt x="248400" y="140784"/>
                    </a:cubicBezTo>
                    <a:cubicBezTo>
                      <a:pt x="247842" y="130808"/>
                      <a:pt x="253667" y="119515"/>
                      <a:pt x="241656" y="111734"/>
                    </a:cubicBezTo>
                    <a:cubicBezTo>
                      <a:pt x="232878" y="106108"/>
                      <a:pt x="227331" y="95613"/>
                      <a:pt x="215081" y="93379"/>
                    </a:cubicBezTo>
                    <a:cubicBezTo>
                      <a:pt x="227531" y="88869"/>
                      <a:pt x="240061" y="84480"/>
                      <a:pt x="252470" y="79771"/>
                    </a:cubicBezTo>
                    <a:cubicBezTo>
                      <a:pt x="305702" y="59460"/>
                      <a:pt x="360251" y="43379"/>
                      <a:pt x="415717" y="30450"/>
                    </a:cubicBezTo>
                    <a:cubicBezTo>
                      <a:pt x="464080" y="19158"/>
                      <a:pt x="513321" y="13212"/>
                      <a:pt x="562563" y="7226"/>
                    </a:cubicBezTo>
                    <a:cubicBezTo>
                      <a:pt x="605399" y="2019"/>
                      <a:pt x="648256" y="-266"/>
                      <a:pt x="691048" y="24"/>
                    </a:cubicBezTo>
                    <a:close/>
                  </a:path>
                </a:pathLst>
              </a:custGeom>
              <a:solidFill>
                <a:srgbClr val="1D9A7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33">
                  <a:solidFill>
                    <a:srgbClr val="000000"/>
                  </a:solidFill>
                  <a:latin typeface="Calibri"/>
                  <a:ea typeface="Calibri"/>
                  <a:cs typeface="Calibri"/>
                  <a:sym typeface="Calibri"/>
                </a:endParaRPr>
              </a:p>
            </p:txBody>
          </p:sp>
        </p:grpSp>
        <p:sp>
          <p:nvSpPr>
            <p:cNvPr id="252" name="Google Shape;252;p14"/>
            <p:cNvSpPr/>
            <p:nvPr/>
          </p:nvSpPr>
          <p:spPr>
            <a:xfrm>
              <a:off x="2386715" y="1252482"/>
              <a:ext cx="1296206" cy="1954156"/>
            </a:xfrm>
            <a:custGeom>
              <a:avLst/>
              <a:gdLst/>
              <a:ahLst/>
              <a:cxnLst/>
              <a:rect l="l" t="t" r="r" b="b"/>
              <a:pathLst>
                <a:path w="2646483" h="3989829" extrusionOk="0">
                  <a:moveTo>
                    <a:pt x="2545595" y="709670"/>
                  </a:moveTo>
                  <a:cubicBezTo>
                    <a:pt x="2541258" y="691993"/>
                    <a:pt x="2536839" y="674316"/>
                    <a:pt x="2528410" y="658030"/>
                  </a:cubicBezTo>
                  <a:cubicBezTo>
                    <a:pt x="2525545" y="652465"/>
                    <a:pt x="2521944" y="639944"/>
                    <a:pt x="2514251" y="655330"/>
                  </a:cubicBezTo>
                  <a:cubicBezTo>
                    <a:pt x="2507132" y="666869"/>
                    <a:pt x="2505331" y="680126"/>
                    <a:pt x="2502222" y="692893"/>
                  </a:cubicBezTo>
                  <a:cubicBezTo>
                    <a:pt x="2487900" y="751489"/>
                    <a:pt x="2469486" y="808366"/>
                    <a:pt x="2440679" y="861806"/>
                  </a:cubicBezTo>
                  <a:cubicBezTo>
                    <a:pt x="2392150" y="951991"/>
                    <a:pt x="2319560" y="1020326"/>
                    <a:pt x="2241487" y="1083832"/>
                  </a:cubicBezTo>
                  <a:cubicBezTo>
                    <a:pt x="2115947" y="1185883"/>
                    <a:pt x="1981324" y="1275823"/>
                    <a:pt x="1851775" y="1372555"/>
                  </a:cubicBezTo>
                  <a:cubicBezTo>
                    <a:pt x="1715679" y="1474116"/>
                    <a:pt x="1585475" y="1582142"/>
                    <a:pt x="1474749" y="1711773"/>
                  </a:cubicBezTo>
                  <a:cubicBezTo>
                    <a:pt x="1321713" y="1890833"/>
                    <a:pt x="1220725" y="2097392"/>
                    <a:pt x="1153209" y="2321545"/>
                  </a:cubicBezTo>
                  <a:cubicBezTo>
                    <a:pt x="1148298" y="2337995"/>
                    <a:pt x="1143470" y="2354444"/>
                    <a:pt x="1138560" y="2370894"/>
                  </a:cubicBezTo>
                  <a:cubicBezTo>
                    <a:pt x="1137741" y="2370648"/>
                    <a:pt x="1137005" y="2370403"/>
                    <a:pt x="1136186" y="2370157"/>
                  </a:cubicBezTo>
                  <a:cubicBezTo>
                    <a:pt x="1128985" y="2368357"/>
                    <a:pt x="1138560" y="2176775"/>
                    <a:pt x="1138805" y="2159098"/>
                  </a:cubicBezTo>
                  <a:cubicBezTo>
                    <a:pt x="1139624" y="2082497"/>
                    <a:pt x="1141833" y="1444491"/>
                    <a:pt x="1152963" y="1352178"/>
                  </a:cubicBezTo>
                  <a:cubicBezTo>
                    <a:pt x="1158364" y="1307576"/>
                    <a:pt x="1167121" y="1265593"/>
                    <a:pt x="1198956" y="1231631"/>
                  </a:cubicBezTo>
                  <a:cubicBezTo>
                    <a:pt x="1209677" y="1223529"/>
                    <a:pt x="1218924" y="1214036"/>
                    <a:pt x="1227026" y="1203315"/>
                  </a:cubicBezTo>
                  <a:cubicBezTo>
                    <a:pt x="1266963" y="1171153"/>
                    <a:pt x="1311074" y="1146356"/>
                    <a:pt x="1358867" y="1127942"/>
                  </a:cubicBezTo>
                  <a:cubicBezTo>
                    <a:pt x="1444960" y="1094798"/>
                    <a:pt x="1533591" y="1068692"/>
                    <a:pt x="1617965" y="1030801"/>
                  </a:cubicBezTo>
                  <a:cubicBezTo>
                    <a:pt x="1865033" y="919829"/>
                    <a:pt x="1985825" y="727265"/>
                    <a:pt x="1989836" y="458674"/>
                  </a:cubicBezTo>
                  <a:cubicBezTo>
                    <a:pt x="1991636" y="337636"/>
                    <a:pt x="1973795" y="218725"/>
                    <a:pt x="1949326" y="100634"/>
                  </a:cubicBezTo>
                  <a:cubicBezTo>
                    <a:pt x="1942942" y="69863"/>
                    <a:pt x="1936559" y="39010"/>
                    <a:pt x="1926248" y="9221"/>
                  </a:cubicBezTo>
                  <a:cubicBezTo>
                    <a:pt x="1924857" y="5211"/>
                    <a:pt x="1924529" y="-1500"/>
                    <a:pt x="1917573" y="301"/>
                  </a:cubicBezTo>
                  <a:cubicBezTo>
                    <a:pt x="1913808" y="1283"/>
                    <a:pt x="1913890" y="5702"/>
                    <a:pt x="1914136" y="9303"/>
                  </a:cubicBezTo>
                  <a:cubicBezTo>
                    <a:pt x="1913153" y="11185"/>
                    <a:pt x="1911762" y="12985"/>
                    <a:pt x="1911353" y="14949"/>
                  </a:cubicBezTo>
                  <a:cubicBezTo>
                    <a:pt x="1892694" y="114137"/>
                    <a:pt x="1835899" y="187954"/>
                    <a:pt x="1757007" y="247041"/>
                  </a:cubicBezTo>
                  <a:cubicBezTo>
                    <a:pt x="1670096" y="312020"/>
                    <a:pt x="1582284" y="375854"/>
                    <a:pt x="1496027" y="441651"/>
                  </a:cubicBezTo>
                  <a:cubicBezTo>
                    <a:pt x="1368196" y="539202"/>
                    <a:pt x="1266145" y="657867"/>
                    <a:pt x="1200511" y="806484"/>
                  </a:cubicBezTo>
                  <a:cubicBezTo>
                    <a:pt x="1126366" y="974251"/>
                    <a:pt x="1101651" y="1151430"/>
                    <a:pt x="1098623" y="1332455"/>
                  </a:cubicBezTo>
                  <a:cubicBezTo>
                    <a:pt x="1096004" y="1490729"/>
                    <a:pt x="1095595" y="1861863"/>
                    <a:pt x="1095595" y="1872256"/>
                  </a:cubicBezTo>
                  <a:cubicBezTo>
                    <a:pt x="1090930" y="1870374"/>
                    <a:pt x="1090194" y="1868574"/>
                    <a:pt x="1089784" y="1866691"/>
                  </a:cubicBezTo>
                  <a:cubicBezTo>
                    <a:pt x="1059423" y="1727895"/>
                    <a:pt x="1008356" y="1597936"/>
                    <a:pt x="926682" y="1480827"/>
                  </a:cubicBezTo>
                  <a:cubicBezTo>
                    <a:pt x="853110" y="1375420"/>
                    <a:pt x="757196" y="1293091"/>
                    <a:pt x="655308" y="1216818"/>
                  </a:cubicBezTo>
                  <a:cubicBezTo>
                    <a:pt x="567905" y="1151348"/>
                    <a:pt x="476247" y="1091525"/>
                    <a:pt x="393591" y="1019835"/>
                  </a:cubicBezTo>
                  <a:cubicBezTo>
                    <a:pt x="341297" y="974415"/>
                    <a:pt x="300705" y="920975"/>
                    <a:pt x="280000" y="854032"/>
                  </a:cubicBezTo>
                  <a:cubicBezTo>
                    <a:pt x="273862" y="834145"/>
                    <a:pt x="267970" y="814095"/>
                    <a:pt x="261996" y="794126"/>
                  </a:cubicBezTo>
                  <a:cubicBezTo>
                    <a:pt x="261423" y="788971"/>
                    <a:pt x="258641" y="784879"/>
                    <a:pt x="254958" y="790935"/>
                  </a:cubicBezTo>
                  <a:cubicBezTo>
                    <a:pt x="250375" y="798627"/>
                    <a:pt x="247347" y="807466"/>
                    <a:pt x="245219" y="816223"/>
                  </a:cubicBezTo>
                  <a:cubicBezTo>
                    <a:pt x="205201" y="979243"/>
                    <a:pt x="176230" y="1143901"/>
                    <a:pt x="185478" y="1312568"/>
                  </a:cubicBezTo>
                  <a:cubicBezTo>
                    <a:pt x="198408" y="1546379"/>
                    <a:pt x="299969" y="1726994"/>
                    <a:pt x="508327" y="1842549"/>
                  </a:cubicBezTo>
                  <a:cubicBezTo>
                    <a:pt x="596385" y="1891324"/>
                    <a:pt x="690989" y="1923569"/>
                    <a:pt x="785512" y="1956140"/>
                  </a:cubicBezTo>
                  <a:cubicBezTo>
                    <a:pt x="854501" y="1979955"/>
                    <a:pt x="922835" y="2005243"/>
                    <a:pt x="979467" y="2053363"/>
                  </a:cubicBezTo>
                  <a:cubicBezTo>
                    <a:pt x="1016540" y="2084871"/>
                    <a:pt x="1049520" y="2119979"/>
                    <a:pt x="1058850" y="2169982"/>
                  </a:cubicBezTo>
                  <a:cubicBezTo>
                    <a:pt x="1081028" y="2288647"/>
                    <a:pt x="1079964" y="2646850"/>
                    <a:pt x="1076118" y="2704710"/>
                  </a:cubicBezTo>
                  <a:cubicBezTo>
                    <a:pt x="1073990" y="2736381"/>
                    <a:pt x="1070634" y="2768052"/>
                    <a:pt x="1067443" y="2799641"/>
                  </a:cubicBezTo>
                  <a:cubicBezTo>
                    <a:pt x="1065560" y="2818300"/>
                    <a:pt x="1060323" y="2852427"/>
                    <a:pt x="1056722" y="2891791"/>
                  </a:cubicBezTo>
                  <a:cubicBezTo>
                    <a:pt x="1053448" y="2879678"/>
                    <a:pt x="1053694" y="2876405"/>
                    <a:pt x="1051894" y="2869776"/>
                  </a:cubicBezTo>
                  <a:cubicBezTo>
                    <a:pt x="1010565" y="2717804"/>
                    <a:pt x="947305" y="2576306"/>
                    <a:pt x="850982" y="2450767"/>
                  </a:cubicBezTo>
                  <a:cubicBezTo>
                    <a:pt x="767999" y="2342496"/>
                    <a:pt x="664965" y="2255420"/>
                    <a:pt x="556448" y="2174319"/>
                  </a:cubicBezTo>
                  <a:cubicBezTo>
                    <a:pt x="458325" y="2101075"/>
                    <a:pt x="356273" y="2033231"/>
                    <a:pt x="262160" y="1954503"/>
                  </a:cubicBezTo>
                  <a:cubicBezTo>
                    <a:pt x="192598" y="1896317"/>
                    <a:pt x="137439" y="1828228"/>
                    <a:pt x="111824" y="1739434"/>
                  </a:cubicBezTo>
                  <a:cubicBezTo>
                    <a:pt x="105850" y="1718729"/>
                    <a:pt x="99712" y="1698024"/>
                    <a:pt x="93656" y="1677401"/>
                  </a:cubicBezTo>
                  <a:cubicBezTo>
                    <a:pt x="93165" y="1670281"/>
                    <a:pt x="90382" y="1665452"/>
                    <a:pt x="84163" y="1672736"/>
                  </a:cubicBezTo>
                  <a:cubicBezTo>
                    <a:pt x="80234" y="1677237"/>
                    <a:pt x="78434" y="1683866"/>
                    <a:pt x="76715" y="1689840"/>
                  </a:cubicBezTo>
                  <a:cubicBezTo>
                    <a:pt x="63458" y="1734114"/>
                    <a:pt x="53555" y="1779207"/>
                    <a:pt x="44880" y="1824545"/>
                  </a:cubicBezTo>
                  <a:cubicBezTo>
                    <a:pt x="13455" y="1988548"/>
                    <a:pt x="-10524" y="2153287"/>
                    <a:pt x="4698" y="2320973"/>
                  </a:cubicBezTo>
                  <a:cubicBezTo>
                    <a:pt x="28840" y="2587191"/>
                    <a:pt x="153888" y="2788429"/>
                    <a:pt x="391136" y="2916997"/>
                  </a:cubicBezTo>
                  <a:cubicBezTo>
                    <a:pt x="490650" y="2970928"/>
                    <a:pt x="597040" y="3007591"/>
                    <a:pt x="703510" y="3044336"/>
                  </a:cubicBezTo>
                  <a:cubicBezTo>
                    <a:pt x="772991" y="3068315"/>
                    <a:pt x="842389" y="3092538"/>
                    <a:pt x="903685" y="3134685"/>
                  </a:cubicBezTo>
                  <a:cubicBezTo>
                    <a:pt x="952133" y="3167993"/>
                    <a:pt x="995916" y="3206293"/>
                    <a:pt x="1020877" y="3261124"/>
                  </a:cubicBezTo>
                  <a:cubicBezTo>
                    <a:pt x="1039454" y="3301798"/>
                    <a:pt x="1041582" y="3347299"/>
                    <a:pt x="1044692" y="3389773"/>
                  </a:cubicBezTo>
                  <a:cubicBezTo>
                    <a:pt x="1045101" y="3421772"/>
                    <a:pt x="1052630" y="3985879"/>
                    <a:pt x="1052221" y="3988661"/>
                  </a:cubicBezTo>
                  <a:cubicBezTo>
                    <a:pt x="1095431" y="3991853"/>
                    <a:pt x="1119328" y="3987352"/>
                    <a:pt x="1129394" y="3988661"/>
                  </a:cubicBezTo>
                  <a:cubicBezTo>
                    <a:pt x="1135286" y="3891520"/>
                    <a:pt x="1139705" y="3576936"/>
                    <a:pt x="1139705" y="3495753"/>
                  </a:cubicBezTo>
                  <a:cubicBezTo>
                    <a:pt x="1142161" y="3343698"/>
                    <a:pt x="1135041" y="3187798"/>
                    <a:pt x="1157219" y="3037216"/>
                  </a:cubicBezTo>
                  <a:cubicBezTo>
                    <a:pt x="1165975" y="2977884"/>
                    <a:pt x="1179806" y="2921661"/>
                    <a:pt x="1218270" y="2873623"/>
                  </a:cubicBezTo>
                  <a:cubicBezTo>
                    <a:pt x="1254442" y="2828366"/>
                    <a:pt x="1296343" y="2789575"/>
                    <a:pt x="1343563" y="2756267"/>
                  </a:cubicBezTo>
                  <a:cubicBezTo>
                    <a:pt x="1430475" y="2694971"/>
                    <a:pt x="1529007" y="2658962"/>
                    <a:pt x="1628276" y="2624672"/>
                  </a:cubicBezTo>
                  <a:cubicBezTo>
                    <a:pt x="1769774" y="2575815"/>
                    <a:pt x="1911926" y="2528595"/>
                    <a:pt x="2045649" y="2460015"/>
                  </a:cubicBezTo>
                  <a:cubicBezTo>
                    <a:pt x="2188537" y="2386688"/>
                    <a:pt x="2317514" y="2295357"/>
                    <a:pt x="2418420" y="2168591"/>
                  </a:cubicBezTo>
                  <a:cubicBezTo>
                    <a:pt x="2567037" y="1981919"/>
                    <a:pt x="2633407" y="1764967"/>
                    <a:pt x="2644292" y="1530257"/>
                  </a:cubicBezTo>
                  <a:cubicBezTo>
                    <a:pt x="2657222" y="1251681"/>
                    <a:pt x="2611475" y="979243"/>
                    <a:pt x="2545595" y="709670"/>
                  </a:cubicBezTo>
                  <a:close/>
                </a:path>
              </a:pathLst>
            </a:custGeom>
            <a:solidFill>
              <a:srgbClr val="95C2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3" name="Google Shape;253;p14"/>
            <p:cNvSpPr/>
            <p:nvPr/>
          </p:nvSpPr>
          <p:spPr>
            <a:xfrm>
              <a:off x="2022347" y="3176737"/>
              <a:ext cx="1497782" cy="405310"/>
            </a:xfrm>
            <a:custGeom>
              <a:avLst/>
              <a:gdLst/>
              <a:ahLst/>
              <a:cxnLst/>
              <a:rect l="l" t="t" r="r" b="b"/>
              <a:pathLst>
                <a:path w="1497782" h="405310" extrusionOk="0">
                  <a:moveTo>
                    <a:pt x="627072" y="719"/>
                  </a:moveTo>
                  <a:cubicBezTo>
                    <a:pt x="652871" y="3515"/>
                    <a:pt x="677932" y="14438"/>
                    <a:pt x="701802" y="33056"/>
                  </a:cubicBezTo>
                  <a:cubicBezTo>
                    <a:pt x="711502" y="40632"/>
                    <a:pt x="718637" y="44039"/>
                    <a:pt x="731423" y="38347"/>
                  </a:cubicBezTo>
                  <a:cubicBezTo>
                    <a:pt x="757036" y="26924"/>
                    <a:pt x="784493" y="25560"/>
                    <a:pt x="811949" y="32214"/>
                  </a:cubicBezTo>
                  <a:cubicBezTo>
                    <a:pt x="817842" y="33658"/>
                    <a:pt x="823012" y="33337"/>
                    <a:pt x="828744" y="31252"/>
                  </a:cubicBezTo>
                  <a:cubicBezTo>
                    <a:pt x="844016" y="25681"/>
                    <a:pt x="859968" y="23556"/>
                    <a:pt x="876202" y="23677"/>
                  </a:cubicBezTo>
                  <a:lnTo>
                    <a:pt x="899851" y="25921"/>
                  </a:lnTo>
                  <a:cubicBezTo>
                    <a:pt x="906745" y="23035"/>
                    <a:pt x="911996" y="26643"/>
                    <a:pt x="917247" y="30250"/>
                  </a:cubicBezTo>
                  <a:cubicBezTo>
                    <a:pt x="938691" y="38227"/>
                    <a:pt x="958332" y="49209"/>
                    <a:pt x="974205" y="65964"/>
                  </a:cubicBezTo>
                  <a:cubicBezTo>
                    <a:pt x="977291" y="69251"/>
                    <a:pt x="979937" y="68209"/>
                    <a:pt x="983303" y="67207"/>
                  </a:cubicBezTo>
                  <a:cubicBezTo>
                    <a:pt x="1001621" y="61796"/>
                    <a:pt x="1019258" y="55102"/>
                    <a:pt x="1036814" y="47326"/>
                  </a:cubicBezTo>
                  <a:cubicBezTo>
                    <a:pt x="1113733" y="13255"/>
                    <a:pt x="1201755" y="53699"/>
                    <a:pt x="1227288" y="133864"/>
                  </a:cubicBezTo>
                  <a:cubicBezTo>
                    <a:pt x="1229292" y="140118"/>
                    <a:pt x="1232338" y="142402"/>
                    <a:pt x="1238390" y="143284"/>
                  </a:cubicBezTo>
                  <a:cubicBezTo>
                    <a:pt x="1258753" y="146290"/>
                    <a:pt x="1277231" y="154227"/>
                    <a:pt x="1294106" y="165810"/>
                  </a:cubicBezTo>
                  <a:cubicBezTo>
                    <a:pt x="1298194" y="168616"/>
                    <a:pt x="1302202" y="170260"/>
                    <a:pt x="1307293" y="170380"/>
                  </a:cubicBezTo>
                  <a:cubicBezTo>
                    <a:pt x="1322164" y="170741"/>
                    <a:pt x="1336313" y="175110"/>
                    <a:pt x="1350623" y="178517"/>
                  </a:cubicBezTo>
                  <a:cubicBezTo>
                    <a:pt x="1355393" y="176753"/>
                    <a:pt x="1359481" y="179438"/>
                    <a:pt x="1363168" y="181402"/>
                  </a:cubicBezTo>
                  <a:cubicBezTo>
                    <a:pt x="1377357" y="188978"/>
                    <a:pt x="1392148" y="195151"/>
                    <a:pt x="1406578" y="202125"/>
                  </a:cubicBezTo>
                  <a:cubicBezTo>
                    <a:pt x="1421409" y="209301"/>
                    <a:pt x="1434396" y="219521"/>
                    <a:pt x="1445779" y="231546"/>
                  </a:cubicBezTo>
                  <a:cubicBezTo>
                    <a:pt x="1462133" y="252549"/>
                    <a:pt x="1479408" y="272912"/>
                    <a:pt x="1488828" y="298484"/>
                  </a:cubicBezTo>
                  <a:cubicBezTo>
                    <a:pt x="1500813" y="330952"/>
                    <a:pt x="1500452" y="363418"/>
                    <a:pt x="1489630" y="395846"/>
                  </a:cubicBezTo>
                  <a:cubicBezTo>
                    <a:pt x="1488187" y="400135"/>
                    <a:pt x="1487185" y="405506"/>
                    <a:pt x="1480651" y="405305"/>
                  </a:cubicBezTo>
                  <a:cubicBezTo>
                    <a:pt x="1399663" y="398082"/>
                    <a:pt x="1138252" y="340944"/>
                    <a:pt x="1003700" y="321076"/>
                  </a:cubicBezTo>
                  <a:cubicBezTo>
                    <a:pt x="869148" y="301208"/>
                    <a:pt x="762649" y="286210"/>
                    <a:pt x="673338" y="286100"/>
                  </a:cubicBezTo>
                  <a:cubicBezTo>
                    <a:pt x="584027" y="285990"/>
                    <a:pt x="534655" y="312400"/>
                    <a:pt x="467834" y="320416"/>
                  </a:cubicBezTo>
                  <a:cubicBezTo>
                    <a:pt x="401013" y="328432"/>
                    <a:pt x="334381" y="334983"/>
                    <a:pt x="272411" y="334196"/>
                  </a:cubicBezTo>
                  <a:cubicBezTo>
                    <a:pt x="210441" y="333409"/>
                    <a:pt x="155331" y="316595"/>
                    <a:pt x="96012" y="315693"/>
                  </a:cubicBezTo>
                  <a:cubicBezTo>
                    <a:pt x="65535" y="315263"/>
                    <a:pt x="35053" y="316039"/>
                    <a:pt x="6295" y="328330"/>
                  </a:cubicBezTo>
                  <a:cubicBezTo>
                    <a:pt x="-50" y="326759"/>
                    <a:pt x="435" y="321316"/>
                    <a:pt x="204" y="316797"/>
                  </a:cubicBezTo>
                  <a:cubicBezTo>
                    <a:pt x="-1459" y="282652"/>
                    <a:pt x="6961" y="251294"/>
                    <a:pt x="27269" y="223270"/>
                  </a:cubicBezTo>
                  <a:cubicBezTo>
                    <a:pt x="43244" y="201191"/>
                    <a:pt x="65377" y="186251"/>
                    <a:pt x="86795" y="170444"/>
                  </a:cubicBezTo>
                  <a:cubicBezTo>
                    <a:pt x="101002" y="161940"/>
                    <a:pt x="116267" y="155606"/>
                    <a:pt x="132484" y="152702"/>
                  </a:cubicBezTo>
                  <a:cubicBezTo>
                    <a:pt x="148261" y="149884"/>
                    <a:pt x="164170" y="147935"/>
                    <a:pt x="179877" y="144472"/>
                  </a:cubicBezTo>
                  <a:cubicBezTo>
                    <a:pt x="183958" y="143577"/>
                    <a:pt x="188620" y="142095"/>
                    <a:pt x="192736" y="145082"/>
                  </a:cubicBezTo>
                  <a:cubicBezTo>
                    <a:pt x="207434" y="145666"/>
                    <a:pt x="222238" y="145280"/>
                    <a:pt x="236654" y="148948"/>
                  </a:cubicBezTo>
                  <a:cubicBezTo>
                    <a:pt x="241587" y="150207"/>
                    <a:pt x="245891" y="149707"/>
                    <a:pt x="250585" y="148110"/>
                  </a:cubicBezTo>
                  <a:cubicBezTo>
                    <a:pt x="269961" y="141514"/>
                    <a:pt x="289896" y="138862"/>
                    <a:pt x="310313" y="141466"/>
                  </a:cubicBezTo>
                  <a:cubicBezTo>
                    <a:pt x="316379" y="142251"/>
                    <a:pt x="319929" y="140875"/>
                    <a:pt x="323547" y="135395"/>
                  </a:cubicBezTo>
                  <a:lnTo>
                    <a:pt x="351089" y="108190"/>
                  </a:lnTo>
                  <a:lnTo>
                    <a:pt x="350556" y="108091"/>
                  </a:lnTo>
                  <a:cubicBezTo>
                    <a:pt x="352159" y="102239"/>
                    <a:pt x="357731" y="99313"/>
                    <a:pt x="360416" y="94303"/>
                  </a:cubicBezTo>
                  <a:cubicBezTo>
                    <a:pt x="386550" y="68008"/>
                    <a:pt x="417775" y="52937"/>
                    <a:pt x="454932" y="49651"/>
                  </a:cubicBezTo>
                  <a:cubicBezTo>
                    <a:pt x="463910" y="48849"/>
                    <a:pt x="472448" y="43157"/>
                    <a:pt x="481426" y="42315"/>
                  </a:cubicBezTo>
                  <a:cubicBezTo>
                    <a:pt x="506158" y="40031"/>
                    <a:pt x="526319" y="28326"/>
                    <a:pt x="547924" y="17143"/>
                  </a:cubicBezTo>
                  <a:cubicBezTo>
                    <a:pt x="574739" y="3255"/>
                    <a:pt x="601274" y="-2077"/>
                    <a:pt x="627072" y="719"/>
                  </a:cubicBezTo>
                  <a:close/>
                </a:path>
              </a:pathLst>
            </a:custGeom>
            <a:solidFill>
              <a:srgbClr val="7946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4" name="Google Shape;254;p14"/>
            <p:cNvSpPr/>
            <p:nvPr/>
          </p:nvSpPr>
          <p:spPr>
            <a:xfrm>
              <a:off x="2386811" y="3203002"/>
              <a:ext cx="1121721" cy="371705"/>
            </a:xfrm>
            <a:custGeom>
              <a:avLst/>
              <a:gdLst/>
              <a:ahLst/>
              <a:cxnLst/>
              <a:rect l="l" t="t" r="r" b="b"/>
              <a:pathLst>
                <a:path w="2290235" h="758916" extrusionOk="0">
                  <a:moveTo>
                    <a:pt x="0" y="172467"/>
                  </a:moveTo>
                  <a:cubicBezTo>
                    <a:pt x="33308" y="134003"/>
                    <a:pt x="78564" y="114690"/>
                    <a:pt x="125948" y="107488"/>
                  </a:cubicBezTo>
                  <a:cubicBezTo>
                    <a:pt x="170304" y="100777"/>
                    <a:pt x="211551" y="79172"/>
                    <a:pt x="255825" y="79418"/>
                  </a:cubicBezTo>
                  <a:cubicBezTo>
                    <a:pt x="292815" y="79581"/>
                    <a:pt x="315321" y="56421"/>
                    <a:pt x="342818" y="40790"/>
                  </a:cubicBezTo>
                  <a:cubicBezTo>
                    <a:pt x="431121" y="-9458"/>
                    <a:pt x="521061" y="-13223"/>
                    <a:pt x="613292" y="29169"/>
                  </a:cubicBezTo>
                  <a:cubicBezTo>
                    <a:pt x="638907" y="40954"/>
                    <a:pt x="661985" y="56421"/>
                    <a:pt x="682936" y="75162"/>
                  </a:cubicBezTo>
                  <a:cubicBezTo>
                    <a:pt x="693084" y="84164"/>
                    <a:pt x="702331" y="88747"/>
                    <a:pt x="718044" y="81791"/>
                  </a:cubicBezTo>
                  <a:cubicBezTo>
                    <a:pt x="777213" y="55357"/>
                    <a:pt x="839246" y="51838"/>
                    <a:pt x="902261" y="66323"/>
                  </a:cubicBezTo>
                  <a:cubicBezTo>
                    <a:pt x="911017" y="68369"/>
                    <a:pt x="918710" y="66078"/>
                    <a:pt x="926812" y="63541"/>
                  </a:cubicBezTo>
                  <a:cubicBezTo>
                    <a:pt x="1039175" y="27860"/>
                    <a:pt x="1138526" y="51183"/>
                    <a:pt x="1225029" y="130321"/>
                  </a:cubicBezTo>
                  <a:cubicBezTo>
                    <a:pt x="1233867" y="138422"/>
                    <a:pt x="1240905" y="136949"/>
                    <a:pt x="1251217" y="135149"/>
                  </a:cubicBezTo>
                  <a:cubicBezTo>
                    <a:pt x="1302938" y="126392"/>
                    <a:pt x="1345248" y="93248"/>
                    <a:pt x="1395251" y="80972"/>
                  </a:cubicBezTo>
                  <a:cubicBezTo>
                    <a:pt x="1491656" y="57485"/>
                    <a:pt x="1578895" y="75653"/>
                    <a:pt x="1655822" y="139896"/>
                  </a:cubicBezTo>
                  <a:cubicBezTo>
                    <a:pt x="1700015" y="176804"/>
                    <a:pt x="1730049" y="222470"/>
                    <a:pt x="1745844" y="277710"/>
                  </a:cubicBezTo>
                  <a:cubicBezTo>
                    <a:pt x="1747890" y="284749"/>
                    <a:pt x="1751327" y="289577"/>
                    <a:pt x="1760165" y="290477"/>
                  </a:cubicBezTo>
                  <a:cubicBezTo>
                    <a:pt x="1796910" y="294242"/>
                    <a:pt x="1831855" y="306108"/>
                    <a:pt x="1861890" y="326486"/>
                  </a:cubicBezTo>
                  <a:cubicBezTo>
                    <a:pt x="1890124" y="345717"/>
                    <a:pt x="1921468" y="347354"/>
                    <a:pt x="1952484" y="353165"/>
                  </a:cubicBezTo>
                  <a:cubicBezTo>
                    <a:pt x="1984319" y="359139"/>
                    <a:pt x="2013862" y="370841"/>
                    <a:pt x="2042342" y="386064"/>
                  </a:cubicBezTo>
                  <a:cubicBezTo>
                    <a:pt x="2076141" y="404068"/>
                    <a:pt x="2114604" y="413479"/>
                    <a:pt x="2144148" y="439094"/>
                  </a:cubicBezTo>
                  <a:cubicBezTo>
                    <a:pt x="2217311" y="502682"/>
                    <a:pt x="2275825" y="575027"/>
                    <a:pt x="2288264" y="676342"/>
                  </a:cubicBezTo>
                  <a:cubicBezTo>
                    <a:pt x="2291538" y="703185"/>
                    <a:pt x="2291047" y="728472"/>
                    <a:pt x="2284418" y="758916"/>
                  </a:cubicBezTo>
                  <a:cubicBezTo>
                    <a:pt x="2275661" y="743940"/>
                    <a:pt x="2279590" y="731091"/>
                    <a:pt x="2277625" y="719634"/>
                  </a:cubicBezTo>
                  <a:cubicBezTo>
                    <a:pt x="2267068" y="656701"/>
                    <a:pt x="2232696" y="606289"/>
                    <a:pt x="2195051" y="557268"/>
                  </a:cubicBezTo>
                  <a:cubicBezTo>
                    <a:pt x="2157733" y="508738"/>
                    <a:pt x="2110104" y="475921"/>
                    <a:pt x="2051753" y="456935"/>
                  </a:cubicBezTo>
                  <a:cubicBezTo>
                    <a:pt x="2033749" y="451042"/>
                    <a:pt x="2018527" y="436967"/>
                    <a:pt x="2000032" y="429929"/>
                  </a:cubicBezTo>
                  <a:cubicBezTo>
                    <a:pt x="1967133" y="417407"/>
                    <a:pt x="1933661" y="408569"/>
                    <a:pt x="1898471" y="408323"/>
                  </a:cubicBezTo>
                  <a:cubicBezTo>
                    <a:pt x="1887505" y="408241"/>
                    <a:pt x="1880140" y="402431"/>
                    <a:pt x="1871874" y="397521"/>
                  </a:cubicBezTo>
                  <a:cubicBezTo>
                    <a:pt x="1836929" y="376652"/>
                    <a:pt x="1801248" y="357911"/>
                    <a:pt x="1759920" y="352837"/>
                  </a:cubicBezTo>
                  <a:cubicBezTo>
                    <a:pt x="1748463" y="351446"/>
                    <a:pt x="1740525" y="346290"/>
                    <a:pt x="1735942" y="333278"/>
                  </a:cubicBezTo>
                  <a:cubicBezTo>
                    <a:pt x="1698623" y="227544"/>
                    <a:pt x="1626443" y="160764"/>
                    <a:pt x="1515389" y="137195"/>
                  </a:cubicBezTo>
                  <a:cubicBezTo>
                    <a:pt x="1440998" y="121400"/>
                    <a:pt x="1373237" y="138668"/>
                    <a:pt x="1308421" y="174677"/>
                  </a:cubicBezTo>
                  <a:cubicBezTo>
                    <a:pt x="1283788" y="188343"/>
                    <a:pt x="1254736" y="188753"/>
                    <a:pt x="1228875" y="199146"/>
                  </a:cubicBezTo>
                  <a:cubicBezTo>
                    <a:pt x="1222164" y="201847"/>
                    <a:pt x="1218973" y="195136"/>
                    <a:pt x="1215290" y="191371"/>
                  </a:cubicBezTo>
                  <a:cubicBezTo>
                    <a:pt x="1149410" y="125410"/>
                    <a:pt x="1068719" y="102578"/>
                    <a:pt x="977797" y="109779"/>
                  </a:cubicBezTo>
                  <a:cubicBezTo>
                    <a:pt x="968222" y="110516"/>
                    <a:pt x="958320" y="112726"/>
                    <a:pt x="949399" y="116326"/>
                  </a:cubicBezTo>
                  <a:cubicBezTo>
                    <a:pt x="917810" y="129175"/>
                    <a:pt x="886793" y="125165"/>
                    <a:pt x="853977" y="119682"/>
                  </a:cubicBezTo>
                  <a:cubicBezTo>
                    <a:pt x="804137" y="111253"/>
                    <a:pt x="755280" y="122791"/>
                    <a:pt x="708960" y="142433"/>
                  </a:cubicBezTo>
                  <a:cubicBezTo>
                    <a:pt x="696193" y="147834"/>
                    <a:pt x="687846" y="146770"/>
                    <a:pt x="677043" y="137768"/>
                  </a:cubicBezTo>
                  <a:cubicBezTo>
                    <a:pt x="634733" y="102332"/>
                    <a:pt x="588086" y="74835"/>
                    <a:pt x="532436" y="66405"/>
                  </a:cubicBezTo>
                  <a:cubicBezTo>
                    <a:pt x="452644" y="54375"/>
                    <a:pt x="377926" y="66896"/>
                    <a:pt x="311720" y="115590"/>
                  </a:cubicBezTo>
                  <a:cubicBezTo>
                    <a:pt x="297562" y="125983"/>
                    <a:pt x="284222" y="136213"/>
                    <a:pt x="265563" y="136704"/>
                  </a:cubicBezTo>
                  <a:cubicBezTo>
                    <a:pt x="227427" y="137522"/>
                    <a:pt x="192728" y="154299"/>
                    <a:pt x="155983" y="161501"/>
                  </a:cubicBezTo>
                  <a:cubicBezTo>
                    <a:pt x="132823" y="166002"/>
                    <a:pt x="109171" y="167802"/>
                    <a:pt x="86584" y="175495"/>
                  </a:cubicBezTo>
                  <a:cubicBezTo>
                    <a:pt x="78073" y="178441"/>
                    <a:pt x="68744" y="179751"/>
                    <a:pt x="63424" y="188343"/>
                  </a:cubicBezTo>
                  <a:cubicBezTo>
                    <a:pt x="42310" y="183106"/>
                    <a:pt x="21114" y="177786"/>
                    <a:pt x="0" y="172467"/>
                  </a:cubicBezTo>
                  <a:close/>
                </a:path>
              </a:pathLst>
            </a:custGeom>
            <a:solidFill>
              <a:srgbClr val="A15B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5" name="Google Shape;255;p14"/>
            <p:cNvSpPr/>
            <p:nvPr/>
          </p:nvSpPr>
          <p:spPr>
            <a:xfrm>
              <a:off x="867651" y="4722930"/>
              <a:ext cx="3354813" cy="1679158"/>
            </a:xfrm>
            <a:custGeom>
              <a:avLst/>
              <a:gdLst/>
              <a:ahLst/>
              <a:cxnLst/>
              <a:rect l="l" t="t" r="r" b="b"/>
              <a:pathLst>
                <a:path w="6849572" h="3428362" extrusionOk="0">
                  <a:moveTo>
                    <a:pt x="6847555" y="124465"/>
                  </a:moveTo>
                  <a:cubicBezTo>
                    <a:pt x="6843135" y="108425"/>
                    <a:pt x="6842072" y="91730"/>
                    <a:pt x="6835443" y="76181"/>
                  </a:cubicBezTo>
                  <a:cubicBezTo>
                    <a:pt x="6816865" y="32643"/>
                    <a:pt x="6779465" y="14557"/>
                    <a:pt x="6737647" y="1954"/>
                  </a:cubicBezTo>
                  <a:cubicBezTo>
                    <a:pt x="6716696" y="-583"/>
                    <a:pt x="6695828" y="-747"/>
                    <a:pt x="6674959" y="2036"/>
                  </a:cubicBezTo>
                  <a:cubicBezTo>
                    <a:pt x="6641896" y="9483"/>
                    <a:pt x="6610634" y="21268"/>
                    <a:pt x="6581582" y="38863"/>
                  </a:cubicBezTo>
                  <a:cubicBezTo>
                    <a:pt x="6567015" y="47701"/>
                    <a:pt x="6563332" y="41973"/>
                    <a:pt x="6565951" y="27406"/>
                  </a:cubicBezTo>
                  <a:cubicBezTo>
                    <a:pt x="6566360" y="27406"/>
                    <a:pt x="6566606" y="26751"/>
                    <a:pt x="6566687" y="25442"/>
                  </a:cubicBezTo>
                  <a:cubicBezTo>
                    <a:pt x="6566769" y="24214"/>
                    <a:pt x="6566115" y="23232"/>
                    <a:pt x="6564723" y="22414"/>
                  </a:cubicBezTo>
                  <a:cubicBezTo>
                    <a:pt x="6555230" y="25032"/>
                    <a:pt x="6554658" y="33461"/>
                    <a:pt x="6553594" y="40745"/>
                  </a:cubicBezTo>
                  <a:cubicBezTo>
                    <a:pt x="6552203" y="49665"/>
                    <a:pt x="6548356" y="56212"/>
                    <a:pt x="6541154" y="61614"/>
                  </a:cubicBezTo>
                  <a:cubicBezTo>
                    <a:pt x="6461199" y="121437"/>
                    <a:pt x="6399084" y="198037"/>
                    <a:pt x="6338933" y="276356"/>
                  </a:cubicBezTo>
                  <a:cubicBezTo>
                    <a:pt x="6234590" y="412125"/>
                    <a:pt x="6146860" y="558696"/>
                    <a:pt x="6059212" y="705349"/>
                  </a:cubicBezTo>
                  <a:cubicBezTo>
                    <a:pt x="5947504" y="892185"/>
                    <a:pt x="5840787" y="1082130"/>
                    <a:pt x="5716066" y="1260945"/>
                  </a:cubicBezTo>
                  <a:cubicBezTo>
                    <a:pt x="5655098" y="1348266"/>
                    <a:pt x="5589055" y="1431659"/>
                    <a:pt x="5513682" y="1507195"/>
                  </a:cubicBezTo>
                  <a:cubicBezTo>
                    <a:pt x="5457705" y="1563254"/>
                    <a:pt x="5397145" y="1614075"/>
                    <a:pt x="5331920" y="1659086"/>
                  </a:cubicBezTo>
                  <a:cubicBezTo>
                    <a:pt x="5249837" y="1715718"/>
                    <a:pt x="5163417" y="1764329"/>
                    <a:pt x="5071103" y="1802302"/>
                  </a:cubicBezTo>
                  <a:cubicBezTo>
                    <a:pt x="5065047" y="1805166"/>
                    <a:pt x="5059810" y="1809340"/>
                    <a:pt x="5055064" y="1814005"/>
                  </a:cubicBezTo>
                  <a:cubicBezTo>
                    <a:pt x="5032885" y="1837574"/>
                    <a:pt x="5008252" y="1858443"/>
                    <a:pt x="4980100" y="1874483"/>
                  </a:cubicBezTo>
                  <a:cubicBezTo>
                    <a:pt x="4869783" y="1937580"/>
                    <a:pt x="4750381" y="1970724"/>
                    <a:pt x="4623943" y="1976043"/>
                  </a:cubicBezTo>
                  <a:cubicBezTo>
                    <a:pt x="4548488" y="1979235"/>
                    <a:pt x="4473034" y="1976453"/>
                    <a:pt x="4397497" y="1969251"/>
                  </a:cubicBezTo>
                  <a:cubicBezTo>
                    <a:pt x="4250598" y="1955256"/>
                    <a:pt x="4106892" y="1925549"/>
                    <a:pt x="3964576" y="1887822"/>
                  </a:cubicBezTo>
                  <a:cubicBezTo>
                    <a:pt x="3804174" y="1845348"/>
                    <a:pt x="3644181" y="1800992"/>
                    <a:pt x="3480342" y="1773004"/>
                  </a:cubicBezTo>
                  <a:cubicBezTo>
                    <a:pt x="3446789" y="1767275"/>
                    <a:pt x="3413481" y="1759992"/>
                    <a:pt x="3381318" y="1755573"/>
                  </a:cubicBezTo>
                  <a:cubicBezTo>
                    <a:pt x="3384346" y="1755573"/>
                    <a:pt x="3387374" y="1755573"/>
                    <a:pt x="3390402" y="1755736"/>
                  </a:cubicBezTo>
                  <a:cubicBezTo>
                    <a:pt x="3397195" y="1753936"/>
                    <a:pt x="3404069" y="1753036"/>
                    <a:pt x="3411107" y="1752790"/>
                  </a:cubicBezTo>
                  <a:cubicBezTo>
                    <a:pt x="3415936" y="1752627"/>
                    <a:pt x="3420109" y="1752545"/>
                    <a:pt x="3423710" y="1752381"/>
                  </a:cubicBezTo>
                  <a:cubicBezTo>
                    <a:pt x="3433695" y="1755491"/>
                    <a:pt x="3444661" y="1750335"/>
                    <a:pt x="3454399" y="1755327"/>
                  </a:cubicBezTo>
                  <a:cubicBezTo>
                    <a:pt x="3498183" y="1753936"/>
                    <a:pt x="3541147" y="1764575"/>
                    <a:pt x="3584849" y="1763838"/>
                  </a:cubicBezTo>
                  <a:cubicBezTo>
                    <a:pt x="3589023" y="1761383"/>
                    <a:pt x="3593196" y="1759992"/>
                    <a:pt x="3597288" y="1763920"/>
                  </a:cubicBezTo>
                  <a:cubicBezTo>
                    <a:pt x="3607682" y="1772022"/>
                    <a:pt x="3619793" y="1766375"/>
                    <a:pt x="3631005" y="1768094"/>
                  </a:cubicBezTo>
                  <a:cubicBezTo>
                    <a:pt x="3642463" y="1771858"/>
                    <a:pt x="3654493" y="1771040"/>
                    <a:pt x="3666114" y="1772922"/>
                  </a:cubicBezTo>
                  <a:cubicBezTo>
                    <a:pt x="3759490" y="1787980"/>
                    <a:pt x="3853031" y="1801893"/>
                    <a:pt x="3945917" y="1819652"/>
                  </a:cubicBezTo>
                  <a:cubicBezTo>
                    <a:pt x="4079803" y="1845266"/>
                    <a:pt x="4213117" y="1873337"/>
                    <a:pt x="4348477" y="1891096"/>
                  </a:cubicBezTo>
                  <a:cubicBezTo>
                    <a:pt x="4430150" y="1901735"/>
                    <a:pt x="4511907" y="1908445"/>
                    <a:pt x="4593990" y="1910737"/>
                  </a:cubicBezTo>
                  <a:cubicBezTo>
                    <a:pt x="4649803" y="1912292"/>
                    <a:pt x="4705289" y="1906072"/>
                    <a:pt x="4760611" y="1898625"/>
                  </a:cubicBezTo>
                  <a:cubicBezTo>
                    <a:pt x="4832056" y="1888968"/>
                    <a:pt x="4901863" y="1873419"/>
                    <a:pt x="4968152" y="1844284"/>
                  </a:cubicBezTo>
                  <a:cubicBezTo>
                    <a:pt x="4988939" y="1836674"/>
                    <a:pt x="5009480" y="1828736"/>
                    <a:pt x="5028057" y="1816378"/>
                  </a:cubicBezTo>
                  <a:cubicBezTo>
                    <a:pt x="5046961" y="1803857"/>
                    <a:pt x="5066357" y="1792154"/>
                    <a:pt x="5085589" y="1780124"/>
                  </a:cubicBezTo>
                  <a:cubicBezTo>
                    <a:pt x="5092791" y="1772513"/>
                    <a:pt x="5099583" y="1764575"/>
                    <a:pt x="5107194" y="1757373"/>
                  </a:cubicBezTo>
                  <a:cubicBezTo>
                    <a:pt x="5180275" y="1688302"/>
                    <a:pt x="5214401" y="1601308"/>
                    <a:pt x="5224467" y="1503185"/>
                  </a:cubicBezTo>
                  <a:cubicBezTo>
                    <a:pt x="5224386" y="1493446"/>
                    <a:pt x="5224958" y="1483626"/>
                    <a:pt x="5224140" y="1473887"/>
                  </a:cubicBezTo>
                  <a:cubicBezTo>
                    <a:pt x="5219230" y="1418319"/>
                    <a:pt x="5214810" y="1362834"/>
                    <a:pt x="5138128" y="1310621"/>
                  </a:cubicBezTo>
                  <a:cubicBezTo>
                    <a:pt x="5094673" y="1280996"/>
                    <a:pt x="5044588" y="1266101"/>
                    <a:pt x="4994503" y="1252680"/>
                  </a:cubicBezTo>
                  <a:cubicBezTo>
                    <a:pt x="4835575" y="1210124"/>
                    <a:pt x="4672554" y="1192938"/>
                    <a:pt x="4509370" y="1178044"/>
                  </a:cubicBezTo>
                  <a:cubicBezTo>
                    <a:pt x="4412474" y="1169205"/>
                    <a:pt x="4315578" y="1160858"/>
                    <a:pt x="4219418" y="1145800"/>
                  </a:cubicBezTo>
                  <a:cubicBezTo>
                    <a:pt x="4058525" y="1120676"/>
                    <a:pt x="3901479" y="1079430"/>
                    <a:pt x="3745578" y="1033109"/>
                  </a:cubicBezTo>
                  <a:cubicBezTo>
                    <a:pt x="3714234" y="1023780"/>
                    <a:pt x="3476905" y="941205"/>
                    <a:pt x="3470276" y="938669"/>
                  </a:cubicBezTo>
                  <a:cubicBezTo>
                    <a:pt x="3427475" y="922301"/>
                    <a:pt x="3317567" y="878763"/>
                    <a:pt x="3312575" y="876553"/>
                  </a:cubicBezTo>
                  <a:cubicBezTo>
                    <a:pt x="3279594" y="861905"/>
                    <a:pt x="3175660" y="820004"/>
                    <a:pt x="3169768" y="817549"/>
                  </a:cubicBezTo>
                  <a:cubicBezTo>
                    <a:pt x="3095950" y="787269"/>
                    <a:pt x="2709022" y="619010"/>
                    <a:pt x="2636841" y="587748"/>
                  </a:cubicBezTo>
                  <a:cubicBezTo>
                    <a:pt x="2581355" y="563688"/>
                    <a:pt x="2526033" y="539219"/>
                    <a:pt x="2470710" y="514995"/>
                  </a:cubicBezTo>
                  <a:cubicBezTo>
                    <a:pt x="2467355" y="514094"/>
                    <a:pt x="2463918" y="513522"/>
                    <a:pt x="2460726" y="512212"/>
                  </a:cubicBezTo>
                  <a:cubicBezTo>
                    <a:pt x="2323812" y="457381"/>
                    <a:pt x="2184769" y="409015"/>
                    <a:pt x="2041308" y="373906"/>
                  </a:cubicBezTo>
                  <a:cubicBezTo>
                    <a:pt x="1956606" y="353201"/>
                    <a:pt x="1871331" y="336261"/>
                    <a:pt x="1784747" y="325459"/>
                  </a:cubicBezTo>
                  <a:cubicBezTo>
                    <a:pt x="1734171" y="319157"/>
                    <a:pt x="1683431" y="316211"/>
                    <a:pt x="1632692" y="312119"/>
                  </a:cubicBezTo>
                  <a:cubicBezTo>
                    <a:pt x="1540134" y="304672"/>
                    <a:pt x="1448557" y="312119"/>
                    <a:pt x="1357145" y="323985"/>
                  </a:cubicBezTo>
                  <a:cubicBezTo>
                    <a:pt x="1297567" y="331760"/>
                    <a:pt x="1240035" y="349192"/>
                    <a:pt x="1181930" y="363922"/>
                  </a:cubicBezTo>
                  <a:cubicBezTo>
                    <a:pt x="1028730" y="402877"/>
                    <a:pt x="885677" y="464501"/>
                    <a:pt x="754901" y="553622"/>
                  </a:cubicBezTo>
                  <a:cubicBezTo>
                    <a:pt x="612912" y="650354"/>
                    <a:pt x="489256" y="767055"/>
                    <a:pt x="380657" y="900041"/>
                  </a:cubicBezTo>
                  <a:cubicBezTo>
                    <a:pt x="250535" y="1059461"/>
                    <a:pt x="160432" y="1239422"/>
                    <a:pt x="104209" y="1436815"/>
                  </a:cubicBezTo>
                  <a:cubicBezTo>
                    <a:pt x="53797" y="1613912"/>
                    <a:pt x="30064" y="1795591"/>
                    <a:pt x="15906" y="1978580"/>
                  </a:cubicBezTo>
                  <a:cubicBezTo>
                    <a:pt x="10178" y="2052316"/>
                    <a:pt x="4695" y="2126297"/>
                    <a:pt x="6495" y="2200524"/>
                  </a:cubicBezTo>
                  <a:cubicBezTo>
                    <a:pt x="6659" y="2206662"/>
                    <a:pt x="7804" y="2213291"/>
                    <a:pt x="2812" y="2218529"/>
                  </a:cubicBezTo>
                  <a:cubicBezTo>
                    <a:pt x="2649" y="2232441"/>
                    <a:pt x="2485" y="2246271"/>
                    <a:pt x="2321" y="2260184"/>
                  </a:cubicBezTo>
                  <a:cubicBezTo>
                    <a:pt x="-1607" y="2291282"/>
                    <a:pt x="603" y="2322544"/>
                    <a:pt x="766" y="2353724"/>
                  </a:cubicBezTo>
                  <a:cubicBezTo>
                    <a:pt x="930" y="2399554"/>
                    <a:pt x="-1607" y="2445383"/>
                    <a:pt x="2239" y="2491130"/>
                  </a:cubicBezTo>
                  <a:cubicBezTo>
                    <a:pt x="2403" y="2506434"/>
                    <a:pt x="2567" y="2521737"/>
                    <a:pt x="2730" y="2537123"/>
                  </a:cubicBezTo>
                  <a:cubicBezTo>
                    <a:pt x="6577" y="2545061"/>
                    <a:pt x="4367" y="2553490"/>
                    <a:pt x="4613" y="2561756"/>
                  </a:cubicBezTo>
                  <a:cubicBezTo>
                    <a:pt x="5840" y="2597110"/>
                    <a:pt x="2567" y="2632463"/>
                    <a:pt x="6413" y="2667735"/>
                  </a:cubicBezTo>
                  <a:cubicBezTo>
                    <a:pt x="6577" y="2676083"/>
                    <a:pt x="6741" y="2684349"/>
                    <a:pt x="6986" y="2692696"/>
                  </a:cubicBezTo>
                  <a:cubicBezTo>
                    <a:pt x="10751" y="2699898"/>
                    <a:pt x="8541" y="2707672"/>
                    <a:pt x="8868" y="2715120"/>
                  </a:cubicBezTo>
                  <a:cubicBezTo>
                    <a:pt x="10014" y="2737134"/>
                    <a:pt x="6986" y="2759312"/>
                    <a:pt x="10587" y="2781245"/>
                  </a:cubicBezTo>
                  <a:cubicBezTo>
                    <a:pt x="10751" y="2788119"/>
                    <a:pt x="10996" y="2795075"/>
                    <a:pt x="11160" y="2801950"/>
                  </a:cubicBezTo>
                  <a:cubicBezTo>
                    <a:pt x="16643" y="2825683"/>
                    <a:pt x="9687" y="2850070"/>
                    <a:pt x="14842" y="2873803"/>
                  </a:cubicBezTo>
                  <a:cubicBezTo>
                    <a:pt x="15006" y="2879286"/>
                    <a:pt x="15170" y="2884769"/>
                    <a:pt x="15333" y="2890252"/>
                  </a:cubicBezTo>
                  <a:cubicBezTo>
                    <a:pt x="20735" y="2909730"/>
                    <a:pt x="13942" y="2929944"/>
                    <a:pt x="19016" y="2949421"/>
                  </a:cubicBezTo>
                  <a:cubicBezTo>
                    <a:pt x="19180" y="2954904"/>
                    <a:pt x="19344" y="2960469"/>
                    <a:pt x="19507" y="2965952"/>
                  </a:cubicBezTo>
                  <a:cubicBezTo>
                    <a:pt x="24827" y="2983957"/>
                    <a:pt x="18361" y="3002779"/>
                    <a:pt x="23108" y="3020865"/>
                  </a:cubicBezTo>
                  <a:cubicBezTo>
                    <a:pt x="23354" y="3027740"/>
                    <a:pt x="23517" y="3034614"/>
                    <a:pt x="23763" y="3041489"/>
                  </a:cubicBezTo>
                  <a:cubicBezTo>
                    <a:pt x="29000" y="3056710"/>
                    <a:pt x="22535" y="3072914"/>
                    <a:pt x="27445" y="3088136"/>
                  </a:cubicBezTo>
                  <a:cubicBezTo>
                    <a:pt x="27609" y="3092228"/>
                    <a:pt x="27773" y="3096320"/>
                    <a:pt x="27936" y="3100493"/>
                  </a:cubicBezTo>
                  <a:cubicBezTo>
                    <a:pt x="33338" y="3117107"/>
                    <a:pt x="26709" y="3134538"/>
                    <a:pt x="31537" y="3151151"/>
                  </a:cubicBezTo>
                  <a:cubicBezTo>
                    <a:pt x="31701" y="3155243"/>
                    <a:pt x="31947" y="3159417"/>
                    <a:pt x="32110" y="3163508"/>
                  </a:cubicBezTo>
                  <a:cubicBezTo>
                    <a:pt x="37511" y="3178730"/>
                    <a:pt x="30801" y="3194852"/>
                    <a:pt x="35957" y="3210074"/>
                  </a:cubicBezTo>
                  <a:cubicBezTo>
                    <a:pt x="36120" y="3214166"/>
                    <a:pt x="36202" y="3218258"/>
                    <a:pt x="36366" y="3222268"/>
                  </a:cubicBezTo>
                  <a:cubicBezTo>
                    <a:pt x="41603" y="3236017"/>
                    <a:pt x="35220" y="3250829"/>
                    <a:pt x="39967" y="3264660"/>
                  </a:cubicBezTo>
                  <a:cubicBezTo>
                    <a:pt x="40130" y="3268752"/>
                    <a:pt x="40376" y="3272844"/>
                    <a:pt x="40539" y="3276935"/>
                  </a:cubicBezTo>
                  <a:cubicBezTo>
                    <a:pt x="45532" y="3287902"/>
                    <a:pt x="39721" y="3299932"/>
                    <a:pt x="43977" y="3310898"/>
                  </a:cubicBezTo>
                  <a:cubicBezTo>
                    <a:pt x="44222" y="3315072"/>
                    <a:pt x="44386" y="3319246"/>
                    <a:pt x="44631" y="3323420"/>
                  </a:cubicBezTo>
                  <a:cubicBezTo>
                    <a:pt x="49869" y="3334222"/>
                    <a:pt x="43813" y="3346252"/>
                    <a:pt x="48232" y="3357137"/>
                  </a:cubicBezTo>
                  <a:cubicBezTo>
                    <a:pt x="48478" y="3361229"/>
                    <a:pt x="48723" y="3365402"/>
                    <a:pt x="48887" y="3369494"/>
                  </a:cubicBezTo>
                  <a:cubicBezTo>
                    <a:pt x="52651" y="3375632"/>
                    <a:pt x="50033" y="3382424"/>
                    <a:pt x="50933" y="3388808"/>
                  </a:cubicBezTo>
                  <a:cubicBezTo>
                    <a:pt x="54206" y="3394946"/>
                    <a:pt x="60262" y="3400593"/>
                    <a:pt x="53634" y="3408121"/>
                  </a:cubicBezTo>
                  <a:cubicBezTo>
                    <a:pt x="55598" y="3415732"/>
                    <a:pt x="54043" y="3426208"/>
                    <a:pt x="64272" y="3428090"/>
                  </a:cubicBezTo>
                  <a:cubicBezTo>
                    <a:pt x="75402" y="3430136"/>
                    <a:pt x="79331" y="3420233"/>
                    <a:pt x="83913" y="3412377"/>
                  </a:cubicBezTo>
                  <a:cubicBezTo>
                    <a:pt x="116158" y="3356155"/>
                    <a:pt x="148402" y="3299932"/>
                    <a:pt x="180809" y="3243791"/>
                  </a:cubicBezTo>
                  <a:cubicBezTo>
                    <a:pt x="231876" y="3155570"/>
                    <a:pt x="290881" y="3072832"/>
                    <a:pt x="357742" y="2995987"/>
                  </a:cubicBezTo>
                  <a:cubicBezTo>
                    <a:pt x="402180" y="2944920"/>
                    <a:pt x="449646" y="2896636"/>
                    <a:pt x="500631" y="2851707"/>
                  </a:cubicBezTo>
                  <a:cubicBezTo>
                    <a:pt x="546624" y="2811197"/>
                    <a:pt x="593271" y="2771506"/>
                    <a:pt x="642129" y="2734515"/>
                  </a:cubicBezTo>
                  <a:cubicBezTo>
                    <a:pt x="726503" y="2670600"/>
                    <a:pt x="814888" y="2612905"/>
                    <a:pt x="907528" y="2561428"/>
                  </a:cubicBezTo>
                  <a:cubicBezTo>
                    <a:pt x="1007206" y="2506106"/>
                    <a:pt x="1111140" y="2461014"/>
                    <a:pt x="1219166" y="2425496"/>
                  </a:cubicBezTo>
                  <a:cubicBezTo>
                    <a:pt x="1310252" y="2395544"/>
                    <a:pt x="1403547" y="2374102"/>
                    <a:pt x="1498560" y="2360599"/>
                  </a:cubicBezTo>
                  <a:cubicBezTo>
                    <a:pt x="1505189" y="2356098"/>
                    <a:pt x="1513536" y="2361335"/>
                    <a:pt x="1520165" y="2356752"/>
                  </a:cubicBezTo>
                  <a:lnTo>
                    <a:pt x="1522129" y="2356425"/>
                  </a:lnTo>
                  <a:lnTo>
                    <a:pt x="1524093" y="2356507"/>
                  </a:lnTo>
                  <a:cubicBezTo>
                    <a:pt x="1532032" y="2351597"/>
                    <a:pt x="1541525" y="2357243"/>
                    <a:pt x="1549545" y="2352824"/>
                  </a:cubicBezTo>
                  <a:cubicBezTo>
                    <a:pt x="1552246" y="2352660"/>
                    <a:pt x="1554946" y="2352497"/>
                    <a:pt x="1557729" y="2352333"/>
                  </a:cubicBezTo>
                  <a:cubicBezTo>
                    <a:pt x="1567140" y="2347095"/>
                    <a:pt x="1578106" y="2353561"/>
                    <a:pt x="1587518" y="2348405"/>
                  </a:cubicBezTo>
                  <a:cubicBezTo>
                    <a:pt x="1590218" y="2348323"/>
                    <a:pt x="1592837" y="2348159"/>
                    <a:pt x="1595538" y="2348077"/>
                  </a:cubicBezTo>
                  <a:cubicBezTo>
                    <a:pt x="1606422" y="2343004"/>
                    <a:pt x="1618534" y="2349141"/>
                    <a:pt x="1629500" y="2344395"/>
                  </a:cubicBezTo>
                  <a:cubicBezTo>
                    <a:pt x="1633592" y="2344231"/>
                    <a:pt x="1637684" y="2343986"/>
                    <a:pt x="1641776" y="2343822"/>
                  </a:cubicBezTo>
                  <a:cubicBezTo>
                    <a:pt x="1656998" y="2338584"/>
                    <a:pt x="1673202" y="2345131"/>
                    <a:pt x="1688424" y="2340057"/>
                  </a:cubicBezTo>
                  <a:cubicBezTo>
                    <a:pt x="1695298" y="2339894"/>
                    <a:pt x="1702172" y="2339730"/>
                    <a:pt x="1709047" y="2339566"/>
                  </a:cubicBezTo>
                  <a:cubicBezTo>
                    <a:pt x="1767642" y="2335147"/>
                    <a:pt x="1826320" y="2338503"/>
                    <a:pt x="1884998" y="2337848"/>
                  </a:cubicBezTo>
                  <a:cubicBezTo>
                    <a:pt x="1902347" y="2337684"/>
                    <a:pt x="1919861" y="2335229"/>
                    <a:pt x="1937047" y="2339566"/>
                  </a:cubicBezTo>
                  <a:cubicBezTo>
                    <a:pt x="1943921" y="2339730"/>
                    <a:pt x="1950877" y="2339894"/>
                    <a:pt x="1957752" y="2340139"/>
                  </a:cubicBezTo>
                  <a:cubicBezTo>
                    <a:pt x="1975838" y="2345131"/>
                    <a:pt x="1994660" y="2338421"/>
                    <a:pt x="2012665" y="2343822"/>
                  </a:cubicBezTo>
                  <a:cubicBezTo>
                    <a:pt x="2016756" y="2343986"/>
                    <a:pt x="2020930" y="2344149"/>
                    <a:pt x="2025022" y="2344313"/>
                  </a:cubicBezTo>
                  <a:cubicBezTo>
                    <a:pt x="2037380" y="2349059"/>
                    <a:pt x="2050883" y="2342758"/>
                    <a:pt x="2063240" y="2347914"/>
                  </a:cubicBezTo>
                  <a:cubicBezTo>
                    <a:pt x="2067332" y="2348077"/>
                    <a:pt x="2071424" y="2348241"/>
                    <a:pt x="2075516" y="2348487"/>
                  </a:cubicBezTo>
                  <a:cubicBezTo>
                    <a:pt x="2086400" y="2353315"/>
                    <a:pt x="2098512" y="2346932"/>
                    <a:pt x="2109315" y="2352251"/>
                  </a:cubicBezTo>
                  <a:cubicBezTo>
                    <a:pt x="2112016" y="2352415"/>
                    <a:pt x="2114798" y="2352579"/>
                    <a:pt x="2117499" y="2352660"/>
                  </a:cubicBezTo>
                  <a:cubicBezTo>
                    <a:pt x="2126992" y="2357325"/>
                    <a:pt x="2137794" y="2351269"/>
                    <a:pt x="2147206" y="2356425"/>
                  </a:cubicBezTo>
                  <a:cubicBezTo>
                    <a:pt x="2149906" y="2356589"/>
                    <a:pt x="2152689" y="2356752"/>
                    <a:pt x="2155390" y="2356916"/>
                  </a:cubicBezTo>
                  <a:cubicBezTo>
                    <a:pt x="2164801" y="2361499"/>
                    <a:pt x="2175603" y="2355525"/>
                    <a:pt x="2185015" y="2360599"/>
                  </a:cubicBezTo>
                  <a:lnTo>
                    <a:pt x="2186979" y="2360517"/>
                  </a:lnTo>
                  <a:lnTo>
                    <a:pt x="2188943" y="2360844"/>
                  </a:lnTo>
                  <a:cubicBezTo>
                    <a:pt x="2198355" y="2366000"/>
                    <a:pt x="2209321" y="2359535"/>
                    <a:pt x="2218650" y="2364855"/>
                  </a:cubicBezTo>
                  <a:cubicBezTo>
                    <a:pt x="2221433" y="2365100"/>
                    <a:pt x="2224133" y="2365264"/>
                    <a:pt x="2226916" y="2365509"/>
                  </a:cubicBezTo>
                  <a:cubicBezTo>
                    <a:pt x="2233545" y="2369356"/>
                    <a:pt x="2241646" y="2364527"/>
                    <a:pt x="2248112" y="2369028"/>
                  </a:cubicBezTo>
                  <a:cubicBezTo>
                    <a:pt x="2250812" y="2369192"/>
                    <a:pt x="2253595" y="2369437"/>
                    <a:pt x="2256296" y="2369601"/>
                  </a:cubicBezTo>
                  <a:cubicBezTo>
                    <a:pt x="2262924" y="2373611"/>
                    <a:pt x="2271026" y="2368619"/>
                    <a:pt x="2277491" y="2373202"/>
                  </a:cubicBezTo>
                  <a:cubicBezTo>
                    <a:pt x="2288294" y="2375166"/>
                    <a:pt x="2299342" y="2376639"/>
                    <a:pt x="2309981" y="2379258"/>
                  </a:cubicBezTo>
                  <a:cubicBezTo>
                    <a:pt x="2441085" y="2411747"/>
                    <a:pt x="2570880" y="2449147"/>
                    <a:pt x="2699529" y="2489984"/>
                  </a:cubicBezTo>
                  <a:cubicBezTo>
                    <a:pt x="2835788" y="2533276"/>
                    <a:pt x="2971803" y="2577387"/>
                    <a:pt x="3107408" y="2622479"/>
                  </a:cubicBezTo>
                  <a:cubicBezTo>
                    <a:pt x="3321250" y="2693678"/>
                    <a:pt x="3534764" y="2765695"/>
                    <a:pt x="3753353" y="2821100"/>
                  </a:cubicBezTo>
                  <a:cubicBezTo>
                    <a:pt x="3814322" y="2836567"/>
                    <a:pt x="3875455" y="2851461"/>
                    <a:pt x="3937733" y="2860873"/>
                  </a:cubicBezTo>
                  <a:cubicBezTo>
                    <a:pt x="3944198" y="2865865"/>
                    <a:pt x="3952709" y="2860136"/>
                    <a:pt x="3959174" y="2864965"/>
                  </a:cubicBezTo>
                  <a:cubicBezTo>
                    <a:pt x="3976770" y="2871266"/>
                    <a:pt x="3995183" y="2872494"/>
                    <a:pt x="4013597" y="2873885"/>
                  </a:cubicBezTo>
                  <a:cubicBezTo>
                    <a:pt x="4020144" y="2878140"/>
                    <a:pt x="4028327" y="2872903"/>
                    <a:pt x="4034874" y="2877567"/>
                  </a:cubicBezTo>
                  <a:cubicBezTo>
                    <a:pt x="4037657" y="2877731"/>
                    <a:pt x="4040357" y="2877977"/>
                    <a:pt x="4043140" y="2878140"/>
                  </a:cubicBezTo>
                  <a:cubicBezTo>
                    <a:pt x="4049687" y="2882150"/>
                    <a:pt x="4057871" y="2877158"/>
                    <a:pt x="4064336" y="2881741"/>
                  </a:cubicBezTo>
                  <a:cubicBezTo>
                    <a:pt x="4067118" y="2881905"/>
                    <a:pt x="4069819" y="2882150"/>
                    <a:pt x="4072602" y="2882314"/>
                  </a:cubicBezTo>
                  <a:cubicBezTo>
                    <a:pt x="4080622" y="2886570"/>
                    <a:pt x="4090033" y="2881005"/>
                    <a:pt x="4097971" y="2885915"/>
                  </a:cubicBezTo>
                  <a:cubicBezTo>
                    <a:pt x="4100754" y="2886079"/>
                    <a:pt x="4103454" y="2886242"/>
                    <a:pt x="4106237" y="2886406"/>
                  </a:cubicBezTo>
                  <a:cubicBezTo>
                    <a:pt x="4115730" y="2890907"/>
                    <a:pt x="4126451" y="2885015"/>
                    <a:pt x="4135944" y="2890007"/>
                  </a:cubicBezTo>
                  <a:cubicBezTo>
                    <a:pt x="4138645" y="2890089"/>
                    <a:pt x="4141345" y="2890252"/>
                    <a:pt x="4144046" y="2890334"/>
                  </a:cubicBezTo>
                  <a:cubicBezTo>
                    <a:pt x="4156403" y="2895326"/>
                    <a:pt x="4169906" y="2888943"/>
                    <a:pt x="4182182" y="2894181"/>
                  </a:cubicBezTo>
                  <a:cubicBezTo>
                    <a:pt x="4186356" y="2894344"/>
                    <a:pt x="4190448" y="2894590"/>
                    <a:pt x="4194622" y="2894754"/>
                  </a:cubicBezTo>
                  <a:cubicBezTo>
                    <a:pt x="4212708" y="2899500"/>
                    <a:pt x="4231531" y="2893035"/>
                    <a:pt x="4249535" y="2898355"/>
                  </a:cubicBezTo>
                  <a:cubicBezTo>
                    <a:pt x="4256409" y="2898518"/>
                    <a:pt x="4263365" y="2898600"/>
                    <a:pt x="4270240" y="2898764"/>
                  </a:cubicBezTo>
                  <a:cubicBezTo>
                    <a:pt x="4302402" y="2901874"/>
                    <a:pt x="4334564" y="2901628"/>
                    <a:pt x="4366726" y="2898927"/>
                  </a:cubicBezTo>
                  <a:cubicBezTo>
                    <a:pt x="4373683" y="2898764"/>
                    <a:pt x="4380557" y="2898600"/>
                    <a:pt x="4387513" y="2898355"/>
                  </a:cubicBezTo>
                  <a:cubicBezTo>
                    <a:pt x="4402735" y="2893035"/>
                    <a:pt x="4418857" y="2899582"/>
                    <a:pt x="4434079" y="2894590"/>
                  </a:cubicBezTo>
                  <a:cubicBezTo>
                    <a:pt x="4438171" y="2894426"/>
                    <a:pt x="4442181" y="2894263"/>
                    <a:pt x="4446273" y="2894099"/>
                  </a:cubicBezTo>
                  <a:cubicBezTo>
                    <a:pt x="4454293" y="2889352"/>
                    <a:pt x="4463867" y="2894999"/>
                    <a:pt x="4471970" y="2890334"/>
                  </a:cubicBezTo>
                  <a:cubicBezTo>
                    <a:pt x="4474670" y="2890171"/>
                    <a:pt x="4477289" y="2890089"/>
                    <a:pt x="4479990" y="2889925"/>
                  </a:cubicBezTo>
                  <a:cubicBezTo>
                    <a:pt x="4486537" y="2885342"/>
                    <a:pt x="4494884" y="2890662"/>
                    <a:pt x="4501431" y="2886079"/>
                  </a:cubicBezTo>
                  <a:lnTo>
                    <a:pt x="4503395" y="2885751"/>
                  </a:lnTo>
                  <a:lnTo>
                    <a:pt x="4505441" y="2885833"/>
                  </a:lnTo>
                  <a:cubicBezTo>
                    <a:pt x="4511907" y="2881005"/>
                    <a:pt x="4520254" y="2886570"/>
                    <a:pt x="4526719" y="2881905"/>
                  </a:cubicBezTo>
                  <a:cubicBezTo>
                    <a:pt x="4550452" y="2876995"/>
                    <a:pt x="4574021" y="2871757"/>
                    <a:pt x="4597509" y="2865701"/>
                  </a:cubicBezTo>
                  <a:cubicBezTo>
                    <a:pt x="4736715" y="2829775"/>
                    <a:pt x="4863399" y="2765859"/>
                    <a:pt x="4985911" y="2692860"/>
                  </a:cubicBezTo>
                  <a:cubicBezTo>
                    <a:pt x="5072576" y="2641220"/>
                    <a:pt x="5156706" y="2585407"/>
                    <a:pt x="5238216" y="2525829"/>
                  </a:cubicBezTo>
                  <a:cubicBezTo>
                    <a:pt x="5311788" y="2471980"/>
                    <a:pt x="5386424" y="2419440"/>
                    <a:pt x="5458196" y="2363218"/>
                  </a:cubicBezTo>
                  <a:cubicBezTo>
                    <a:pt x="5544289" y="2295865"/>
                    <a:pt x="5629891" y="2227940"/>
                    <a:pt x="5712956" y="2156823"/>
                  </a:cubicBezTo>
                  <a:cubicBezTo>
                    <a:pt x="5775972" y="2102892"/>
                    <a:pt x="5839560" y="2049534"/>
                    <a:pt x="5900038" y="1992820"/>
                  </a:cubicBezTo>
                  <a:cubicBezTo>
                    <a:pt x="5945785" y="1949855"/>
                    <a:pt x="5992105" y="1907381"/>
                    <a:pt x="6034497" y="1860652"/>
                  </a:cubicBezTo>
                  <a:cubicBezTo>
                    <a:pt x="6085155" y="1804757"/>
                    <a:pt x="6133848" y="1747552"/>
                    <a:pt x="6175830" y="1684947"/>
                  </a:cubicBezTo>
                  <a:cubicBezTo>
                    <a:pt x="6266916" y="1548769"/>
                    <a:pt x="6337379" y="1401215"/>
                    <a:pt x="6409232" y="1254644"/>
                  </a:cubicBezTo>
                  <a:cubicBezTo>
                    <a:pt x="6495243" y="1079266"/>
                    <a:pt x="6578636" y="902660"/>
                    <a:pt x="6656873" y="723599"/>
                  </a:cubicBezTo>
                  <a:cubicBezTo>
                    <a:pt x="6702375" y="619501"/>
                    <a:pt x="6746239" y="514749"/>
                    <a:pt x="6785112" y="407951"/>
                  </a:cubicBezTo>
                  <a:cubicBezTo>
                    <a:pt x="6809909" y="339862"/>
                    <a:pt x="6829387" y="270382"/>
                    <a:pt x="6843708" y="199347"/>
                  </a:cubicBezTo>
                  <a:cubicBezTo>
                    <a:pt x="6847636" y="192636"/>
                    <a:pt x="6842808" y="184534"/>
                    <a:pt x="6847227" y="177905"/>
                  </a:cubicBezTo>
                  <a:cubicBezTo>
                    <a:pt x="6847391" y="173813"/>
                    <a:pt x="6847555" y="169803"/>
                    <a:pt x="6847718" y="165711"/>
                  </a:cubicBezTo>
                  <a:cubicBezTo>
                    <a:pt x="6850337" y="152290"/>
                    <a:pt x="6850091" y="138377"/>
                    <a:pt x="6847555" y="124465"/>
                  </a:cubicBezTo>
                  <a:close/>
                  <a:moveTo>
                    <a:pt x="3343755" y="1752217"/>
                  </a:moveTo>
                  <a:cubicBezTo>
                    <a:pt x="3342773" y="1752136"/>
                    <a:pt x="3341709" y="1752054"/>
                    <a:pt x="3340727" y="1752054"/>
                  </a:cubicBezTo>
                  <a:cubicBezTo>
                    <a:pt x="3340809" y="1751890"/>
                    <a:pt x="3340891" y="1751644"/>
                    <a:pt x="3340891" y="1751317"/>
                  </a:cubicBezTo>
                  <a:cubicBezTo>
                    <a:pt x="3341873" y="1751644"/>
                    <a:pt x="3342773" y="1751890"/>
                    <a:pt x="3343755" y="1752217"/>
                  </a:cubicBezTo>
                  <a:close/>
                  <a:moveTo>
                    <a:pt x="3022378" y="778676"/>
                  </a:moveTo>
                  <a:cubicBezTo>
                    <a:pt x="3022460" y="777857"/>
                    <a:pt x="3022460" y="777203"/>
                    <a:pt x="3022460" y="776548"/>
                  </a:cubicBezTo>
                  <a:cubicBezTo>
                    <a:pt x="3023524" y="776957"/>
                    <a:pt x="3024588" y="777203"/>
                    <a:pt x="3025734" y="777612"/>
                  </a:cubicBezTo>
                  <a:cubicBezTo>
                    <a:pt x="3024424" y="777857"/>
                    <a:pt x="3023442" y="778267"/>
                    <a:pt x="3022378" y="778676"/>
                  </a:cubicBezTo>
                  <a:close/>
                </a:path>
              </a:pathLst>
            </a:custGeom>
            <a:solidFill>
              <a:srgbClr val="F9C9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6" name="Google Shape;256;p14"/>
            <p:cNvSpPr/>
            <p:nvPr/>
          </p:nvSpPr>
          <p:spPr>
            <a:xfrm>
              <a:off x="2497594" y="5580687"/>
              <a:ext cx="855087" cy="113341"/>
            </a:xfrm>
            <a:custGeom>
              <a:avLst/>
              <a:gdLst/>
              <a:ahLst/>
              <a:cxnLst/>
              <a:rect l="l" t="t" r="r" b="b"/>
              <a:pathLst>
                <a:path w="1745843" h="231410" extrusionOk="0">
                  <a:moveTo>
                    <a:pt x="12930" y="20"/>
                  </a:moveTo>
                  <a:cubicBezTo>
                    <a:pt x="29707" y="20"/>
                    <a:pt x="292733" y="10086"/>
                    <a:pt x="304518" y="11641"/>
                  </a:cubicBezTo>
                  <a:cubicBezTo>
                    <a:pt x="525152" y="37502"/>
                    <a:pt x="740713" y="92252"/>
                    <a:pt x="959956" y="125478"/>
                  </a:cubicBezTo>
                  <a:cubicBezTo>
                    <a:pt x="1041548" y="137835"/>
                    <a:pt x="1124941" y="149865"/>
                    <a:pt x="1207516" y="154612"/>
                  </a:cubicBezTo>
                  <a:cubicBezTo>
                    <a:pt x="1333954" y="161814"/>
                    <a:pt x="1460394" y="150111"/>
                    <a:pt x="1581923" y="115739"/>
                  </a:cubicBezTo>
                  <a:cubicBezTo>
                    <a:pt x="1597636" y="111320"/>
                    <a:pt x="1683893" y="75720"/>
                    <a:pt x="1729804" y="47323"/>
                  </a:cubicBezTo>
                  <a:cubicBezTo>
                    <a:pt x="1737415" y="50678"/>
                    <a:pt x="1743225" y="49778"/>
                    <a:pt x="1745844" y="49860"/>
                  </a:cubicBezTo>
                  <a:cubicBezTo>
                    <a:pt x="1726039" y="82431"/>
                    <a:pt x="1679637" y="115002"/>
                    <a:pt x="1647066" y="132843"/>
                  </a:cubicBezTo>
                  <a:cubicBezTo>
                    <a:pt x="1581841" y="168606"/>
                    <a:pt x="1513179" y="195858"/>
                    <a:pt x="1440262" y="211325"/>
                  </a:cubicBezTo>
                  <a:cubicBezTo>
                    <a:pt x="1385103" y="223028"/>
                    <a:pt x="1329453" y="231539"/>
                    <a:pt x="1272822" y="231294"/>
                  </a:cubicBezTo>
                  <a:cubicBezTo>
                    <a:pt x="1212753" y="231048"/>
                    <a:pt x="1152602" y="233013"/>
                    <a:pt x="1092697" y="226956"/>
                  </a:cubicBezTo>
                  <a:cubicBezTo>
                    <a:pt x="995229" y="217054"/>
                    <a:pt x="898332" y="203305"/>
                    <a:pt x="802419" y="182764"/>
                  </a:cubicBezTo>
                  <a:cubicBezTo>
                    <a:pt x="646436" y="149374"/>
                    <a:pt x="493972" y="101745"/>
                    <a:pt x="338563" y="66063"/>
                  </a:cubicBezTo>
                  <a:cubicBezTo>
                    <a:pt x="237657" y="42903"/>
                    <a:pt x="11703" y="3785"/>
                    <a:pt x="0" y="3785"/>
                  </a:cubicBezTo>
                  <a:cubicBezTo>
                    <a:pt x="3437" y="-2517"/>
                    <a:pt x="8838" y="1248"/>
                    <a:pt x="12930" y="20"/>
                  </a:cubicBezTo>
                  <a:close/>
                </a:path>
              </a:pathLst>
            </a:custGeom>
            <a:solidFill>
              <a:srgbClr val="DAB2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7" name="Google Shape;257;p14"/>
            <p:cNvSpPr/>
            <p:nvPr/>
          </p:nvSpPr>
          <p:spPr>
            <a:xfrm>
              <a:off x="2384390" y="1252562"/>
              <a:ext cx="1300202" cy="1953503"/>
            </a:xfrm>
            <a:custGeom>
              <a:avLst/>
              <a:gdLst/>
              <a:ahLst/>
              <a:cxnLst/>
              <a:rect l="l" t="t" r="r" b="b"/>
              <a:pathLst>
                <a:path w="1300202" h="1953503" extrusionOk="0">
                  <a:moveTo>
                    <a:pt x="41222" y="819160"/>
                  </a:moveTo>
                  <a:cubicBezTo>
                    <a:pt x="44348" y="815673"/>
                    <a:pt x="45710" y="818038"/>
                    <a:pt x="45951" y="821525"/>
                  </a:cubicBezTo>
                  <a:cubicBezTo>
                    <a:pt x="41782" y="849142"/>
                    <a:pt x="42665" y="876999"/>
                    <a:pt x="44027" y="904576"/>
                  </a:cubicBezTo>
                  <a:cubicBezTo>
                    <a:pt x="47114" y="965823"/>
                    <a:pt x="50120" y="1027230"/>
                    <a:pt x="70241" y="1086072"/>
                  </a:cubicBezTo>
                  <a:cubicBezTo>
                    <a:pt x="83789" y="1125713"/>
                    <a:pt x="104953" y="1160706"/>
                    <a:pt x="132530" y="1192171"/>
                  </a:cubicBezTo>
                  <a:cubicBezTo>
                    <a:pt x="177864" y="1243958"/>
                    <a:pt x="230492" y="1287207"/>
                    <a:pt x="286568" y="1326649"/>
                  </a:cubicBezTo>
                  <a:cubicBezTo>
                    <a:pt x="322322" y="1351781"/>
                    <a:pt x="359680" y="1374628"/>
                    <a:pt x="394111" y="1401684"/>
                  </a:cubicBezTo>
                  <a:cubicBezTo>
                    <a:pt x="429985" y="1429902"/>
                    <a:pt x="459165" y="1463732"/>
                    <a:pt x="482934" y="1502652"/>
                  </a:cubicBezTo>
                  <a:cubicBezTo>
                    <a:pt x="501012" y="1532233"/>
                    <a:pt x="509189" y="1564460"/>
                    <a:pt x="513517" y="1598370"/>
                  </a:cubicBezTo>
                  <a:cubicBezTo>
                    <a:pt x="515883" y="1616888"/>
                    <a:pt x="518127" y="1638372"/>
                    <a:pt x="514840" y="1663144"/>
                  </a:cubicBezTo>
                  <a:cubicBezTo>
                    <a:pt x="512074" y="1641940"/>
                    <a:pt x="509068" y="1617049"/>
                    <a:pt x="499969" y="1597127"/>
                  </a:cubicBezTo>
                  <a:cubicBezTo>
                    <a:pt x="487704" y="1570272"/>
                    <a:pt x="466300" y="1551553"/>
                    <a:pt x="442571" y="1535199"/>
                  </a:cubicBezTo>
                  <a:cubicBezTo>
                    <a:pt x="412589" y="1514557"/>
                    <a:pt x="378599" y="1502692"/>
                    <a:pt x="344529" y="1490948"/>
                  </a:cubicBezTo>
                  <a:cubicBezTo>
                    <a:pt x="292381" y="1472951"/>
                    <a:pt x="240313" y="1454994"/>
                    <a:pt x="191572" y="1428579"/>
                  </a:cubicBezTo>
                  <a:cubicBezTo>
                    <a:pt x="75332" y="1365609"/>
                    <a:pt x="14125" y="1267046"/>
                    <a:pt x="2301" y="1136656"/>
                  </a:cubicBezTo>
                  <a:cubicBezTo>
                    <a:pt x="-5155" y="1054566"/>
                    <a:pt x="6590" y="973840"/>
                    <a:pt x="21982" y="893514"/>
                  </a:cubicBezTo>
                  <a:cubicBezTo>
                    <a:pt x="26230" y="871308"/>
                    <a:pt x="31081" y="849222"/>
                    <a:pt x="37574" y="827537"/>
                  </a:cubicBezTo>
                  <a:cubicBezTo>
                    <a:pt x="38456" y="824611"/>
                    <a:pt x="39337" y="821364"/>
                    <a:pt x="41222" y="819160"/>
                  </a:cubicBezTo>
                  <a:close/>
                  <a:moveTo>
                    <a:pt x="124995" y="387347"/>
                  </a:moveTo>
                  <a:cubicBezTo>
                    <a:pt x="126719" y="384381"/>
                    <a:pt x="128081" y="386385"/>
                    <a:pt x="128402" y="388950"/>
                  </a:cubicBezTo>
                  <a:cubicBezTo>
                    <a:pt x="126719" y="406306"/>
                    <a:pt x="125115" y="423703"/>
                    <a:pt x="126117" y="441138"/>
                  </a:cubicBezTo>
                  <a:cubicBezTo>
                    <a:pt x="129324" y="496893"/>
                    <a:pt x="130526" y="552969"/>
                    <a:pt x="146920" y="607001"/>
                  </a:cubicBezTo>
                  <a:cubicBezTo>
                    <a:pt x="157582" y="642154"/>
                    <a:pt x="175740" y="673218"/>
                    <a:pt x="199669" y="701076"/>
                  </a:cubicBezTo>
                  <a:cubicBezTo>
                    <a:pt x="254863" y="765368"/>
                    <a:pt x="323606" y="812986"/>
                    <a:pt x="393630" y="859082"/>
                  </a:cubicBezTo>
                  <a:cubicBezTo>
                    <a:pt x="441810" y="890787"/>
                    <a:pt x="481452" y="930549"/>
                    <a:pt x="507826" y="982417"/>
                  </a:cubicBezTo>
                  <a:cubicBezTo>
                    <a:pt x="518809" y="1003981"/>
                    <a:pt x="522977" y="1027550"/>
                    <a:pt x="525543" y="1051359"/>
                  </a:cubicBezTo>
                  <a:cubicBezTo>
                    <a:pt x="531114" y="1102625"/>
                    <a:pt x="537888" y="1237384"/>
                    <a:pt x="534601" y="1261834"/>
                  </a:cubicBezTo>
                  <a:cubicBezTo>
                    <a:pt x="533680" y="1268809"/>
                    <a:pt x="531876" y="1303039"/>
                    <a:pt x="530032" y="1309893"/>
                  </a:cubicBezTo>
                  <a:cubicBezTo>
                    <a:pt x="529752" y="1273097"/>
                    <a:pt x="521374" y="1077173"/>
                    <a:pt x="518729" y="1062783"/>
                  </a:cubicBezTo>
                  <a:cubicBezTo>
                    <a:pt x="514159" y="1038292"/>
                    <a:pt x="497966" y="1021097"/>
                    <a:pt x="479848" y="1005665"/>
                  </a:cubicBezTo>
                  <a:cubicBezTo>
                    <a:pt x="452111" y="982096"/>
                    <a:pt x="418642" y="969670"/>
                    <a:pt x="384852" y="958046"/>
                  </a:cubicBezTo>
                  <a:cubicBezTo>
                    <a:pt x="338556" y="942094"/>
                    <a:pt x="292221" y="926301"/>
                    <a:pt x="249091" y="902411"/>
                  </a:cubicBezTo>
                  <a:cubicBezTo>
                    <a:pt x="147040" y="845854"/>
                    <a:pt x="97258" y="757352"/>
                    <a:pt x="90965" y="642835"/>
                  </a:cubicBezTo>
                  <a:cubicBezTo>
                    <a:pt x="86395" y="560184"/>
                    <a:pt x="100624" y="479578"/>
                    <a:pt x="120225" y="399733"/>
                  </a:cubicBezTo>
                  <a:cubicBezTo>
                    <a:pt x="121267" y="395444"/>
                    <a:pt x="122750" y="391115"/>
                    <a:pt x="124995" y="387347"/>
                  </a:cubicBezTo>
                  <a:close/>
                  <a:moveTo>
                    <a:pt x="1239818" y="317663"/>
                  </a:moveTo>
                  <a:cubicBezTo>
                    <a:pt x="1240900" y="318595"/>
                    <a:pt x="1241682" y="320810"/>
                    <a:pt x="1242384" y="322172"/>
                  </a:cubicBezTo>
                  <a:cubicBezTo>
                    <a:pt x="1246512" y="330109"/>
                    <a:pt x="1248676" y="338807"/>
                    <a:pt x="1250801" y="347465"/>
                  </a:cubicBezTo>
                  <a:cubicBezTo>
                    <a:pt x="1283067" y="479498"/>
                    <a:pt x="1305434" y="612933"/>
                    <a:pt x="1299140" y="749415"/>
                  </a:cubicBezTo>
                  <a:cubicBezTo>
                    <a:pt x="1293850" y="864333"/>
                    <a:pt x="1261343" y="970633"/>
                    <a:pt x="1188512" y="1062062"/>
                  </a:cubicBezTo>
                  <a:cubicBezTo>
                    <a:pt x="1139090" y="1124150"/>
                    <a:pt x="1071911" y="1168882"/>
                    <a:pt x="1001927" y="1204796"/>
                  </a:cubicBezTo>
                  <a:cubicBezTo>
                    <a:pt x="936431" y="1238386"/>
                    <a:pt x="866807" y="1261473"/>
                    <a:pt x="797504" y="1285443"/>
                  </a:cubicBezTo>
                  <a:cubicBezTo>
                    <a:pt x="748884" y="1302238"/>
                    <a:pt x="700223" y="1323522"/>
                    <a:pt x="657655" y="1353544"/>
                  </a:cubicBezTo>
                  <a:cubicBezTo>
                    <a:pt x="634527" y="1369857"/>
                    <a:pt x="616651" y="1385249"/>
                    <a:pt x="598934" y="1407375"/>
                  </a:cubicBezTo>
                  <a:cubicBezTo>
                    <a:pt x="580135" y="1430903"/>
                    <a:pt x="572880" y="1461647"/>
                    <a:pt x="568592" y="1490707"/>
                  </a:cubicBezTo>
                  <a:cubicBezTo>
                    <a:pt x="557809" y="1564459"/>
                    <a:pt x="558370" y="1905965"/>
                    <a:pt x="555484" y="1953503"/>
                  </a:cubicBezTo>
                  <a:cubicBezTo>
                    <a:pt x="550273" y="1952822"/>
                    <a:pt x="548069" y="1952702"/>
                    <a:pt x="542938" y="1951459"/>
                  </a:cubicBezTo>
                  <a:cubicBezTo>
                    <a:pt x="542818" y="1915826"/>
                    <a:pt x="551636" y="1526741"/>
                    <a:pt x="554522" y="1494114"/>
                  </a:cubicBezTo>
                  <a:cubicBezTo>
                    <a:pt x="558571" y="1448300"/>
                    <a:pt x="562379" y="1402325"/>
                    <a:pt x="577169" y="1358314"/>
                  </a:cubicBezTo>
                  <a:cubicBezTo>
                    <a:pt x="590958" y="1317309"/>
                    <a:pt x="614005" y="1281355"/>
                    <a:pt x="640540" y="1247524"/>
                  </a:cubicBezTo>
                  <a:cubicBezTo>
                    <a:pt x="656813" y="1226802"/>
                    <a:pt x="674049" y="1206921"/>
                    <a:pt x="693169" y="1188723"/>
                  </a:cubicBezTo>
                  <a:cubicBezTo>
                    <a:pt x="726958" y="1156577"/>
                    <a:pt x="764957" y="1129882"/>
                    <a:pt x="803597" y="1104028"/>
                  </a:cubicBezTo>
                  <a:cubicBezTo>
                    <a:pt x="849893" y="1073124"/>
                    <a:pt x="896348" y="1042381"/>
                    <a:pt x="940560" y="1008551"/>
                  </a:cubicBezTo>
                  <a:cubicBezTo>
                    <a:pt x="967656" y="987828"/>
                    <a:pt x="994311" y="966504"/>
                    <a:pt x="1019322" y="943136"/>
                  </a:cubicBezTo>
                  <a:cubicBezTo>
                    <a:pt x="1036799" y="926782"/>
                    <a:pt x="1055397" y="911591"/>
                    <a:pt x="1071911" y="894235"/>
                  </a:cubicBezTo>
                  <a:cubicBezTo>
                    <a:pt x="1114038" y="850023"/>
                    <a:pt x="1152959" y="803327"/>
                    <a:pt x="1178491" y="747131"/>
                  </a:cubicBezTo>
                  <a:cubicBezTo>
                    <a:pt x="1196208" y="708130"/>
                    <a:pt x="1208112" y="667326"/>
                    <a:pt x="1215648" y="624998"/>
                  </a:cubicBezTo>
                  <a:cubicBezTo>
                    <a:pt x="1222021" y="589405"/>
                    <a:pt x="1229276" y="553491"/>
                    <a:pt x="1233485" y="517697"/>
                  </a:cubicBezTo>
                  <a:cubicBezTo>
                    <a:pt x="1234727" y="507235"/>
                    <a:pt x="1234688" y="496613"/>
                    <a:pt x="1235489" y="486031"/>
                  </a:cubicBezTo>
                  <a:cubicBezTo>
                    <a:pt x="1238776" y="441579"/>
                    <a:pt x="1238215" y="397007"/>
                    <a:pt x="1237573" y="352475"/>
                  </a:cubicBezTo>
                  <a:cubicBezTo>
                    <a:pt x="1237413" y="342014"/>
                    <a:pt x="1235810" y="331392"/>
                    <a:pt x="1235449" y="320850"/>
                  </a:cubicBezTo>
                  <a:cubicBezTo>
                    <a:pt x="1237353" y="317082"/>
                    <a:pt x="1238736" y="316731"/>
                    <a:pt x="1239818" y="317663"/>
                  </a:cubicBezTo>
                  <a:close/>
                  <a:moveTo>
                    <a:pt x="943327" y="148"/>
                  </a:moveTo>
                  <a:cubicBezTo>
                    <a:pt x="946734" y="-735"/>
                    <a:pt x="946894" y="2552"/>
                    <a:pt x="947575" y="4516"/>
                  </a:cubicBezTo>
                  <a:cubicBezTo>
                    <a:pt x="952626" y="19107"/>
                    <a:pt x="955752" y="34218"/>
                    <a:pt x="958879" y="49289"/>
                  </a:cubicBezTo>
                  <a:cubicBezTo>
                    <a:pt x="970864" y="107128"/>
                    <a:pt x="979602" y="165369"/>
                    <a:pt x="978720" y="224651"/>
                  </a:cubicBezTo>
                  <a:cubicBezTo>
                    <a:pt x="976756" y="356203"/>
                    <a:pt x="913585" y="450518"/>
                    <a:pt x="792575" y="504870"/>
                  </a:cubicBezTo>
                  <a:cubicBezTo>
                    <a:pt x="751250" y="523429"/>
                    <a:pt x="707800" y="536215"/>
                    <a:pt x="665673" y="552448"/>
                  </a:cubicBezTo>
                  <a:cubicBezTo>
                    <a:pt x="642264" y="561467"/>
                    <a:pt x="607432" y="584756"/>
                    <a:pt x="589636" y="603194"/>
                  </a:cubicBezTo>
                  <a:cubicBezTo>
                    <a:pt x="573843" y="619627"/>
                    <a:pt x="570236" y="636462"/>
                    <a:pt x="567590" y="658308"/>
                  </a:cubicBezTo>
                  <a:cubicBezTo>
                    <a:pt x="565465" y="675984"/>
                    <a:pt x="562299" y="804850"/>
                    <a:pt x="562059" y="833509"/>
                  </a:cubicBezTo>
                  <a:cubicBezTo>
                    <a:pt x="561778" y="864694"/>
                    <a:pt x="558451" y="1137217"/>
                    <a:pt x="558171" y="1135413"/>
                  </a:cubicBezTo>
                  <a:cubicBezTo>
                    <a:pt x="545745" y="1049195"/>
                    <a:pt x="557810" y="676385"/>
                    <a:pt x="560616" y="638547"/>
                  </a:cubicBezTo>
                  <a:cubicBezTo>
                    <a:pt x="564223" y="590287"/>
                    <a:pt x="582982" y="548801"/>
                    <a:pt x="614126" y="511604"/>
                  </a:cubicBezTo>
                  <a:cubicBezTo>
                    <a:pt x="647315" y="472002"/>
                    <a:pt x="690604" y="445909"/>
                    <a:pt x="732170" y="417249"/>
                  </a:cubicBezTo>
                  <a:cubicBezTo>
                    <a:pt x="764798" y="394723"/>
                    <a:pt x="796183" y="370793"/>
                    <a:pt x="825764" y="344258"/>
                  </a:cubicBezTo>
                  <a:cubicBezTo>
                    <a:pt x="855826" y="317323"/>
                    <a:pt x="882401" y="287862"/>
                    <a:pt x="902282" y="252709"/>
                  </a:cubicBezTo>
                  <a:cubicBezTo>
                    <a:pt x="916030" y="228419"/>
                    <a:pt x="923887" y="201844"/>
                    <a:pt x="929097" y="174548"/>
                  </a:cubicBezTo>
                  <a:cubicBezTo>
                    <a:pt x="934108" y="148414"/>
                    <a:pt x="935751" y="121919"/>
                    <a:pt x="937915" y="95384"/>
                  </a:cubicBezTo>
                  <a:cubicBezTo>
                    <a:pt x="940321" y="66565"/>
                    <a:pt x="942405" y="37865"/>
                    <a:pt x="943367" y="9166"/>
                  </a:cubicBezTo>
                  <a:cubicBezTo>
                    <a:pt x="943407" y="7643"/>
                    <a:pt x="942245" y="6080"/>
                    <a:pt x="941643" y="4557"/>
                  </a:cubicBezTo>
                  <a:cubicBezTo>
                    <a:pt x="941483" y="2793"/>
                    <a:pt x="941443" y="629"/>
                    <a:pt x="943327" y="148"/>
                  </a:cubicBezTo>
                  <a:close/>
                </a:path>
              </a:pathLst>
            </a:custGeom>
            <a:solidFill>
              <a:srgbClr val="88AB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8" name="Google Shape;258;p14"/>
            <p:cNvSpPr/>
            <p:nvPr/>
          </p:nvSpPr>
          <p:spPr>
            <a:xfrm>
              <a:off x="3079016" y="5338954"/>
              <a:ext cx="314799" cy="266564"/>
            </a:xfrm>
            <a:custGeom>
              <a:avLst/>
              <a:gdLst/>
              <a:ahLst/>
              <a:cxnLst/>
              <a:rect l="l" t="t" r="r" b="b"/>
              <a:pathLst>
                <a:path w="642730" h="544248" extrusionOk="0">
                  <a:moveTo>
                    <a:pt x="642220" y="230627"/>
                  </a:moveTo>
                  <a:cubicBezTo>
                    <a:pt x="643939" y="301744"/>
                    <a:pt x="614477" y="354448"/>
                    <a:pt x="573313" y="400686"/>
                  </a:cubicBezTo>
                  <a:cubicBezTo>
                    <a:pt x="501705" y="481214"/>
                    <a:pt x="406773" y="517468"/>
                    <a:pt x="303658" y="536864"/>
                  </a:cubicBezTo>
                  <a:cubicBezTo>
                    <a:pt x="245962" y="547748"/>
                    <a:pt x="188921" y="547830"/>
                    <a:pt x="132617" y="528762"/>
                  </a:cubicBezTo>
                  <a:cubicBezTo>
                    <a:pt x="87934" y="513622"/>
                    <a:pt x="56917" y="483915"/>
                    <a:pt x="41204" y="439886"/>
                  </a:cubicBezTo>
                  <a:cubicBezTo>
                    <a:pt x="20336" y="381291"/>
                    <a:pt x="7078" y="321303"/>
                    <a:pt x="1513" y="258861"/>
                  </a:cubicBezTo>
                  <a:cubicBezTo>
                    <a:pt x="-4871" y="186516"/>
                    <a:pt x="10106" y="117609"/>
                    <a:pt x="24755" y="48293"/>
                  </a:cubicBezTo>
                  <a:cubicBezTo>
                    <a:pt x="31547" y="15885"/>
                    <a:pt x="43823" y="10484"/>
                    <a:pt x="87279" y="6392"/>
                  </a:cubicBezTo>
                  <a:cubicBezTo>
                    <a:pt x="133190" y="2054"/>
                    <a:pt x="179428" y="-155"/>
                    <a:pt x="225093" y="8"/>
                  </a:cubicBezTo>
                  <a:cubicBezTo>
                    <a:pt x="317406" y="254"/>
                    <a:pt x="408165" y="14903"/>
                    <a:pt x="494503" y="50666"/>
                  </a:cubicBezTo>
                  <a:cubicBezTo>
                    <a:pt x="525683" y="63597"/>
                    <a:pt x="556045" y="78163"/>
                    <a:pt x="581333" y="100424"/>
                  </a:cubicBezTo>
                  <a:cubicBezTo>
                    <a:pt x="622006" y="136268"/>
                    <a:pt x="646639" y="180215"/>
                    <a:pt x="642220" y="230627"/>
                  </a:cubicBezTo>
                  <a:close/>
                </a:path>
              </a:pathLst>
            </a:custGeom>
            <a:solidFill>
              <a:srgbClr val="FEE5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59" name="Google Shape;259;p14"/>
          <p:cNvSpPr txBox="1"/>
          <p:nvPr/>
        </p:nvSpPr>
        <p:spPr>
          <a:xfrm>
            <a:off x="3726066" y="1118756"/>
            <a:ext cx="7168065" cy="302477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de-DE" sz="2667" b="1" i="0" u="none" strike="noStrike" cap="none" dirty="0">
                <a:solidFill>
                  <a:srgbClr val="368E00"/>
                </a:solidFill>
                <a:latin typeface="Arial"/>
                <a:ea typeface="Arial"/>
                <a:cs typeface="Arial"/>
                <a:sym typeface="Arial"/>
              </a:rPr>
              <a:t>Nachhaltiger Konsum</a:t>
            </a:r>
            <a:endParaRPr sz="2667" b="1" i="0" u="none" strike="noStrike" cap="none" dirty="0">
              <a:solidFill>
                <a:srgbClr val="368E00"/>
              </a:solidFill>
              <a:latin typeface="Arial"/>
              <a:ea typeface="Arial"/>
              <a:cs typeface="Arial"/>
              <a:sym typeface="Arial"/>
            </a:endParaRPr>
          </a:p>
          <a:p>
            <a:pPr marL="0" marR="0" lvl="0" indent="0" algn="l" rtl="0">
              <a:lnSpc>
                <a:spcPct val="120000"/>
              </a:lnSpc>
              <a:spcBef>
                <a:spcPts val="667"/>
              </a:spcBef>
              <a:spcAft>
                <a:spcPts val="0"/>
              </a:spcAft>
              <a:buNone/>
            </a:pPr>
            <a:r>
              <a:rPr lang="en-US" sz="2400" b="0" i="0" u="none" strike="noStrike" cap="none" dirty="0">
                <a:solidFill>
                  <a:srgbClr val="000000"/>
                </a:solidFill>
                <a:latin typeface="Arial"/>
                <a:ea typeface="Arial"/>
                <a:cs typeface="Arial"/>
                <a:sym typeface="Arial"/>
              </a:rPr>
              <a:t>Hat </a:t>
            </a:r>
            <a:r>
              <a:rPr lang="en-US" sz="2400" b="0" i="0" u="none" strike="noStrike" cap="none" dirty="0" err="1">
                <a:solidFill>
                  <a:srgbClr val="000000"/>
                </a:solidFill>
                <a:latin typeface="Arial"/>
                <a:ea typeface="Arial"/>
                <a:cs typeface="Arial"/>
                <a:sym typeface="Arial"/>
              </a:rPr>
              <a:t>verschiedene</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Dimensionen</a:t>
            </a:r>
            <a:r>
              <a:rPr lang="en-US" sz="2400" b="0" i="0" u="none" strike="noStrike" cap="none" dirty="0">
                <a:solidFill>
                  <a:srgbClr val="000000"/>
                </a:solidFill>
                <a:latin typeface="Arial"/>
                <a:ea typeface="Arial"/>
                <a:cs typeface="Arial"/>
                <a:sym typeface="Arial"/>
              </a:rPr>
              <a:t>:</a:t>
            </a:r>
            <a:endParaRPr dirty="0"/>
          </a:p>
          <a:p>
            <a:pPr marL="457200" marR="0" lvl="1" indent="-118554" algn="l" rtl="0">
              <a:lnSpc>
                <a:spcPct val="120000"/>
              </a:lnSpc>
              <a:spcBef>
                <a:spcPts val="0"/>
              </a:spcBef>
              <a:spcAft>
                <a:spcPts val="0"/>
              </a:spcAft>
              <a:buClr>
                <a:srgbClr val="000000"/>
              </a:buClr>
              <a:buSzPts val="1867"/>
              <a:buFont typeface="Noto Sans Symbols"/>
              <a:buChar char="⮚"/>
            </a:pPr>
            <a:r>
              <a:rPr lang="de-DE" sz="1867" b="0" i="0" u="none" strike="noStrike" cap="none" dirty="0">
                <a:solidFill>
                  <a:srgbClr val="000000"/>
                </a:solidFill>
                <a:latin typeface="Arial"/>
                <a:ea typeface="Arial"/>
                <a:cs typeface="Arial"/>
                <a:sym typeface="Arial"/>
              </a:rPr>
              <a:t> Ökologische Nachhaltigkeit (z. B. Auswirkungen auf die Umwelt)</a:t>
            </a:r>
          </a:p>
          <a:p>
            <a:pPr marL="457200" marR="0" lvl="1" indent="-118554" algn="l" rtl="0">
              <a:lnSpc>
                <a:spcPct val="120000"/>
              </a:lnSpc>
              <a:spcBef>
                <a:spcPts val="0"/>
              </a:spcBef>
              <a:spcAft>
                <a:spcPts val="0"/>
              </a:spcAft>
              <a:buClr>
                <a:srgbClr val="000000"/>
              </a:buClr>
              <a:buSzPts val="1867"/>
              <a:buFont typeface="Noto Sans Symbols"/>
              <a:buChar char="⮚"/>
            </a:pPr>
            <a:r>
              <a:rPr lang="de-DE" sz="1867" b="0" i="0" u="none" strike="noStrike" cap="none" dirty="0">
                <a:solidFill>
                  <a:srgbClr val="000000"/>
                </a:solidFill>
                <a:latin typeface="Arial"/>
                <a:ea typeface="Arial"/>
                <a:cs typeface="Arial"/>
                <a:sym typeface="Arial"/>
              </a:rPr>
              <a:t> Soziale Nachhaltigkeit (z. B. Lebensbedingungen der lokalen Gemeinschaften)</a:t>
            </a:r>
          </a:p>
          <a:p>
            <a:pPr marL="457200" marR="0" lvl="1" indent="-118554" algn="l" rtl="0">
              <a:lnSpc>
                <a:spcPct val="120000"/>
              </a:lnSpc>
              <a:spcBef>
                <a:spcPts val="0"/>
              </a:spcBef>
              <a:spcAft>
                <a:spcPts val="0"/>
              </a:spcAft>
              <a:buClr>
                <a:srgbClr val="000000"/>
              </a:buClr>
              <a:buSzPts val="1867"/>
              <a:buFont typeface="Noto Sans Symbols"/>
              <a:buChar char="⮚"/>
            </a:pPr>
            <a:r>
              <a:rPr lang="en-US" sz="1867" b="0" i="0" u="none" strike="noStrike" cap="none" dirty="0">
                <a:solidFill>
                  <a:srgbClr val="000000"/>
                </a:solidFill>
                <a:latin typeface="Arial"/>
                <a:ea typeface="Arial"/>
                <a:cs typeface="Arial"/>
                <a:sym typeface="Arial"/>
              </a:rPr>
              <a:t> </a:t>
            </a:r>
            <a:r>
              <a:rPr lang="en-US" sz="1867" b="0" i="0" u="none" strike="noStrike" cap="none" dirty="0" err="1">
                <a:solidFill>
                  <a:srgbClr val="000000"/>
                </a:solidFill>
                <a:latin typeface="Arial"/>
                <a:ea typeface="Arial"/>
                <a:cs typeface="Arial"/>
                <a:sym typeface="Arial"/>
              </a:rPr>
              <a:t>Wirtschaftliche</a:t>
            </a:r>
            <a:r>
              <a:rPr lang="en-US" sz="1867" b="0" i="0" u="none" strike="noStrike" cap="none" dirty="0">
                <a:solidFill>
                  <a:srgbClr val="000000"/>
                </a:solidFill>
                <a:latin typeface="Arial"/>
                <a:ea typeface="Arial"/>
                <a:cs typeface="Arial"/>
                <a:sym typeface="Arial"/>
              </a:rPr>
              <a:t> Nachhaltigkeit</a:t>
            </a:r>
            <a:endParaRPr sz="2400" b="0" i="0" u="none" strike="noStrike" cap="none" dirty="0">
              <a:solidFill>
                <a:srgbClr val="000000"/>
              </a:solidFill>
              <a:latin typeface="Arial"/>
              <a:ea typeface="Arial"/>
              <a:cs typeface="Arial"/>
              <a:sym typeface="Arial"/>
            </a:endParaRPr>
          </a:p>
          <a:p>
            <a:pPr marL="0" marR="0" lvl="0" indent="0" algn="l" rtl="0">
              <a:lnSpc>
                <a:spcPct val="120000"/>
              </a:lnSpc>
              <a:spcBef>
                <a:spcPts val="667"/>
              </a:spcBef>
              <a:spcAft>
                <a:spcPts val="0"/>
              </a:spcAft>
              <a:buNone/>
            </a:pPr>
            <a:endParaRPr sz="2400" b="0" i="0" u="none" strike="noStrike" cap="none" dirty="0">
              <a:solidFill>
                <a:srgbClr val="000000"/>
              </a:solidFill>
              <a:latin typeface="Arial"/>
              <a:ea typeface="Arial"/>
              <a:cs typeface="Arial"/>
              <a:sym typeface="Arial"/>
            </a:endParaRPr>
          </a:p>
        </p:txBody>
      </p:sp>
      <p:sp>
        <p:nvSpPr>
          <p:cNvPr id="260" name="Google Shape;260;p14"/>
          <p:cNvSpPr/>
          <p:nvPr/>
        </p:nvSpPr>
        <p:spPr>
          <a:xfrm>
            <a:off x="3447618" y="3949429"/>
            <a:ext cx="8567099" cy="1977556"/>
          </a:xfrm>
          <a:prstGeom prst="roundRect">
            <a:avLst>
              <a:gd name="adj" fmla="val 16667"/>
            </a:avLst>
          </a:prstGeom>
          <a:solidFill>
            <a:srgbClr val="E7E6E6"/>
          </a:solidFill>
          <a:ln w="12700" cap="flat" cmpd="sng">
            <a:solidFill>
              <a:srgbClr val="70AD47"/>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ctr" rtl="0">
              <a:lnSpc>
                <a:spcPct val="107000"/>
              </a:lnSpc>
              <a:spcBef>
                <a:spcPts val="0"/>
              </a:spcBef>
              <a:spcAft>
                <a:spcPts val="0"/>
              </a:spcAft>
              <a:buNone/>
            </a:pPr>
            <a:r>
              <a:rPr lang="de-DE" sz="1600" b="1" dirty="0">
                <a:solidFill>
                  <a:srgbClr val="000000"/>
                </a:solidFill>
                <a:latin typeface="Calibri"/>
                <a:ea typeface="Calibri"/>
                <a:cs typeface="Calibri"/>
                <a:sym typeface="Calibri"/>
              </a:rPr>
              <a:t>Was ist nachhaltiger Konsum?</a:t>
            </a:r>
            <a:endParaRPr sz="1600" dirty="0">
              <a:solidFill>
                <a:srgbClr val="000000"/>
              </a:solidFill>
              <a:latin typeface="Calibri"/>
              <a:ea typeface="Calibri"/>
              <a:cs typeface="Calibri"/>
              <a:sym typeface="Calibri"/>
            </a:endParaRPr>
          </a:p>
          <a:p>
            <a:pPr marL="0" marR="0" lvl="0" indent="0" algn="ctr" rtl="0">
              <a:lnSpc>
                <a:spcPct val="107000"/>
              </a:lnSpc>
              <a:spcBef>
                <a:spcPts val="1067"/>
              </a:spcBef>
              <a:spcAft>
                <a:spcPts val="0"/>
              </a:spcAft>
              <a:buNone/>
            </a:pPr>
            <a:r>
              <a:rPr lang="de-DE" b="1" dirty="0">
                <a:solidFill>
                  <a:srgbClr val="000000"/>
                </a:solidFill>
                <a:latin typeface="Calibri"/>
                <a:ea typeface="Calibri"/>
                <a:cs typeface="Calibri"/>
                <a:sym typeface="Calibri"/>
              </a:rPr>
              <a:t>„Die Nutzung von Gütern und Dienstleistungen, die die Grundbedürfnisse befriedigen und eine bessere Lebensqualität bieten, wobei der Verbrauch natürlicher Ressourcen, giftiger Materialien und die Emissionen von Abfällen und Schadstoffen während des gesamten Lebenszyklus so gering wie möglich gehalten werden, um die Bedürfnisse künftiger Generationen nicht zu gefährden".</a:t>
            </a:r>
          </a:p>
          <a:p>
            <a:pPr marL="0" marR="0" lvl="0" indent="0" algn="ctr" rtl="0">
              <a:lnSpc>
                <a:spcPct val="107000"/>
              </a:lnSpc>
              <a:spcBef>
                <a:spcPts val="1067"/>
              </a:spcBef>
              <a:spcAft>
                <a:spcPts val="0"/>
              </a:spcAft>
              <a:buNone/>
            </a:pPr>
            <a:r>
              <a:rPr lang="en-US" sz="1600" dirty="0">
                <a:solidFill>
                  <a:srgbClr val="000000"/>
                </a:solidFill>
                <a:latin typeface="Calibri"/>
                <a:ea typeface="Calibri"/>
                <a:cs typeface="Calibri"/>
                <a:sym typeface="Calibri"/>
              </a:rPr>
              <a:t>(</a:t>
            </a:r>
            <a:r>
              <a:rPr lang="en-US" sz="16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1994 Oslo Symposium on Sustainable Consumption</a:t>
            </a:r>
            <a:r>
              <a:rPr lang="en-US" sz="1600" dirty="0">
                <a:solidFill>
                  <a:srgbClr val="000000"/>
                </a:solidFill>
                <a:latin typeface="Calibri"/>
                <a:ea typeface="Calibri"/>
                <a:cs typeface="Calibri"/>
                <a:sym typeface="Calibri"/>
              </a:rPr>
              <a:t>)</a:t>
            </a:r>
            <a:endParaRPr sz="16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p:nvPr/>
        </p:nvSpPr>
        <p:spPr>
          <a:xfrm>
            <a:off x="2819400" y="-261257"/>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2"/>
          <p:cNvSpPr/>
          <p:nvPr/>
        </p:nvSpPr>
        <p:spPr>
          <a:xfrm>
            <a:off x="2819400" y="19594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132" name="Google Shape;132;p2"/>
          <p:cNvSpPr txBox="1">
            <a:spLocks noGrp="1"/>
          </p:cNvSpPr>
          <p:nvPr>
            <p:ph type="title"/>
          </p:nvPr>
        </p:nvSpPr>
        <p:spPr>
          <a:xfrm>
            <a:off x="340865" y="57142"/>
            <a:ext cx="10515600" cy="105048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4B3A"/>
              </a:buClr>
              <a:buSzPts val="3200"/>
              <a:buFont typeface="Arial"/>
              <a:buNone/>
            </a:pPr>
            <a:r>
              <a:rPr lang="en-US" dirty="0" err="1">
                <a:solidFill>
                  <a:srgbClr val="004B3A"/>
                </a:solidFill>
                <a:latin typeface="Arial"/>
                <a:ea typeface="Arial"/>
                <a:cs typeface="Arial"/>
                <a:sym typeface="Arial"/>
              </a:rPr>
              <a:t>Lernergebnisse</a:t>
            </a:r>
            <a:r>
              <a:rPr lang="en-US" dirty="0">
                <a:solidFill>
                  <a:srgbClr val="004B3A"/>
                </a:solidFill>
                <a:latin typeface="Arial"/>
                <a:ea typeface="Arial"/>
                <a:cs typeface="Arial"/>
                <a:sym typeface="Arial"/>
              </a:rPr>
              <a:t> von Modul 1</a:t>
            </a:r>
            <a:endParaRPr dirty="0"/>
          </a:p>
        </p:txBody>
      </p:sp>
      <p:sp>
        <p:nvSpPr>
          <p:cNvPr id="133" name="Google Shape;133;p2"/>
          <p:cNvSpPr txBox="1">
            <a:spLocks noGrp="1"/>
          </p:cNvSpPr>
          <p:nvPr>
            <p:ph type="body" idx="1"/>
          </p:nvPr>
        </p:nvSpPr>
        <p:spPr>
          <a:xfrm>
            <a:off x="340865" y="1246423"/>
            <a:ext cx="11557599" cy="5415633"/>
          </a:xfrm>
          <a:prstGeom prst="rect">
            <a:avLst/>
          </a:prstGeom>
          <a:noFill/>
          <a:ln>
            <a:noFill/>
          </a:ln>
        </p:spPr>
        <p:txBody>
          <a:bodyPr spcFirstLastPara="1" wrap="square" lIns="91425" tIns="45700" rIns="91425" bIns="45700" anchor="t" anchorCtr="0">
            <a:normAutofit/>
          </a:bodyPr>
          <a:lstStyle/>
          <a:p>
            <a:pPr marL="144000" lvl="0" indent="0" algn="l" rtl="0">
              <a:lnSpc>
                <a:spcPct val="100000"/>
              </a:lnSpc>
              <a:spcBef>
                <a:spcPts val="0"/>
              </a:spcBef>
              <a:spcAft>
                <a:spcPts val="0"/>
              </a:spcAft>
              <a:buClr>
                <a:srgbClr val="2A4F1C"/>
              </a:buClr>
              <a:buSzPts val="2600"/>
              <a:buNone/>
            </a:pPr>
            <a:r>
              <a:rPr lang="en-US" dirty="0">
                <a:solidFill>
                  <a:srgbClr val="004B3A"/>
                </a:solidFill>
              </a:rPr>
              <a:t>D</a:t>
            </a:r>
            <a:r>
              <a:rPr lang="en-US" sz="2400" dirty="0">
                <a:solidFill>
                  <a:srgbClr val="004B3A"/>
                </a:solidFill>
              </a:rPr>
              <a:t>ie </a:t>
            </a:r>
            <a:r>
              <a:rPr lang="en-US" sz="2400" dirty="0" err="1">
                <a:solidFill>
                  <a:srgbClr val="004B3A"/>
                </a:solidFill>
              </a:rPr>
              <a:t>Lernenden</a:t>
            </a:r>
            <a:r>
              <a:rPr lang="en-US" sz="2400" dirty="0">
                <a:solidFill>
                  <a:srgbClr val="004B3A"/>
                </a:solidFill>
              </a:rPr>
              <a:t> </a:t>
            </a:r>
            <a:r>
              <a:rPr lang="en-US" sz="2400" dirty="0" err="1">
                <a:solidFill>
                  <a:srgbClr val="004B3A"/>
                </a:solidFill>
              </a:rPr>
              <a:t>können</a:t>
            </a:r>
            <a:r>
              <a:rPr lang="en-US" sz="2400" dirty="0">
                <a:solidFill>
                  <a:srgbClr val="004B3A"/>
                </a:solidFill>
              </a:rPr>
              <a:t>:</a:t>
            </a:r>
            <a:br>
              <a:rPr lang="en-US" sz="2400" dirty="0">
                <a:solidFill>
                  <a:srgbClr val="004B3A"/>
                </a:solidFill>
              </a:rPr>
            </a:br>
            <a:endParaRPr sz="24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de-DE" sz="2400" dirty="0">
                <a:solidFill>
                  <a:srgbClr val="004B3A"/>
                </a:solidFill>
              </a:rPr>
              <a:t>erklären, was Unternehmertum, grünes Unternehmertum und grüne Wirtschaft bedeuten</a:t>
            </a:r>
          </a:p>
          <a:p>
            <a:pPr marL="601200" lvl="0" indent="-457200" algn="l" rtl="0">
              <a:lnSpc>
                <a:spcPct val="100000"/>
              </a:lnSpc>
              <a:spcBef>
                <a:spcPts val="800"/>
              </a:spcBef>
              <a:spcAft>
                <a:spcPts val="0"/>
              </a:spcAft>
              <a:buClr>
                <a:srgbClr val="2A4F1C"/>
              </a:buClr>
              <a:buSzPts val="2600"/>
              <a:buFont typeface="Noto Sans Symbols"/>
              <a:buChar char="❖"/>
            </a:pPr>
            <a:r>
              <a:rPr lang="de-DE" sz="2400" dirty="0">
                <a:solidFill>
                  <a:srgbClr val="004B3A"/>
                </a:solidFill>
              </a:rPr>
              <a:t>über die Notwendigkeit von Nachhaltigkeit in der europäischen Wirtschaft nachzudenken </a:t>
            </a:r>
          </a:p>
          <a:p>
            <a:pPr marL="601200" lvl="0" indent="-457200" algn="l" rtl="0">
              <a:lnSpc>
                <a:spcPct val="100000"/>
              </a:lnSpc>
              <a:spcBef>
                <a:spcPts val="800"/>
              </a:spcBef>
              <a:spcAft>
                <a:spcPts val="0"/>
              </a:spcAft>
              <a:buClr>
                <a:srgbClr val="2A4F1C"/>
              </a:buClr>
              <a:buSzPts val="2600"/>
              <a:buFont typeface="Noto Sans Symbols"/>
              <a:buChar char="❖"/>
            </a:pPr>
            <a:r>
              <a:rPr lang="de-DE" sz="2400" dirty="0">
                <a:solidFill>
                  <a:srgbClr val="004B3A"/>
                </a:solidFill>
              </a:rPr>
              <a:t>die Chancen einer unternehmerischen Tätigkeit verstehen</a:t>
            </a:r>
          </a:p>
          <a:p>
            <a:pPr marL="601200" lvl="0" indent="-457200" algn="l" rtl="0">
              <a:lnSpc>
                <a:spcPct val="100000"/>
              </a:lnSpc>
              <a:spcBef>
                <a:spcPts val="800"/>
              </a:spcBef>
              <a:spcAft>
                <a:spcPts val="0"/>
              </a:spcAft>
              <a:buClr>
                <a:srgbClr val="2A4F1C"/>
              </a:buClr>
              <a:buSzPts val="2600"/>
              <a:buFont typeface="Noto Sans Symbols"/>
              <a:buChar char="❖"/>
            </a:pPr>
            <a:r>
              <a:rPr lang="de-DE" sz="2400" dirty="0">
                <a:solidFill>
                  <a:srgbClr val="004B3A"/>
                </a:solidFill>
              </a:rPr>
              <a:t>Beispiele für ökologische Innovation beschreiben</a:t>
            </a:r>
          </a:p>
          <a:p>
            <a:pPr marL="601200" lvl="0" indent="-457200" algn="l" rtl="0">
              <a:lnSpc>
                <a:spcPct val="100000"/>
              </a:lnSpc>
              <a:spcBef>
                <a:spcPts val="800"/>
              </a:spcBef>
              <a:spcAft>
                <a:spcPts val="0"/>
              </a:spcAft>
              <a:buClr>
                <a:srgbClr val="2A4F1C"/>
              </a:buClr>
              <a:buSzPts val="2600"/>
              <a:buFont typeface="Noto Sans Symbols"/>
              <a:buChar char="❖"/>
            </a:pPr>
            <a:r>
              <a:rPr lang="de-DE" sz="2400" dirty="0">
                <a:solidFill>
                  <a:srgbClr val="004B3A"/>
                </a:solidFill>
              </a:rPr>
              <a:t>über die Bedeutung von Nachhaltigkeit und ökologischer Innovation für das menschliche Leben nachdenken</a:t>
            </a:r>
          </a:p>
          <a:p>
            <a:pPr marL="601200" lvl="0" indent="-457200" algn="l" rtl="0">
              <a:lnSpc>
                <a:spcPct val="100000"/>
              </a:lnSpc>
              <a:spcBef>
                <a:spcPts val="800"/>
              </a:spcBef>
              <a:spcAft>
                <a:spcPts val="0"/>
              </a:spcAft>
              <a:buClr>
                <a:srgbClr val="2A4F1C"/>
              </a:buClr>
              <a:buSzPts val="2600"/>
              <a:buFont typeface="Noto Sans Symbols"/>
              <a:buChar char="❖"/>
            </a:pPr>
            <a:r>
              <a:rPr lang="de-DE" sz="2400" dirty="0">
                <a:solidFill>
                  <a:srgbClr val="004B3A"/>
                </a:solidFill>
              </a:rPr>
              <a:t>erkennen, dass grünes Unternehmertum eine Option für ihr zukünftiges Leben ist</a:t>
            </a:r>
            <a:endParaRPr sz="2400" dirty="0">
              <a:solidFill>
                <a:srgbClr val="004B3A"/>
              </a:solidFill>
              <a:latin typeface="Arial"/>
              <a:ea typeface="Arial"/>
              <a:cs typeface="Arial"/>
              <a:sym typeface="Arial"/>
            </a:endParaRPr>
          </a:p>
          <a:p>
            <a:pPr marL="91440" lvl="0" indent="48260" algn="l" rtl="0">
              <a:lnSpc>
                <a:spcPct val="150000"/>
              </a:lnSpc>
              <a:spcBef>
                <a:spcPts val="1400"/>
              </a:spcBef>
              <a:spcAft>
                <a:spcPts val="0"/>
              </a:spcAft>
              <a:buClr>
                <a:schemeClr val="accent6"/>
              </a:buClr>
              <a:buSzPts val="2200"/>
              <a:buFont typeface="Arial"/>
              <a:buNone/>
            </a:pPr>
            <a:endParaRPr dirty="0">
              <a:solidFill>
                <a:srgbClr val="433C29"/>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en-US">
                <a:solidFill>
                  <a:srgbClr val="2A4F1C"/>
                </a:solidFill>
              </a:rPr>
              <a:t>Green Entrepreneurship</a:t>
            </a:r>
            <a:endParaRPr/>
          </a:p>
        </p:txBody>
      </p:sp>
      <p:sp>
        <p:nvSpPr>
          <p:cNvPr id="266" name="Google Shape;266;p15"/>
          <p:cNvSpPr txBox="1"/>
          <p:nvPr/>
        </p:nvSpPr>
        <p:spPr>
          <a:xfrm>
            <a:off x="1521713" y="3578831"/>
            <a:ext cx="9148572" cy="2211191"/>
          </a:xfrm>
          <a:prstGeom prst="rect">
            <a:avLst/>
          </a:prstGeom>
          <a:noFill/>
          <a:ln>
            <a:noFill/>
          </a:ln>
        </p:spPr>
        <p:txBody>
          <a:bodyPr spcFirstLastPara="1" wrap="square" lIns="91425" tIns="45700" rIns="91425" bIns="45700" anchor="t" anchorCtr="0">
            <a:normAutofit lnSpcReduction="10000"/>
          </a:bodyPr>
          <a:lstStyle/>
          <a:p>
            <a:pPr marL="91440" marR="0" lvl="0" indent="-91440" algn="ctr" rtl="0">
              <a:lnSpc>
                <a:spcPct val="150000"/>
              </a:lnSpc>
              <a:spcBef>
                <a:spcPts val="0"/>
              </a:spcBef>
              <a:spcAft>
                <a:spcPts val="0"/>
              </a:spcAft>
              <a:buClr>
                <a:schemeClr val="accent1"/>
              </a:buClr>
              <a:buSzPts val="2000"/>
              <a:buFont typeface="Calibri"/>
              <a:buNone/>
            </a:pPr>
            <a:r>
              <a:rPr lang="de-DE" sz="2000" dirty="0">
                <a:solidFill>
                  <a:schemeClr val="accent1"/>
                </a:solidFill>
                <a:latin typeface="Arial"/>
                <a:ea typeface="Arial"/>
                <a:cs typeface="Arial"/>
                <a:sym typeface="Arial"/>
              </a:rPr>
              <a:t>Grünes Unternehmertum </a:t>
            </a:r>
            <a:r>
              <a:rPr lang="de-DE" sz="2000" dirty="0">
                <a:solidFill>
                  <a:schemeClr val="tx1">
                    <a:lumMod val="65000"/>
                    <a:lumOff val="35000"/>
                  </a:schemeClr>
                </a:solidFill>
                <a:latin typeface="Arial"/>
                <a:ea typeface="Arial"/>
                <a:cs typeface="Arial"/>
                <a:sym typeface="Arial"/>
              </a:rPr>
              <a:t>widmet</a:t>
            </a:r>
            <a:r>
              <a:rPr lang="de-DE" sz="2000" dirty="0">
                <a:solidFill>
                  <a:schemeClr val="accent1"/>
                </a:solidFill>
                <a:latin typeface="Arial"/>
                <a:ea typeface="Arial"/>
                <a:cs typeface="Arial"/>
                <a:sym typeface="Arial"/>
              </a:rPr>
              <a:t> </a:t>
            </a:r>
            <a:r>
              <a:rPr lang="de-DE" sz="2000" dirty="0">
                <a:solidFill>
                  <a:schemeClr val="tx1">
                    <a:lumMod val="65000"/>
                    <a:lumOff val="35000"/>
                  </a:schemeClr>
                </a:solidFill>
                <a:latin typeface="Arial"/>
                <a:ea typeface="Arial"/>
                <a:cs typeface="Arial"/>
                <a:sym typeface="Arial"/>
              </a:rPr>
              <a:t>sich der Lösung von </a:t>
            </a:r>
            <a:r>
              <a:rPr lang="de-DE" sz="2000" dirty="0">
                <a:solidFill>
                  <a:schemeClr val="accent1"/>
                </a:solidFill>
                <a:latin typeface="Arial"/>
                <a:ea typeface="Arial"/>
                <a:cs typeface="Arial"/>
                <a:sym typeface="Arial"/>
              </a:rPr>
              <a:t>Umweltproblemen</a:t>
            </a:r>
            <a:r>
              <a:rPr lang="de-DE" sz="2000" dirty="0">
                <a:solidFill>
                  <a:schemeClr val="tx1">
                    <a:lumMod val="65000"/>
                    <a:lumOff val="35000"/>
                  </a:schemeClr>
                </a:solidFill>
                <a:latin typeface="Arial"/>
                <a:ea typeface="Arial"/>
                <a:cs typeface="Arial"/>
                <a:sym typeface="Arial"/>
              </a:rPr>
              <a:t> und der Förderung des sozialen </a:t>
            </a:r>
            <a:r>
              <a:rPr lang="de-DE" sz="2000" dirty="0">
                <a:solidFill>
                  <a:schemeClr val="accent1"/>
                </a:solidFill>
                <a:latin typeface="Arial"/>
                <a:ea typeface="Arial"/>
                <a:cs typeface="Arial"/>
                <a:sym typeface="Arial"/>
              </a:rPr>
              <a:t>Wandels</a:t>
            </a:r>
            <a:r>
              <a:rPr lang="de-DE" sz="2000" dirty="0">
                <a:solidFill>
                  <a:schemeClr val="tx1">
                    <a:lumMod val="65000"/>
                    <a:lumOff val="35000"/>
                  </a:schemeClr>
                </a:solidFill>
                <a:latin typeface="Arial"/>
                <a:ea typeface="Arial"/>
                <a:cs typeface="Arial"/>
                <a:sym typeface="Arial"/>
              </a:rPr>
              <a:t> widmet. Es hebt die ineinander greifenden Dimensionen des Unternehmertums, der Wirtschaft, der sozialen, sozioökonomischen und </a:t>
            </a:r>
            <a:r>
              <a:rPr lang="de-DE" sz="2000" dirty="0">
                <a:solidFill>
                  <a:schemeClr val="accent1"/>
                </a:solidFill>
                <a:latin typeface="Arial"/>
                <a:ea typeface="Arial"/>
                <a:cs typeface="Arial"/>
                <a:sym typeface="Arial"/>
              </a:rPr>
              <a:t>ökologischen Aspekte </a:t>
            </a:r>
            <a:r>
              <a:rPr lang="de-DE" sz="2000" dirty="0">
                <a:solidFill>
                  <a:schemeClr val="tx1">
                    <a:lumMod val="65000"/>
                    <a:lumOff val="35000"/>
                  </a:schemeClr>
                </a:solidFill>
                <a:latin typeface="Arial"/>
                <a:ea typeface="Arial"/>
                <a:cs typeface="Arial"/>
                <a:sym typeface="Arial"/>
              </a:rPr>
              <a:t>hervor.</a:t>
            </a:r>
            <a:r>
              <a:rPr lang="en-US" sz="2000" dirty="0">
                <a:solidFill>
                  <a:schemeClr val="tx1">
                    <a:lumMod val="65000"/>
                    <a:lumOff val="35000"/>
                  </a:schemeClr>
                </a:solidFill>
                <a:latin typeface="Arial"/>
                <a:ea typeface="Arial"/>
                <a:cs typeface="Arial"/>
                <a:sym typeface="Arial"/>
              </a:rPr>
              <a:t> </a:t>
            </a:r>
          </a:p>
          <a:p>
            <a:pPr marL="91440" marR="0" lvl="0" indent="-91440" algn="ctr" rtl="0">
              <a:lnSpc>
                <a:spcPct val="150000"/>
              </a:lnSpc>
              <a:spcBef>
                <a:spcPts val="0"/>
              </a:spcBef>
              <a:spcAft>
                <a:spcPts val="0"/>
              </a:spcAft>
              <a:buClr>
                <a:schemeClr val="accent1"/>
              </a:buClr>
              <a:buSzPts val="2000"/>
              <a:buFont typeface="Calibri"/>
              <a:buNone/>
            </a:pPr>
            <a:r>
              <a:rPr lang="en-US" sz="1500" dirty="0">
                <a:solidFill>
                  <a:srgbClr val="3F3F3F"/>
                </a:solidFill>
                <a:latin typeface="Arial"/>
                <a:ea typeface="Arial"/>
                <a:cs typeface="Arial"/>
                <a:sym typeface="Arial"/>
              </a:rPr>
              <a:t>(</a:t>
            </a:r>
            <a:r>
              <a:rPr lang="en-GB" sz="1800" cap="small" dirty="0">
                <a:effectLst/>
                <a:latin typeface="Calibri" panose="020F0502020204030204" pitchFamily="34" charset="0"/>
                <a:ea typeface="Times New Roman" panose="02020603050405020304" pitchFamily="18" charset="0"/>
              </a:rPr>
              <a:t>Block et al.,</a:t>
            </a:r>
            <a:r>
              <a:rPr lang="en-GB" sz="1800" dirty="0">
                <a:effectLst/>
                <a:latin typeface="Calibri" panose="020F0502020204030204" pitchFamily="34" charset="0"/>
                <a:ea typeface="Times New Roman" panose="02020603050405020304" pitchFamily="18" charset="0"/>
              </a:rPr>
              <a:t> 2023 </a:t>
            </a:r>
            <a:r>
              <a:rPr lang="en-US" sz="1500" dirty="0">
                <a:solidFill>
                  <a:srgbClr val="3F3F3F"/>
                </a:solidFill>
                <a:latin typeface="Arial"/>
                <a:ea typeface="Arial"/>
                <a:cs typeface="Arial"/>
                <a:sym typeface="Arial"/>
              </a:rPr>
              <a:t>)</a:t>
            </a:r>
            <a:endParaRPr lang="en-US" sz="2000" dirty="0">
              <a:solidFill>
                <a:srgbClr val="3F3F3F"/>
              </a:solidFill>
              <a:latin typeface="Calibri"/>
              <a:ea typeface="Calibri"/>
              <a:cs typeface="Calibri"/>
              <a:sym typeface="Calibri"/>
            </a:endParaRPr>
          </a:p>
        </p:txBody>
      </p:sp>
      <p:pic>
        <p:nvPicPr>
          <p:cNvPr id="267" name="Google Shape;267;p15" descr="αρχείο λήψης (4).jpg"/>
          <p:cNvPicPr preferRelativeResize="0"/>
          <p:nvPr/>
        </p:nvPicPr>
        <p:blipFill rotWithShape="1">
          <a:blip r:embed="rId3">
            <a:alphaModFix/>
          </a:blip>
          <a:srcRect/>
          <a:stretch/>
        </p:blipFill>
        <p:spPr>
          <a:xfrm>
            <a:off x="4114706" y="1563797"/>
            <a:ext cx="3962587" cy="186520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6"/>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en-US" dirty="0">
                <a:solidFill>
                  <a:srgbClr val="2A4F1C"/>
                </a:solidFill>
              </a:rPr>
              <a:t>Ideen für </a:t>
            </a:r>
            <a:r>
              <a:rPr lang="en-US" dirty="0" err="1">
                <a:solidFill>
                  <a:srgbClr val="2A4F1C"/>
                </a:solidFill>
              </a:rPr>
              <a:t>ein</a:t>
            </a:r>
            <a:r>
              <a:rPr lang="en-US" dirty="0">
                <a:solidFill>
                  <a:srgbClr val="2A4F1C"/>
                </a:solidFill>
              </a:rPr>
              <a:t> </a:t>
            </a:r>
            <a:r>
              <a:rPr lang="en-US" dirty="0" err="1">
                <a:solidFill>
                  <a:srgbClr val="2A4F1C"/>
                </a:solidFill>
              </a:rPr>
              <a:t>grünes</a:t>
            </a:r>
            <a:r>
              <a:rPr lang="en-US" dirty="0">
                <a:solidFill>
                  <a:srgbClr val="2A4F1C"/>
                </a:solidFill>
              </a:rPr>
              <a:t> </a:t>
            </a:r>
            <a:r>
              <a:rPr lang="en-US" dirty="0" err="1">
                <a:solidFill>
                  <a:srgbClr val="2A4F1C"/>
                </a:solidFill>
              </a:rPr>
              <a:t>Unternehmertum</a:t>
            </a:r>
            <a:endParaRPr dirty="0">
              <a:solidFill>
                <a:srgbClr val="2A4F1C"/>
              </a:solidFill>
            </a:endParaRPr>
          </a:p>
        </p:txBody>
      </p:sp>
      <p:sp>
        <p:nvSpPr>
          <p:cNvPr id="273" name="Google Shape;273;p16"/>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fontScale="92500" lnSpcReduction="10000"/>
          </a:bodyPr>
          <a:lstStyle/>
          <a:p>
            <a:pPr marL="91440" lvl="0" indent="-91440" algn="ctr" rtl="0">
              <a:lnSpc>
                <a:spcPct val="90000"/>
              </a:lnSpc>
              <a:spcBef>
                <a:spcPts val="0"/>
              </a:spcBef>
              <a:spcAft>
                <a:spcPts val="0"/>
              </a:spcAft>
              <a:buSzPct val="100000"/>
              <a:buNone/>
            </a:pPr>
            <a:r>
              <a:rPr lang="en-US" sz="2400" b="1" dirty="0" err="1">
                <a:solidFill>
                  <a:srgbClr val="92D050"/>
                </a:solidFill>
                <a:latin typeface="Arial"/>
                <a:ea typeface="Arial"/>
                <a:cs typeface="Arial"/>
                <a:sym typeface="Arial"/>
              </a:rPr>
              <a:t>Abfallwirtschaft</a:t>
            </a:r>
            <a:r>
              <a:rPr lang="en-US" sz="2400" b="1" dirty="0">
                <a:solidFill>
                  <a:srgbClr val="92D050"/>
                </a:solidFill>
                <a:latin typeface="Arial"/>
                <a:ea typeface="Arial"/>
                <a:cs typeface="Arial"/>
                <a:sym typeface="Arial"/>
              </a:rPr>
              <a:t>/</a:t>
            </a:r>
            <a:r>
              <a:rPr lang="en-US" sz="2400" b="1" dirty="0" err="1">
                <a:solidFill>
                  <a:srgbClr val="92D050"/>
                </a:solidFill>
                <a:latin typeface="Arial"/>
                <a:ea typeface="Arial"/>
                <a:cs typeface="Arial"/>
                <a:sym typeface="Arial"/>
              </a:rPr>
              <a:t>Recyclinggeschäft</a:t>
            </a:r>
            <a:r>
              <a:rPr lang="en-US" sz="2200" dirty="0"/>
              <a:t>     </a:t>
            </a:r>
            <a:endParaRPr dirty="0"/>
          </a:p>
          <a:p>
            <a:pPr marL="91440" lvl="0" indent="-91440" algn="just" rtl="0">
              <a:lnSpc>
                <a:spcPct val="90000"/>
              </a:lnSpc>
              <a:spcBef>
                <a:spcPts val="1400"/>
              </a:spcBef>
              <a:spcAft>
                <a:spcPts val="0"/>
              </a:spcAft>
              <a:buSzPct val="100000"/>
              <a:buNone/>
            </a:pPr>
            <a:endParaRPr sz="2200" dirty="0"/>
          </a:p>
          <a:p>
            <a:pPr marL="91440" lvl="0" indent="-91440" algn="just" rtl="0">
              <a:lnSpc>
                <a:spcPct val="90000"/>
              </a:lnSpc>
              <a:spcBef>
                <a:spcPts val="1400"/>
              </a:spcBef>
              <a:spcAft>
                <a:spcPts val="0"/>
              </a:spcAft>
              <a:buSzPct val="100000"/>
              <a:buNone/>
            </a:pPr>
            <a:endParaRPr sz="2200" dirty="0"/>
          </a:p>
          <a:p>
            <a:pPr marL="91440" lvl="0" indent="-91440" algn="just" rtl="0">
              <a:lnSpc>
                <a:spcPct val="90000"/>
              </a:lnSpc>
              <a:spcBef>
                <a:spcPts val="1400"/>
              </a:spcBef>
              <a:spcAft>
                <a:spcPts val="0"/>
              </a:spcAft>
              <a:buSzPct val="100000"/>
              <a:buNone/>
            </a:pPr>
            <a:endParaRPr sz="2200" dirty="0"/>
          </a:p>
          <a:p>
            <a:pPr marL="91440" lvl="0" indent="-91440" algn="just" rtl="0">
              <a:lnSpc>
                <a:spcPct val="90000"/>
              </a:lnSpc>
              <a:spcBef>
                <a:spcPts val="1400"/>
              </a:spcBef>
              <a:spcAft>
                <a:spcPts val="0"/>
              </a:spcAft>
              <a:buSzPct val="100000"/>
              <a:buNone/>
            </a:pPr>
            <a:endParaRPr sz="2200" dirty="0"/>
          </a:p>
          <a:p>
            <a:pPr marL="91440" lvl="0" indent="-91440" algn="just" rtl="0">
              <a:lnSpc>
                <a:spcPct val="90000"/>
              </a:lnSpc>
              <a:spcBef>
                <a:spcPts val="1400"/>
              </a:spcBef>
              <a:spcAft>
                <a:spcPts val="0"/>
              </a:spcAft>
              <a:buSzPct val="100000"/>
              <a:buNone/>
            </a:pPr>
            <a:r>
              <a:rPr lang="en-US" sz="2200" dirty="0"/>
              <a:t> </a:t>
            </a:r>
          </a:p>
          <a:p>
            <a:pPr marL="91440" lvl="0" indent="-91440" algn="just" rtl="0">
              <a:lnSpc>
                <a:spcPct val="90000"/>
              </a:lnSpc>
              <a:spcBef>
                <a:spcPts val="1400"/>
              </a:spcBef>
              <a:spcAft>
                <a:spcPts val="0"/>
              </a:spcAft>
              <a:buSzPct val="100000"/>
              <a:buNone/>
            </a:pPr>
            <a:r>
              <a:rPr lang="de-DE" sz="2200" dirty="0"/>
              <a:t>	Recycling ist ein wichtiger Schritt, um sicherzustellen, dass giftige Abfälle nicht auf der Mülldeponie landen. Ein Elektronik-Recycling-Unternehmen ist ein großartiger Bereich, denn aus alten Computern, Mobiltelefonen, Faxgeräten und veralteten Fernsehern können Gegenstände hergestellt werden, die anderweitig verwendet werden können. Sie können auch in Erwägung ziehen, einen Abholservice für solche elektronischen Geräte anzubieten und sie gegen eine Gebühr an Recyclingunternehmen zu liefern, auch wenn Sie keine eigentlichen Recyclingdienste anbieten.</a:t>
            </a:r>
            <a:endParaRPr dirty="0"/>
          </a:p>
        </p:txBody>
      </p:sp>
      <p:pic>
        <p:nvPicPr>
          <p:cNvPr id="274" name="Google Shape;274;p16" descr="αρχείο λήψης (7).jpg"/>
          <p:cNvPicPr preferRelativeResize="0"/>
          <p:nvPr/>
        </p:nvPicPr>
        <p:blipFill rotWithShape="1">
          <a:blip r:embed="rId3">
            <a:alphaModFix/>
          </a:blip>
          <a:srcRect/>
          <a:stretch/>
        </p:blipFill>
        <p:spPr>
          <a:xfrm>
            <a:off x="6816081" y="2132857"/>
            <a:ext cx="2905125" cy="1571625"/>
          </a:xfrm>
          <a:prstGeom prst="rect">
            <a:avLst/>
          </a:prstGeom>
          <a:noFill/>
          <a:ln>
            <a:noFill/>
          </a:ln>
        </p:spPr>
      </p:pic>
      <p:pic>
        <p:nvPicPr>
          <p:cNvPr id="275" name="Google Shape;275;p16" descr="Waste_and_recycling_resize.jpg"/>
          <p:cNvPicPr preferRelativeResize="0"/>
          <p:nvPr/>
        </p:nvPicPr>
        <p:blipFill rotWithShape="1">
          <a:blip r:embed="rId4">
            <a:alphaModFix/>
          </a:blip>
          <a:srcRect/>
          <a:stretch/>
        </p:blipFill>
        <p:spPr>
          <a:xfrm>
            <a:off x="2855640" y="2132856"/>
            <a:ext cx="2880320" cy="15841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br>
              <a:rPr lang="de-DE" dirty="0">
                <a:solidFill>
                  <a:srgbClr val="FFFF00"/>
                </a:solidFill>
              </a:rPr>
            </a:br>
            <a:r>
              <a:rPr lang="de-DE" dirty="0">
                <a:solidFill>
                  <a:srgbClr val="3F762A"/>
                </a:solidFill>
              </a:rPr>
              <a:t>Videos</a:t>
            </a:r>
            <a:endParaRPr b="1" dirty="0">
              <a:solidFill>
                <a:srgbClr val="3F762A"/>
              </a:solidFill>
            </a:endParaRPr>
          </a:p>
        </p:txBody>
      </p:sp>
      <p:cxnSp>
        <p:nvCxnSpPr>
          <p:cNvPr id="158" name="Google Shape;158;p3"/>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160" name="Google Shape;160;p3"/>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161" name="Google Shape;161;p3"/>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dirty="0">
                <a:solidFill>
                  <a:srgbClr val="3F3F3F"/>
                </a:solidFill>
                <a:latin typeface="Calibri"/>
                <a:ea typeface="Calibri"/>
                <a:cs typeface="Calibri"/>
                <a:sym typeface="Calibri"/>
              </a:rPr>
              <a:t>03</a:t>
            </a:r>
            <a:endParaRPr dirty="0"/>
          </a:p>
        </p:txBody>
      </p:sp>
      <p:sp>
        <p:nvSpPr>
          <p:cNvPr id="2" name="Google Shape;132;p2">
            <a:extLst>
              <a:ext uri="{FF2B5EF4-FFF2-40B4-BE49-F238E27FC236}">
                <a16:creationId xmlns:a16="http://schemas.microsoft.com/office/drawing/2014/main" id="{9DB20B46-26A0-F050-3DE1-A0D25B8C1503}"/>
              </a:ext>
            </a:extLst>
          </p:cNvPr>
          <p:cNvSpPr txBox="1">
            <a:spLocks/>
          </p:cNvSpPr>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262626"/>
              </a:buClr>
              <a:buSzPts val="8000"/>
              <a:buFont typeface="Calibri"/>
              <a:buNone/>
              <a:defRPr sz="8000" b="1" i="0" u="none" strike="noStrike" cap="none">
                <a:solidFill>
                  <a:srgbClr val="26262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4B3A"/>
              </a:buClr>
              <a:buSzPts val="3200"/>
              <a:buFont typeface="Arial"/>
              <a:buNone/>
            </a:pPr>
            <a:r>
              <a:rPr lang="en-US" sz="2400" dirty="0">
                <a:solidFill>
                  <a:srgbClr val="004B3A"/>
                </a:solidFill>
                <a:latin typeface="Arial"/>
                <a:ea typeface="Arial"/>
                <a:cs typeface="Arial"/>
                <a:sym typeface="Arial"/>
              </a:rPr>
              <a:t>Nachhaltigkeit und (</a:t>
            </a:r>
            <a:r>
              <a:rPr lang="en-US" sz="2400" dirty="0" err="1">
                <a:solidFill>
                  <a:srgbClr val="004B3A"/>
                </a:solidFill>
                <a:latin typeface="Arial"/>
                <a:ea typeface="Arial"/>
                <a:cs typeface="Arial"/>
                <a:sym typeface="Arial"/>
              </a:rPr>
              <a:t>Grünes</a:t>
            </a:r>
            <a:r>
              <a:rPr lang="en-US" sz="2400" dirty="0">
                <a:solidFill>
                  <a:srgbClr val="004B3A"/>
                </a:solidFill>
                <a:latin typeface="Arial"/>
                <a:ea typeface="Arial"/>
                <a:cs typeface="Arial"/>
                <a:sym typeface="Arial"/>
              </a:rPr>
              <a:t>) </a:t>
            </a:r>
            <a:r>
              <a:rPr lang="en-US" sz="2400" dirty="0" err="1">
                <a:solidFill>
                  <a:srgbClr val="004B3A"/>
                </a:solidFill>
                <a:latin typeface="Arial"/>
                <a:ea typeface="Arial"/>
                <a:cs typeface="Arial"/>
                <a:sym typeface="Arial"/>
              </a:rPr>
              <a:t>Unternehmertum</a:t>
            </a:r>
            <a:endParaRPr lang="en-US" sz="2400" dirty="0"/>
          </a:p>
        </p:txBody>
      </p:sp>
      <p:pic>
        <p:nvPicPr>
          <p:cNvPr id="5" name="Grafik 4" descr="Ein Bild, das rot, Grafiken, Karminrot, Screenshot enthält.&#10;&#10;Automatisch generierte Beschreibung">
            <a:extLst>
              <a:ext uri="{FF2B5EF4-FFF2-40B4-BE49-F238E27FC236}">
                <a16:creationId xmlns:a16="http://schemas.microsoft.com/office/drawing/2014/main" id="{AC50D266-B0E1-31D4-6AA5-BD4642C4516E}"/>
              </a:ext>
            </a:extLst>
          </p:cNvPr>
          <p:cNvPicPr>
            <a:picLocks noChangeAspect="1"/>
          </p:cNvPicPr>
          <p:nvPr/>
        </p:nvPicPr>
        <p:blipFill rotWithShape="1">
          <a:blip r:embed="rId4"/>
          <a:srcRect l="18977" t="25099" r="17822" b="27467"/>
          <a:stretch/>
        </p:blipFill>
        <p:spPr>
          <a:xfrm>
            <a:off x="7736612" y="2051698"/>
            <a:ext cx="3226512" cy="2421606"/>
          </a:xfrm>
          <a:prstGeom prst="rect">
            <a:avLst/>
          </a:prstGeom>
        </p:spPr>
      </p:pic>
    </p:spTree>
    <p:extLst>
      <p:ext uri="{BB962C8B-B14F-4D97-AF65-F5344CB8AC3E}">
        <p14:creationId xmlns:p14="http://schemas.microsoft.com/office/powerpoint/2010/main" val="304370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br>
              <a:rPr lang="de-DE" dirty="0">
                <a:solidFill>
                  <a:srgbClr val="FFFF00"/>
                </a:solidFill>
              </a:rPr>
            </a:br>
            <a:r>
              <a:rPr lang="de-DE" dirty="0">
                <a:solidFill>
                  <a:srgbClr val="3F762A"/>
                </a:solidFill>
              </a:rPr>
              <a:t>Nachhaltigkeit</a:t>
            </a:r>
            <a:endParaRPr b="1" dirty="0">
              <a:solidFill>
                <a:srgbClr val="3F762A"/>
              </a:solidFill>
            </a:endParaRPr>
          </a:p>
        </p:txBody>
      </p:sp>
      <p:cxnSp>
        <p:nvCxnSpPr>
          <p:cNvPr id="158" name="Google Shape;158;p3"/>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160" name="Google Shape;160;p3"/>
          <p:cNvPicPr preferRelativeResize="0"/>
          <p:nvPr/>
        </p:nvPicPr>
        <p:blipFill rotWithShape="1">
          <a:blip r:embed="rId3">
            <a:alphaModFix/>
          </a:blip>
          <a:srcRect/>
          <a:stretch/>
        </p:blipFill>
        <p:spPr>
          <a:xfrm>
            <a:off x="10963124" y="176911"/>
            <a:ext cx="1064381" cy="163551"/>
          </a:xfrm>
          <a:prstGeom prst="rect">
            <a:avLst/>
          </a:prstGeom>
          <a:noFill/>
          <a:ln>
            <a:noFill/>
          </a:ln>
        </p:spPr>
      </p:pic>
      <p:pic>
        <p:nvPicPr>
          <p:cNvPr id="5" name="Grafik 4" descr="Ein Bild, das rot, Grafiken, Karminrot, Screenshot enthält.&#10;&#10;Automatisch generierte Beschreibung">
            <a:extLst>
              <a:ext uri="{FF2B5EF4-FFF2-40B4-BE49-F238E27FC236}">
                <a16:creationId xmlns:a16="http://schemas.microsoft.com/office/drawing/2014/main" id="{AC50D266-B0E1-31D4-6AA5-BD4642C4516E}"/>
              </a:ext>
            </a:extLst>
          </p:cNvPr>
          <p:cNvPicPr>
            <a:picLocks noChangeAspect="1"/>
          </p:cNvPicPr>
          <p:nvPr/>
        </p:nvPicPr>
        <p:blipFill rotWithShape="1">
          <a:blip r:embed="rId4"/>
          <a:srcRect l="18977" t="25099" r="17822" b="27467"/>
          <a:stretch/>
        </p:blipFill>
        <p:spPr>
          <a:xfrm>
            <a:off x="7736612" y="2051698"/>
            <a:ext cx="3226512" cy="2421606"/>
          </a:xfrm>
          <a:prstGeom prst="rect">
            <a:avLst/>
          </a:prstGeom>
        </p:spPr>
      </p:pic>
      <p:sp>
        <p:nvSpPr>
          <p:cNvPr id="4" name="Textfeld 3">
            <a:extLst>
              <a:ext uri="{FF2B5EF4-FFF2-40B4-BE49-F238E27FC236}">
                <a16:creationId xmlns:a16="http://schemas.microsoft.com/office/drawing/2014/main" id="{51DD0D10-E69D-5240-92C6-AFD27303DD8A}"/>
              </a:ext>
            </a:extLst>
          </p:cNvPr>
          <p:cNvSpPr txBox="1"/>
          <p:nvPr/>
        </p:nvSpPr>
        <p:spPr>
          <a:xfrm>
            <a:off x="1097280" y="4473304"/>
            <a:ext cx="8564348" cy="954107"/>
          </a:xfrm>
          <a:prstGeom prst="rect">
            <a:avLst/>
          </a:prstGeom>
          <a:noFill/>
        </p:spPr>
        <p:txBody>
          <a:bodyPr wrap="square">
            <a:spAutoFit/>
          </a:bodyPr>
          <a:lstStyle/>
          <a:p>
            <a:r>
              <a:rPr lang="de-DE" sz="2800" dirty="0">
                <a:solidFill>
                  <a:schemeClr val="accent1">
                    <a:lumMod val="50000"/>
                  </a:schemeClr>
                </a:solidFill>
                <a:latin typeface="Arial"/>
                <a:cs typeface="Arial"/>
                <a:sym typeface="Arial"/>
              </a:rPr>
              <a:t>Sehen Sie sich die folgenden Videos an und machen Sie sich Notizen</a:t>
            </a:r>
            <a:endParaRPr lang="de-DE" sz="2800" dirty="0">
              <a:solidFill>
                <a:schemeClr val="accent1">
                  <a:lumMod val="50000"/>
                </a:schemeClr>
              </a:solidFill>
            </a:endParaRPr>
          </a:p>
        </p:txBody>
      </p:sp>
    </p:spTree>
    <p:extLst>
      <p:ext uri="{BB962C8B-B14F-4D97-AF65-F5344CB8AC3E}">
        <p14:creationId xmlns:p14="http://schemas.microsoft.com/office/powerpoint/2010/main" val="177899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cxnSp>
        <p:nvCxnSpPr>
          <p:cNvPr id="11" name="Gerader Verbinder 10">
            <a:extLst>
              <a:ext uri="{FF2B5EF4-FFF2-40B4-BE49-F238E27FC236}">
                <a16:creationId xmlns:a16="http://schemas.microsoft.com/office/drawing/2014/main" id="{48B50B90-C78F-610D-7E24-93E46A691157}"/>
              </a:ext>
            </a:extLst>
          </p:cNvPr>
          <p:cNvCxnSpPr>
            <a:cxnSpLocks/>
          </p:cNvCxnSpPr>
          <p:nvPr/>
        </p:nvCxnSpPr>
        <p:spPr>
          <a:xfrm>
            <a:off x="443581" y="996696"/>
            <a:ext cx="522764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2CEC04AF-9B67-A812-FA83-24A918C34B43}"/>
              </a:ext>
            </a:extLst>
          </p:cNvPr>
          <p:cNvSpPr/>
          <p:nvPr/>
        </p:nvSpPr>
        <p:spPr>
          <a:xfrm>
            <a:off x="1495044" y="2039142"/>
            <a:ext cx="4613148" cy="27432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2" name="Google Shape;292;p18"/>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2" name="Google Shape;191;p8">
            <a:extLst>
              <a:ext uri="{FF2B5EF4-FFF2-40B4-BE49-F238E27FC236}">
                <a16:creationId xmlns:a16="http://schemas.microsoft.com/office/drawing/2014/main" id="{02E92DA3-8B07-3238-3546-AD7FF6A4C536}"/>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94;p8">
            <a:extLst>
              <a:ext uri="{FF2B5EF4-FFF2-40B4-BE49-F238E27FC236}">
                <a16:creationId xmlns:a16="http://schemas.microsoft.com/office/drawing/2014/main" id="{F1262A78-7514-807F-DA68-024D72FE9D88}"/>
              </a:ext>
            </a:extLst>
          </p:cNvPr>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spcBef>
                <a:spcPts val="0"/>
              </a:spcBef>
              <a:spcAft>
                <a:spcPts val="0"/>
              </a:spcAft>
              <a:buNone/>
            </a:pPr>
            <a:r>
              <a:rPr lang="en-US" sz="2800" b="1" dirty="0">
                <a:solidFill>
                  <a:schemeClr val="lt1"/>
                </a:solidFill>
                <a:latin typeface="Arial"/>
                <a:ea typeface="Arial"/>
                <a:cs typeface="Arial"/>
                <a:sym typeface="Arial"/>
              </a:rPr>
              <a:t>Task</a:t>
            </a:r>
            <a:endParaRPr dirty="0"/>
          </a:p>
        </p:txBody>
      </p:sp>
      <p:sp>
        <p:nvSpPr>
          <p:cNvPr id="5" name="Textfeld 4">
            <a:extLst>
              <a:ext uri="{FF2B5EF4-FFF2-40B4-BE49-F238E27FC236}">
                <a16:creationId xmlns:a16="http://schemas.microsoft.com/office/drawing/2014/main" id="{86EA2070-665E-E8FE-AD1E-50D904854C44}"/>
              </a:ext>
            </a:extLst>
          </p:cNvPr>
          <p:cNvSpPr txBox="1"/>
          <p:nvPr/>
        </p:nvSpPr>
        <p:spPr>
          <a:xfrm>
            <a:off x="1482852" y="4863521"/>
            <a:ext cx="4613148" cy="286232"/>
          </a:xfrm>
          <a:prstGeom prst="rect">
            <a:avLst/>
          </a:prstGeom>
          <a:noFill/>
        </p:spPr>
        <p:txBody>
          <a:bodyPr wrap="square">
            <a:spAutoFit/>
          </a:bodyPr>
          <a:lstStyle/>
          <a:p>
            <a:pPr marL="91440" lvl="0" indent="-127000" algn="l" rtl="0">
              <a:lnSpc>
                <a:spcPct val="90000"/>
              </a:lnSpc>
              <a:spcBef>
                <a:spcPts val="1400"/>
              </a:spcBef>
              <a:spcAft>
                <a:spcPts val="0"/>
              </a:spcAft>
              <a:buSzPts val="2000"/>
              <a:buChar char=" "/>
            </a:pPr>
            <a:r>
              <a:rPr lang="en-US" b="1" u="sng" dirty="0">
                <a:solidFill>
                  <a:schemeClr val="accent1"/>
                </a:solidFill>
              </a:rPr>
              <a:t>https://www.youtube.com/watch?v=RcNKHQb8QIc</a:t>
            </a:r>
            <a:endParaRPr lang="en-US" b="1" dirty="0">
              <a:solidFill>
                <a:schemeClr val="accent1"/>
              </a:solidFill>
            </a:endParaRPr>
          </a:p>
        </p:txBody>
      </p:sp>
      <p:sp>
        <p:nvSpPr>
          <p:cNvPr id="12" name="Textfeld 11">
            <a:extLst>
              <a:ext uri="{FF2B5EF4-FFF2-40B4-BE49-F238E27FC236}">
                <a16:creationId xmlns:a16="http://schemas.microsoft.com/office/drawing/2014/main" id="{383A8107-7720-F359-BA95-6C2E409D9E7E}"/>
              </a:ext>
            </a:extLst>
          </p:cNvPr>
          <p:cNvSpPr txBox="1"/>
          <p:nvPr/>
        </p:nvSpPr>
        <p:spPr>
          <a:xfrm>
            <a:off x="6505956" y="2644170"/>
            <a:ext cx="5536692" cy="1569660"/>
          </a:xfrm>
          <a:prstGeom prst="rect">
            <a:avLst/>
          </a:prstGeom>
          <a:noFill/>
        </p:spPr>
        <p:txBody>
          <a:bodyPr wrap="square">
            <a:spAutoFit/>
          </a:bodyPr>
          <a:lstStyle/>
          <a:p>
            <a:pPr marL="342900" indent="-342900">
              <a:buFont typeface="Wingdings" panose="05000000000000000000" pitchFamily="2" charset="2"/>
              <a:buChar char="ü"/>
            </a:pPr>
            <a:r>
              <a:rPr lang="en-US" sz="2400" dirty="0" err="1">
                <a:solidFill>
                  <a:schemeClr val="accent1">
                    <a:lumMod val="75000"/>
                  </a:schemeClr>
                </a:solidFill>
                <a:latin typeface="Arial"/>
                <a:cs typeface="Arial"/>
                <a:sym typeface="Arial"/>
              </a:rPr>
              <a:t>Sehen</a:t>
            </a:r>
            <a:r>
              <a:rPr lang="en-US" sz="2400" dirty="0">
                <a:solidFill>
                  <a:schemeClr val="accent1">
                    <a:lumMod val="75000"/>
                  </a:schemeClr>
                </a:solidFill>
                <a:latin typeface="Arial"/>
                <a:cs typeface="Arial"/>
                <a:sym typeface="Arial"/>
              </a:rPr>
              <a:t> Sie </a:t>
            </a:r>
            <a:r>
              <a:rPr lang="en-US" sz="2400" dirty="0" err="1">
                <a:solidFill>
                  <a:schemeClr val="accent1">
                    <a:lumMod val="75000"/>
                  </a:schemeClr>
                </a:solidFill>
                <a:latin typeface="Arial"/>
                <a:cs typeface="Arial"/>
                <a:sym typeface="Arial"/>
              </a:rPr>
              <a:t>sich</a:t>
            </a:r>
            <a:r>
              <a:rPr lang="en-US" sz="2400" dirty="0">
                <a:solidFill>
                  <a:schemeClr val="accent1">
                    <a:lumMod val="75000"/>
                  </a:schemeClr>
                </a:solidFill>
                <a:latin typeface="Arial"/>
                <a:cs typeface="Arial"/>
                <a:sym typeface="Arial"/>
              </a:rPr>
              <a:t> das Video an</a:t>
            </a:r>
          </a:p>
          <a:p>
            <a:pPr marL="342900" indent="-342900">
              <a:buFont typeface="Wingdings" panose="05000000000000000000" pitchFamily="2" charset="2"/>
              <a:buChar char="ü"/>
            </a:pPr>
            <a:r>
              <a:rPr lang="en-US" sz="2400" dirty="0">
                <a:solidFill>
                  <a:schemeClr val="accent1">
                    <a:lumMod val="75000"/>
                  </a:schemeClr>
                </a:solidFill>
                <a:latin typeface="Arial"/>
                <a:cs typeface="Arial"/>
                <a:sym typeface="Arial"/>
              </a:rPr>
              <a:t>Machen Sie </a:t>
            </a:r>
            <a:r>
              <a:rPr lang="en-US" sz="2400" dirty="0" err="1">
                <a:solidFill>
                  <a:schemeClr val="accent1">
                    <a:lumMod val="75000"/>
                  </a:schemeClr>
                </a:solidFill>
                <a:latin typeface="Arial"/>
                <a:cs typeface="Arial"/>
                <a:sym typeface="Arial"/>
              </a:rPr>
              <a:t>sich</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Notizen</a:t>
            </a:r>
            <a:endParaRPr lang="en-US" sz="2400" dirty="0">
              <a:solidFill>
                <a:schemeClr val="accent1">
                  <a:lumMod val="75000"/>
                </a:schemeClr>
              </a:solidFill>
              <a:latin typeface="Arial"/>
              <a:cs typeface="Arial"/>
              <a:sym typeface="Arial"/>
            </a:endParaRPr>
          </a:p>
          <a:p>
            <a:endParaRPr lang="en-US" sz="2400" dirty="0">
              <a:solidFill>
                <a:schemeClr val="accent1">
                  <a:lumMod val="75000"/>
                </a:schemeClr>
              </a:solidFill>
              <a:latin typeface="Arial"/>
              <a:cs typeface="Arial"/>
              <a:sym typeface="Arial"/>
            </a:endParaRPr>
          </a:p>
          <a:p>
            <a:pPr marL="342900" indent="-342900">
              <a:buFont typeface="Wingdings" panose="05000000000000000000" pitchFamily="2" charset="2"/>
              <a:buChar char="ü"/>
            </a:pPr>
            <a:r>
              <a:rPr lang="en-US" sz="2400" b="1" dirty="0">
                <a:solidFill>
                  <a:schemeClr val="accent1">
                    <a:lumMod val="75000"/>
                  </a:schemeClr>
                </a:solidFill>
                <a:latin typeface="Arial"/>
                <a:cs typeface="Arial"/>
                <a:sym typeface="Arial"/>
              </a:rPr>
              <a:t>Was </a:t>
            </a:r>
            <a:r>
              <a:rPr lang="en-US" sz="2400" b="1" dirty="0" err="1">
                <a:solidFill>
                  <a:schemeClr val="accent1">
                    <a:lumMod val="75000"/>
                  </a:schemeClr>
                </a:solidFill>
                <a:latin typeface="Arial"/>
                <a:cs typeface="Arial"/>
                <a:sym typeface="Arial"/>
              </a:rPr>
              <a:t>beinhaltet</a:t>
            </a:r>
            <a:r>
              <a:rPr lang="en-US" sz="2400" b="1" dirty="0">
                <a:solidFill>
                  <a:schemeClr val="accent1">
                    <a:lumMod val="75000"/>
                  </a:schemeClr>
                </a:solidFill>
                <a:latin typeface="Arial"/>
                <a:cs typeface="Arial"/>
                <a:sym typeface="Arial"/>
              </a:rPr>
              <a:t> Nachhaltigkeit?</a:t>
            </a:r>
            <a:endParaRPr lang="de-DE" sz="2400" b="1" dirty="0"/>
          </a:p>
        </p:txBody>
      </p:sp>
      <p:sp>
        <p:nvSpPr>
          <p:cNvPr id="7" name="Textfeld 6">
            <a:extLst>
              <a:ext uri="{FF2B5EF4-FFF2-40B4-BE49-F238E27FC236}">
                <a16:creationId xmlns:a16="http://schemas.microsoft.com/office/drawing/2014/main" id="{97A16FE8-D963-B07C-CB69-FB88E512F598}"/>
              </a:ext>
            </a:extLst>
          </p:cNvPr>
          <p:cNvSpPr txBox="1"/>
          <p:nvPr/>
        </p:nvSpPr>
        <p:spPr>
          <a:xfrm>
            <a:off x="1495044" y="495147"/>
            <a:ext cx="5125212" cy="584775"/>
          </a:xfrm>
          <a:prstGeom prst="rect">
            <a:avLst/>
          </a:prstGeom>
          <a:noFill/>
        </p:spPr>
        <p:txBody>
          <a:bodyPr wrap="square">
            <a:spAutoFit/>
          </a:bodyPr>
          <a:lstStyle/>
          <a:p>
            <a:pPr>
              <a:buClr>
                <a:srgbClr val="3F762A"/>
              </a:buClr>
              <a:buSzPts val="4800"/>
            </a:pPr>
            <a:r>
              <a:rPr lang="de-DE" sz="3200" b="1" dirty="0">
                <a:solidFill>
                  <a:srgbClr val="3F762A"/>
                </a:solidFill>
              </a:rPr>
              <a:t>Nachhaltigkeit erklärt</a:t>
            </a:r>
          </a:p>
        </p:txBody>
      </p:sp>
      <p:pic>
        <p:nvPicPr>
          <p:cNvPr id="6" name="Onlinemedien 5" title="Nachhaltigkeit einfach erklärt (explainity® Erklärvideo)">
            <a:hlinkClick r:id="" action="ppaction://media"/>
            <a:extLst>
              <a:ext uri="{FF2B5EF4-FFF2-40B4-BE49-F238E27FC236}">
                <a16:creationId xmlns:a16="http://schemas.microsoft.com/office/drawing/2014/main" id="{49264612-BF0F-AB82-9857-05F90DA0A1DA}"/>
              </a:ext>
            </a:extLst>
          </p:cNvPr>
          <p:cNvPicPr>
            <a:picLocks noRot="1" noChangeAspect="1"/>
          </p:cNvPicPr>
          <p:nvPr>
            <a:videoFile r:link="rId1"/>
          </p:nvPr>
        </p:nvPicPr>
        <p:blipFill>
          <a:blip r:embed="rId4"/>
          <a:stretch>
            <a:fillRect/>
          </a:stretch>
        </p:blipFill>
        <p:spPr>
          <a:xfrm>
            <a:off x="1569784" y="2150742"/>
            <a:ext cx="4463667" cy="2520000"/>
          </a:xfrm>
          <a:prstGeom prst="rect">
            <a:avLst/>
          </a:prstGeom>
        </p:spPr>
      </p:pic>
    </p:spTree>
    <p:extLst>
      <p:ext uri="{BB962C8B-B14F-4D97-AF65-F5344CB8AC3E}">
        <p14:creationId xmlns:p14="http://schemas.microsoft.com/office/powerpoint/2010/main" val="221398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cxnSp>
        <p:nvCxnSpPr>
          <p:cNvPr id="11" name="Gerader Verbinder 10">
            <a:extLst>
              <a:ext uri="{FF2B5EF4-FFF2-40B4-BE49-F238E27FC236}">
                <a16:creationId xmlns:a16="http://schemas.microsoft.com/office/drawing/2014/main" id="{48B50B90-C78F-610D-7E24-93E46A691157}"/>
              </a:ext>
            </a:extLst>
          </p:cNvPr>
          <p:cNvCxnSpPr>
            <a:cxnSpLocks/>
          </p:cNvCxnSpPr>
          <p:nvPr/>
        </p:nvCxnSpPr>
        <p:spPr>
          <a:xfrm>
            <a:off x="443581" y="996696"/>
            <a:ext cx="572861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2CEC04AF-9B67-A812-FA83-24A918C34B43}"/>
              </a:ext>
            </a:extLst>
          </p:cNvPr>
          <p:cNvSpPr/>
          <p:nvPr/>
        </p:nvSpPr>
        <p:spPr>
          <a:xfrm>
            <a:off x="1495044" y="2039142"/>
            <a:ext cx="4613148" cy="27432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2" name="Google Shape;292;p18"/>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2" name="Google Shape;191;p8">
            <a:extLst>
              <a:ext uri="{FF2B5EF4-FFF2-40B4-BE49-F238E27FC236}">
                <a16:creationId xmlns:a16="http://schemas.microsoft.com/office/drawing/2014/main" id="{02E92DA3-8B07-3238-3546-AD7FF6A4C536}"/>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94;p8">
            <a:extLst>
              <a:ext uri="{FF2B5EF4-FFF2-40B4-BE49-F238E27FC236}">
                <a16:creationId xmlns:a16="http://schemas.microsoft.com/office/drawing/2014/main" id="{F1262A78-7514-807F-DA68-024D72FE9D88}"/>
              </a:ext>
            </a:extLst>
          </p:cNvPr>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spcBef>
                <a:spcPts val="0"/>
              </a:spcBef>
              <a:spcAft>
                <a:spcPts val="0"/>
              </a:spcAft>
              <a:buNone/>
            </a:pPr>
            <a:r>
              <a:rPr lang="en-US" sz="2800" b="1" dirty="0">
                <a:solidFill>
                  <a:schemeClr val="lt1"/>
                </a:solidFill>
                <a:latin typeface="Arial"/>
                <a:ea typeface="Arial"/>
                <a:cs typeface="Arial"/>
                <a:sym typeface="Arial"/>
              </a:rPr>
              <a:t>Task</a:t>
            </a:r>
            <a:endParaRPr dirty="0"/>
          </a:p>
        </p:txBody>
      </p:sp>
      <p:sp>
        <p:nvSpPr>
          <p:cNvPr id="5" name="Textfeld 4">
            <a:extLst>
              <a:ext uri="{FF2B5EF4-FFF2-40B4-BE49-F238E27FC236}">
                <a16:creationId xmlns:a16="http://schemas.microsoft.com/office/drawing/2014/main" id="{86EA2070-665E-E8FE-AD1E-50D904854C44}"/>
              </a:ext>
            </a:extLst>
          </p:cNvPr>
          <p:cNvSpPr txBox="1"/>
          <p:nvPr/>
        </p:nvSpPr>
        <p:spPr>
          <a:xfrm>
            <a:off x="1623157" y="4818858"/>
            <a:ext cx="4613148" cy="286232"/>
          </a:xfrm>
          <a:prstGeom prst="rect">
            <a:avLst/>
          </a:prstGeom>
          <a:noFill/>
        </p:spPr>
        <p:txBody>
          <a:bodyPr wrap="square">
            <a:spAutoFit/>
          </a:bodyPr>
          <a:lstStyle/>
          <a:p>
            <a:pPr marL="91440" lvl="0" indent="-127000" algn="l" rtl="0">
              <a:lnSpc>
                <a:spcPct val="90000"/>
              </a:lnSpc>
              <a:spcBef>
                <a:spcPts val="1400"/>
              </a:spcBef>
              <a:spcAft>
                <a:spcPts val="0"/>
              </a:spcAft>
              <a:buSzPts val="2000"/>
              <a:buChar char=" "/>
            </a:pPr>
            <a:r>
              <a:rPr lang="en-US" b="1" u="sng" dirty="0">
                <a:solidFill>
                  <a:schemeClr val="accent1"/>
                </a:solidFill>
              </a:rPr>
              <a:t>https://www.youtube.com/watch?v=xS3g8q5k5C4</a:t>
            </a:r>
            <a:endParaRPr lang="en-US" b="1" dirty="0">
              <a:solidFill>
                <a:schemeClr val="accent1"/>
              </a:solidFill>
            </a:endParaRPr>
          </a:p>
        </p:txBody>
      </p:sp>
      <p:sp>
        <p:nvSpPr>
          <p:cNvPr id="12" name="Textfeld 11">
            <a:extLst>
              <a:ext uri="{FF2B5EF4-FFF2-40B4-BE49-F238E27FC236}">
                <a16:creationId xmlns:a16="http://schemas.microsoft.com/office/drawing/2014/main" id="{383A8107-7720-F359-BA95-6C2E409D9E7E}"/>
              </a:ext>
            </a:extLst>
          </p:cNvPr>
          <p:cNvSpPr txBox="1"/>
          <p:nvPr/>
        </p:nvSpPr>
        <p:spPr>
          <a:xfrm>
            <a:off x="6505956" y="2567237"/>
            <a:ext cx="5536692" cy="1938992"/>
          </a:xfrm>
          <a:prstGeom prst="rect">
            <a:avLst/>
          </a:prstGeom>
          <a:noFill/>
        </p:spPr>
        <p:txBody>
          <a:bodyPr wrap="square">
            <a:spAutoFit/>
          </a:bodyPr>
          <a:lstStyle/>
          <a:p>
            <a:pPr marL="342900" indent="-342900">
              <a:buFont typeface="Wingdings" panose="05000000000000000000" pitchFamily="2" charset="2"/>
              <a:buChar char="ü"/>
            </a:pPr>
            <a:r>
              <a:rPr lang="en-US" sz="2400" dirty="0" err="1">
                <a:solidFill>
                  <a:schemeClr val="accent1">
                    <a:lumMod val="75000"/>
                  </a:schemeClr>
                </a:solidFill>
                <a:latin typeface="Arial"/>
                <a:cs typeface="Arial"/>
                <a:sym typeface="Arial"/>
              </a:rPr>
              <a:t>Sehen</a:t>
            </a:r>
            <a:r>
              <a:rPr lang="en-US" sz="2400" dirty="0">
                <a:solidFill>
                  <a:schemeClr val="accent1">
                    <a:lumMod val="75000"/>
                  </a:schemeClr>
                </a:solidFill>
                <a:latin typeface="Arial"/>
                <a:cs typeface="Arial"/>
                <a:sym typeface="Arial"/>
              </a:rPr>
              <a:t> Sie </a:t>
            </a:r>
            <a:r>
              <a:rPr lang="en-US" sz="2400" dirty="0" err="1">
                <a:solidFill>
                  <a:schemeClr val="accent1">
                    <a:lumMod val="75000"/>
                  </a:schemeClr>
                </a:solidFill>
                <a:latin typeface="Arial"/>
                <a:cs typeface="Arial"/>
                <a:sym typeface="Arial"/>
              </a:rPr>
              <a:t>sich</a:t>
            </a:r>
            <a:r>
              <a:rPr lang="en-US" sz="2400" dirty="0">
                <a:solidFill>
                  <a:schemeClr val="accent1">
                    <a:lumMod val="75000"/>
                  </a:schemeClr>
                </a:solidFill>
                <a:latin typeface="Arial"/>
                <a:cs typeface="Arial"/>
                <a:sym typeface="Arial"/>
              </a:rPr>
              <a:t> das Video an</a:t>
            </a:r>
          </a:p>
          <a:p>
            <a:pPr marL="342900" indent="-342900">
              <a:buFont typeface="Wingdings" panose="05000000000000000000" pitchFamily="2" charset="2"/>
              <a:buChar char="ü"/>
            </a:pPr>
            <a:r>
              <a:rPr lang="en-US" sz="2400" dirty="0">
                <a:solidFill>
                  <a:schemeClr val="accent1">
                    <a:lumMod val="75000"/>
                  </a:schemeClr>
                </a:solidFill>
                <a:latin typeface="Arial"/>
                <a:cs typeface="Arial"/>
                <a:sym typeface="Arial"/>
              </a:rPr>
              <a:t>Machen Sie </a:t>
            </a:r>
            <a:r>
              <a:rPr lang="en-US" sz="2400" dirty="0" err="1">
                <a:solidFill>
                  <a:schemeClr val="accent1">
                    <a:lumMod val="75000"/>
                  </a:schemeClr>
                </a:solidFill>
                <a:latin typeface="Arial"/>
                <a:cs typeface="Arial"/>
                <a:sym typeface="Arial"/>
              </a:rPr>
              <a:t>sich</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Notizen</a:t>
            </a:r>
            <a:endParaRPr lang="en-US" sz="2400" dirty="0">
              <a:solidFill>
                <a:schemeClr val="accent1">
                  <a:lumMod val="75000"/>
                </a:schemeClr>
              </a:solidFill>
              <a:latin typeface="Arial"/>
              <a:cs typeface="Arial"/>
              <a:sym typeface="Arial"/>
            </a:endParaRPr>
          </a:p>
          <a:p>
            <a:endParaRPr lang="en-US" sz="2400" dirty="0">
              <a:solidFill>
                <a:schemeClr val="accent1">
                  <a:lumMod val="75000"/>
                </a:schemeClr>
              </a:solidFill>
              <a:latin typeface="Arial"/>
              <a:cs typeface="Arial"/>
              <a:sym typeface="Arial"/>
            </a:endParaRPr>
          </a:p>
          <a:p>
            <a:pPr marL="342900" indent="-342900">
              <a:buFont typeface="Wingdings" panose="05000000000000000000" pitchFamily="2" charset="2"/>
              <a:buChar char="ü"/>
            </a:pPr>
            <a:r>
              <a:rPr lang="en-US" sz="2400" b="1" dirty="0">
                <a:solidFill>
                  <a:schemeClr val="accent1">
                    <a:lumMod val="75000"/>
                  </a:schemeClr>
                </a:solidFill>
                <a:latin typeface="Arial"/>
                <a:cs typeface="Arial"/>
                <a:sym typeface="Arial"/>
              </a:rPr>
              <a:t>Was </a:t>
            </a:r>
            <a:r>
              <a:rPr lang="en-US" sz="2400" b="1" dirty="0" err="1">
                <a:solidFill>
                  <a:schemeClr val="accent1">
                    <a:lumMod val="75000"/>
                  </a:schemeClr>
                </a:solidFill>
                <a:latin typeface="Arial"/>
                <a:cs typeface="Arial"/>
                <a:sym typeface="Arial"/>
              </a:rPr>
              <a:t>ist</a:t>
            </a:r>
            <a:r>
              <a:rPr lang="en-US" sz="2400" b="1" dirty="0">
                <a:solidFill>
                  <a:schemeClr val="accent1">
                    <a:lumMod val="75000"/>
                  </a:schemeClr>
                </a:solidFill>
                <a:latin typeface="Arial"/>
                <a:cs typeface="Arial"/>
                <a:sym typeface="Arial"/>
              </a:rPr>
              <a:t> </a:t>
            </a:r>
            <a:r>
              <a:rPr lang="en-US" sz="2400" b="1" dirty="0" err="1">
                <a:solidFill>
                  <a:schemeClr val="accent1">
                    <a:lumMod val="75000"/>
                  </a:schemeClr>
                </a:solidFill>
                <a:latin typeface="Arial"/>
                <a:cs typeface="Arial"/>
                <a:sym typeface="Arial"/>
              </a:rPr>
              <a:t>Nachhlatigkeit</a:t>
            </a:r>
            <a:r>
              <a:rPr lang="en-US" sz="2400" b="1" dirty="0">
                <a:solidFill>
                  <a:schemeClr val="accent1">
                    <a:lumMod val="75000"/>
                  </a:schemeClr>
                </a:solidFill>
                <a:latin typeface="Arial"/>
                <a:cs typeface="Arial"/>
                <a:sym typeface="Arial"/>
              </a:rPr>
              <a:t> und </a:t>
            </a:r>
            <a:r>
              <a:rPr lang="en-US" sz="2400" b="1" dirty="0" err="1">
                <a:solidFill>
                  <a:schemeClr val="accent1">
                    <a:lumMod val="75000"/>
                  </a:schemeClr>
                </a:solidFill>
                <a:latin typeface="Arial"/>
                <a:cs typeface="Arial"/>
                <a:sym typeface="Arial"/>
              </a:rPr>
              <a:t>wie</a:t>
            </a:r>
            <a:r>
              <a:rPr lang="en-US" sz="2400" b="1" dirty="0">
                <a:solidFill>
                  <a:schemeClr val="accent1">
                    <a:lumMod val="75000"/>
                  </a:schemeClr>
                </a:solidFill>
                <a:latin typeface="Arial"/>
                <a:cs typeface="Arial"/>
                <a:sym typeface="Arial"/>
              </a:rPr>
              <a:t> </a:t>
            </a:r>
            <a:r>
              <a:rPr lang="en-US" sz="2400" b="1" dirty="0" err="1">
                <a:solidFill>
                  <a:schemeClr val="accent1">
                    <a:lumMod val="75000"/>
                  </a:schemeClr>
                </a:solidFill>
                <a:latin typeface="Arial"/>
                <a:cs typeface="Arial"/>
                <a:sym typeface="Arial"/>
              </a:rPr>
              <a:t>wird</a:t>
            </a:r>
            <a:r>
              <a:rPr lang="en-US" sz="2400" b="1" dirty="0">
                <a:solidFill>
                  <a:schemeClr val="accent1">
                    <a:lumMod val="75000"/>
                  </a:schemeClr>
                </a:solidFill>
                <a:latin typeface="Arial"/>
                <a:cs typeface="Arial"/>
                <a:sym typeface="Arial"/>
              </a:rPr>
              <a:t> Nachhaltigkeit </a:t>
            </a:r>
            <a:r>
              <a:rPr lang="en-US" sz="2400" b="1" dirty="0" err="1">
                <a:solidFill>
                  <a:schemeClr val="accent1">
                    <a:lumMod val="75000"/>
                  </a:schemeClr>
                </a:solidFill>
                <a:latin typeface="Arial"/>
                <a:cs typeface="Arial"/>
                <a:sym typeface="Arial"/>
              </a:rPr>
              <a:t>definiert</a:t>
            </a:r>
            <a:r>
              <a:rPr lang="en-US" sz="2400" b="1" dirty="0">
                <a:solidFill>
                  <a:schemeClr val="accent1">
                    <a:lumMod val="75000"/>
                  </a:schemeClr>
                </a:solidFill>
                <a:latin typeface="Arial"/>
                <a:cs typeface="Arial"/>
                <a:sym typeface="Arial"/>
              </a:rPr>
              <a:t>?</a:t>
            </a:r>
            <a:endParaRPr lang="de-DE" sz="2400" b="1" dirty="0"/>
          </a:p>
        </p:txBody>
      </p:sp>
      <p:sp>
        <p:nvSpPr>
          <p:cNvPr id="7" name="Textfeld 6">
            <a:extLst>
              <a:ext uri="{FF2B5EF4-FFF2-40B4-BE49-F238E27FC236}">
                <a16:creationId xmlns:a16="http://schemas.microsoft.com/office/drawing/2014/main" id="{97A16FE8-D963-B07C-CB69-FB88E512F598}"/>
              </a:ext>
            </a:extLst>
          </p:cNvPr>
          <p:cNvSpPr txBox="1"/>
          <p:nvPr/>
        </p:nvSpPr>
        <p:spPr>
          <a:xfrm>
            <a:off x="1495044" y="495147"/>
            <a:ext cx="5125212" cy="584775"/>
          </a:xfrm>
          <a:prstGeom prst="rect">
            <a:avLst/>
          </a:prstGeom>
          <a:noFill/>
        </p:spPr>
        <p:txBody>
          <a:bodyPr wrap="square">
            <a:spAutoFit/>
          </a:bodyPr>
          <a:lstStyle/>
          <a:p>
            <a:pPr>
              <a:buClr>
                <a:srgbClr val="3F762A"/>
              </a:buClr>
              <a:buSzPts val="4800"/>
            </a:pPr>
            <a:r>
              <a:rPr lang="de-DE" sz="3200" b="1" dirty="0">
                <a:solidFill>
                  <a:srgbClr val="3F762A"/>
                </a:solidFill>
              </a:rPr>
              <a:t>Was ist Nachhaltigkeit?</a:t>
            </a:r>
          </a:p>
        </p:txBody>
      </p:sp>
      <p:pic>
        <p:nvPicPr>
          <p:cNvPr id="6" name="Onlinemedien 5" title="Erklärfilm zur Nachhaltigkeit">
            <a:hlinkClick r:id="" action="ppaction://media"/>
            <a:extLst>
              <a:ext uri="{FF2B5EF4-FFF2-40B4-BE49-F238E27FC236}">
                <a16:creationId xmlns:a16="http://schemas.microsoft.com/office/drawing/2014/main" id="{006B1958-24D0-06C4-A4DC-F04A3CC8A7E0}"/>
              </a:ext>
            </a:extLst>
          </p:cNvPr>
          <p:cNvPicPr>
            <a:picLocks noRot="1" noChangeAspect="1"/>
          </p:cNvPicPr>
          <p:nvPr>
            <a:videoFile r:link="rId1"/>
          </p:nvPr>
        </p:nvPicPr>
        <p:blipFill>
          <a:blip r:embed="rId4"/>
          <a:stretch>
            <a:fillRect/>
          </a:stretch>
        </p:blipFill>
        <p:spPr>
          <a:xfrm>
            <a:off x="1569784" y="2150742"/>
            <a:ext cx="4463667" cy="2520000"/>
          </a:xfrm>
          <a:prstGeom prst="rect">
            <a:avLst/>
          </a:prstGeom>
        </p:spPr>
      </p:pic>
    </p:spTree>
    <p:extLst>
      <p:ext uri="{BB962C8B-B14F-4D97-AF65-F5344CB8AC3E}">
        <p14:creationId xmlns:p14="http://schemas.microsoft.com/office/powerpoint/2010/main" val="388631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cxnSp>
        <p:nvCxnSpPr>
          <p:cNvPr id="11" name="Gerader Verbinder 10">
            <a:extLst>
              <a:ext uri="{FF2B5EF4-FFF2-40B4-BE49-F238E27FC236}">
                <a16:creationId xmlns:a16="http://schemas.microsoft.com/office/drawing/2014/main" id="{48B50B90-C78F-610D-7E24-93E46A691157}"/>
              </a:ext>
            </a:extLst>
          </p:cNvPr>
          <p:cNvCxnSpPr>
            <a:cxnSpLocks/>
          </p:cNvCxnSpPr>
          <p:nvPr/>
        </p:nvCxnSpPr>
        <p:spPr>
          <a:xfrm>
            <a:off x="443581" y="996696"/>
            <a:ext cx="509145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2CEC04AF-9B67-A812-FA83-24A918C34B43}"/>
              </a:ext>
            </a:extLst>
          </p:cNvPr>
          <p:cNvSpPr/>
          <p:nvPr/>
        </p:nvSpPr>
        <p:spPr>
          <a:xfrm>
            <a:off x="1495044" y="2039142"/>
            <a:ext cx="4613148" cy="27432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2" name="Google Shape;292;p18"/>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2" name="Google Shape;191;p8">
            <a:extLst>
              <a:ext uri="{FF2B5EF4-FFF2-40B4-BE49-F238E27FC236}">
                <a16:creationId xmlns:a16="http://schemas.microsoft.com/office/drawing/2014/main" id="{02E92DA3-8B07-3238-3546-AD7FF6A4C536}"/>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94;p8">
            <a:extLst>
              <a:ext uri="{FF2B5EF4-FFF2-40B4-BE49-F238E27FC236}">
                <a16:creationId xmlns:a16="http://schemas.microsoft.com/office/drawing/2014/main" id="{F1262A78-7514-807F-DA68-024D72FE9D88}"/>
              </a:ext>
            </a:extLst>
          </p:cNvPr>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spcBef>
                <a:spcPts val="0"/>
              </a:spcBef>
              <a:spcAft>
                <a:spcPts val="0"/>
              </a:spcAft>
              <a:buNone/>
            </a:pPr>
            <a:r>
              <a:rPr lang="en-US" sz="2800" b="1" dirty="0">
                <a:solidFill>
                  <a:schemeClr val="lt1"/>
                </a:solidFill>
                <a:latin typeface="Arial"/>
                <a:ea typeface="Arial"/>
                <a:cs typeface="Arial"/>
                <a:sym typeface="Arial"/>
              </a:rPr>
              <a:t>Task</a:t>
            </a:r>
            <a:endParaRPr dirty="0"/>
          </a:p>
        </p:txBody>
      </p:sp>
      <p:sp>
        <p:nvSpPr>
          <p:cNvPr id="5" name="Textfeld 4">
            <a:extLst>
              <a:ext uri="{FF2B5EF4-FFF2-40B4-BE49-F238E27FC236}">
                <a16:creationId xmlns:a16="http://schemas.microsoft.com/office/drawing/2014/main" id="{86EA2070-665E-E8FE-AD1E-50D904854C44}"/>
              </a:ext>
            </a:extLst>
          </p:cNvPr>
          <p:cNvSpPr txBox="1"/>
          <p:nvPr/>
        </p:nvSpPr>
        <p:spPr>
          <a:xfrm>
            <a:off x="1569784" y="4818858"/>
            <a:ext cx="4613148" cy="286232"/>
          </a:xfrm>
          <a:prstGeom prst="rect">
            <a:avLst/>
          </a:prstGeom>
          <a:noFill/>
        </p:spPr>
        <p:txBody>
          <a:bodyPr wrap="square">
            <a:spAutoFit/>
          </a:bodyPr>
          <a:lstStyle/>
          <a:p>
            <a:pPr marL="91440" lvl="0" indent="-127000" algn="l" rtl="0">
              <a:lnSpc>
                <a:spcPct val="90000"/>
              </a:lnSpc>
              <a:spcBef>
                <a:spcPts val="1400"/>
              </a:spcBef>
              <a:spcAft>
                <a:spcPts val="0"/>
              </a:spcAft>
              <a:buSzPts val="2000"/>
              <a:buChar char=" "/>
            </a:pPr>
            <a:r>
              <a:rPr lang="en-US" b="1" u="sng" dirty="0">
                <a:solidFill>
                  <a:schemeClr val="accent1"/>
                </a:solidFill>
              </a:rPr>
              <a:t>https://www.youtube.com/watch?v=Seo40tsiwlk</a:t>
            </a:r>
            <a:endParaRPr lang="en-US" b="1" dirty="0">
              <a:solidFill>
                <a:schemeClr val="accent1"/>
              </a:solidFill>
            </a:endParaRPr>
          </a:p>
        </p:txBody>
      </p:sp>
      <p:sp>
        <p:nvSpPr>
          <p:cNvPr id="12" name="Textfeld 11">
            <a:extLst>
              <a:ext uri="{FF2B5EF4-FFF2-40B4-BE49-F238E27FC236}">
                <a16:creationId xmlns:a16="http://schemas.microsoft.com/office/drawing/2014/main" id="{383A8107-7720-F359-BA95-6C2E409D9E7E}"/>
              </a:ext>
            </a:extLst>
          </p:cNvPr>
          <p:cNvSpPr txBox="1"/>
          <p:nvPr/>
        </p:nvSpPr>
        <p:spPr>
          <a:xfrm>
            <a:off x="6505956" y="2567237"/>
            <a:ext cx="5536692" cy="1938992"/>
          </a:xfrm>
          <a:prstGeom prst="rect">
            <a:avLst/>
          </a:prstGeom>
          <a:noFill/>
        </p:spPr>
        <p:txBody>
          <a:bodyPr wrap="square">
            <a:spAutoFit/>
          </a:bodyPr>
          <a:lstStyle/>
          <a:p>
            <a:pPr marL="342900" indent="-342900">
              <a:buFont typeface="Wingdings" panose="05000000000000000000" pitchFamily="2" charset="2"/>
              <a:buChar char="ü"/>
            </a:pPr>
            <a:r>
              <a:rPr lang="en-US" sz="2400" dirty="0" err="1">
                <a:solidFill>
                  <a:schemeClr val="accent1">
                    <a:lumMod val="75000"/>
                  </a:schemeClr>
                </a:solidFill>
                <a:latin typeface="Arial"/>
                <a:cs typeface="Arial"/>
                <a:sym typeface="Arial"/>
              </a:rPr>
              <a:t>Sehen</a:t>
            </a:r>
            <a:r>
              <a:rPr lang="en-US" sz="2400" dirty="0">
                <a:solidFill>
                  <a:schemeClr val="accent1">
                    <a:lumMod val="75000"/>
                  </a:schemeClr>
                </a:solidFill>
                <a:latin typeface="Arial"/>
                <a:cs typeface="Arial"/>
                <a:sym typeface="Arial"/>
              </a:rPr>
              <a:t> Sie </a:t>
            </a:r>
            <a:r>
              <a:rPr lang="en-US" sz="2400" dirty="0" err="1">
                <a:solidFill>
                  <a:schemeClr val="accent1">
                    <a:lumMod val="75000"/>
                  </a:schemeClr>
                </a:solidFill>
                <a:latin typeface="Arial"/>
                <a:cs typeface="Arial"/>
                <a:sym typeface="Arial"/>
              </a:rPr>
              <a:t>sich</a:t>
            </a:r>
            <a:r>
              <a:rPr lang="en-US" sz="2400" dirty="0">
                <a:solidFill>
                  <a:schemeClr val="accent1">
                    <a:lumMod val="75000"/>
                  </a:schemeClr>
                </a:solidFill>
                <a:latin typeface="Arial"/>
                <a:cs typeface="Arial"/>
                <a:sym typeface="Arial"/>
              </a:rPr>
              <a:t> das Video an</a:t>
            </a:r>
          </a:p>
          <a:p>
            <a:pPr marL="342900" indent="-342900">
              <a:buFont typeface="Wingdings" panose="05000000000000000000" pitchFamily="2" charset="2"/>
              <a:buChar char="ü"/>
            </a:pPr>
            <a:r>
              <a:rPr lang="en-US" sz="2400" dirty="0">
                <a:solidFill>
                  <a:schemeClr val="accent1">
                    <a:lumMod val="75000"/>
                  </a:schemeClr>
                </a:solidFill>
                <a:latin typeface="Arial"/>
                <a:cs typeface="Arial"/>
                <a:sym typeface="Arial"/>
              </a:rPr>
              <a:t>Machen Sie </a:t>
            </a:r>
            <a:r>
              <a:rPr lang="en-US" sz="2400" dirty="0" err="1">
                <a:solidFill>
                  <a:schemeClr val="accent1">
                    <a:lumMod val="75000"/>
                  </a:schemeClr>
                </a:solidFill>
                <a:latin typeface="Arial"/>
                <a:cs typeface="Arial"/>
                <a:sym typeface="Arial"/>
              </a:rPr>
              <a:t>sich</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Notizen</a:t>
            </a:r>
            <a:endParaRPr lang="en-US" sz="2400" dirty="0">
              <a:solidFill>
                <a:schemeClr val="accent1">
                  <a:lumMod val="75000"/>
                </a:schemeClr>
              </a:solidFill>
              <a:latin typeface="Arial"/>
              <a:cs typeface="Arial"/>
              <a:sym typeface="Arial"/>
            </a:endParaRPr>
          </a:p>
          <a:p>
            <a:endParaRPr lang="en-US" sz="2400" dirty="0">
              <a:solidFill>
                <a:schemeClr val="accent1">
                  <a:lumMod val="75000"/>
                </a:schemeClr>
              </a:solidFill>
              <a:latin typeface="Arial"/>
              <a:cs typeface="Arial"/>
              <a:sym typeface="Arial"/>
            </a:endParaRPr>
          </a:p>
          <a:p>
            <a:pPr marL="342900" indent="-342900">
              <a:buFont typeface="Wingdings" panose="05000000000000000000" pitchFamily="2" charset="2"/>
              <a:buChar char="ü"/>
            </a:pPr>
            <a:r>
              <a:rPr lang="en-US" sz="2400" b="1" dirty="0" err="1">
                <a:solidFill>
                  <a:schemeClr val="accent1">
                    <a:lumMod val="75000"/>
                  </a:schemeClr>
                </a:solidFill>
              </a:rPr>
              <a:t>Nennen</a:t>
            </a:r>
            <a:r>
              <a:rPr lang="en-US" sz="2400" b="1" dirty="0">
                <a:solidFill>
                  <a:schemeClr val="accent1">
                    <a:lumMod val="75000"/>
                  </a:schemeClr>
                </a:solidFill>
              </a:rPr>
              <a:t> Sie die </a:t>
            </a:r>
            <a:r>
              <a:rPr lang="en-US" sz="2400" b="1" dirty="0" err="1">
                <a:solidFill>
                  <a:schemeClr val="accent1">
                    <a:lumMod val="75000"/>
                  </a:schemeClr>
                </a:solidFill>
              </a:rPr>
              <a:t>Kritik</a:t>
            </a:r>
            <a:r>
              <a:rPr lang="en-US" sz="2400" b="1" dirty="0">
                <a:solidFill>
                  <a:schemeClr val="accent1">
                    <a:lumMod val="75000"/>
                  </a:schemeClr>
                </a:solidFill>
              </a:rPr>
              <a:t>, die in der Reportage </a:t>
            </a:r>
            <a:r>
              <a:rPr lang="en-US" sz="2400" b="1" dirty="0" err="1">
                <a:solidFill>
                  <a:schemeClr val="accent1">
                    <a:lumMod val="75000"/>
                  </a:schemeClr>
                </a:solidFill>
              </a:rPr>
              <a:t>genannt</a:t>
            </a:r>
            <a:r>
              <a:rPr lang="en-US" sz="2400" b="1" dirty="0">
                <a:solidFill>
                  <a:schemeClr val="accent1">
                    <a:lumMod val="75000"/>
                  </a:schemeClr>
                </a:solidFill>
              </a:rPr>
              <a:t> </a:t>
            </a:r>
            <a:r>
              <a:rPr lang="en-US" sz="2400" b="1" dirty="0" err="1">
                <a:solidFill>
                  <a:schemeClr val="accent1">
                    <a:lumMod val="75000"/>
                  </a:schemeClr>
                </a:solidFill>
              </a:rPr>
              <a:t>wir</a:t>
            </a:r>
            <a:endParaRPr lang="de-DE" sz="2400" b="1" dirty="0"/>
          </a:p>
        </p:txBody>
      </p:sp>
      <p:sp>
        <p:nvSpPr>
          <p:cNvPr id="7" name="Textfeld 6">
            <a:extLst>
              <a:ext uri="{FF2B5EF4-FFF2-40B4-BE49-F238E27FC236}">
                <a16:creationId xmlns:a16="http://schemas.microsoft.com/office/drawing/2014/main" id="{97A16FE8-D963-B07C-CB69-FB88E512F598}"/>
              </a:ext>
            </a:extLst>
          </p:cNvPr>
          <p:cNvSpPr txBox="1"/>
          <p:nvPr/>
        </p:nvSpPr>
        <p:spPr>
          <a:xfrm>
            <a:off x="1495044" y="495147"/>
            <a:ext cx="4176182" cy="1077218"/>
          </a:xfrm>
          <a:prstGeom prst="rect">
            <a:avLst/>
          </a:prstGeom>
          <a:noFill/>
        </p:spPr>
        <p:txBody>
          <a:bodyPr wrap="square">
            <a:spAutoFit/>
          </a:bodyPr>
          <a:lstStyle/>
          <a:p>
            <a:pPr>
              <a:buClr>
                <a:srgbClr val="3F762A"/>
              </a:buClr>
              <a:buSzPts val="4800"/>
            </a:pPr>
            <a:r>
              <a:rPr lang="de-DE" sz="3200" b="1" dirty="0">
                <a:solidFill>
                  <a:srgbClr val="3F762A"/>
                </a:solidFill>
              </a:rPr>
              <a:t>Das Geschäft mit der Nachhaltigkeit</a:t>
            </a:r>
          </a:p>
        </p:txBody>
      </p:sp>
      <p:pic>
        <p:nvPicPr>
          <p:cNvPr id="8" name="Onlinemedien 7" title="Das Geschäft mit der Nachhaltigkeit - Wer verdient an unserem schlechten Gewissen? | SWR Doku">
            <a:hlinkClick r:id="" action="ppaction://media"/>
            <a:extLst>
              <a:ext uri="{FF2B5EF4-FFF2-40B4-BE49-F238E27FC236}">
                <a16:creationId xmlns:a16="http://schemas.microsoft.com/office/drawing/2014/main" id="{F758D2D1-DA93-A5EC-7792-23F6269810FB}"/>
              </a:ext>
            </a:extLst>
          </p:cNvPr>
          <p:cNvPicPr>
            <a:picLocks noRot="1" noChangeAspect="1"/>
          </p:cNvPicPr>
          <p:nvPr>
            <a:videoFile r:link="rId1"/>
          </p:nvPr>
        </p:nvPicPr>
        <p:blipFill>
          <a:blip r:embed="rId4"/>
          <a:stretch>
            <a:fillRect/>
          </a:stretch>
        </p:blipFill>
        <p:spPr>
          <a:xfrm>
            <a:off x="1569784" y="2169000"/>
            <a:ext cx="4463667" cy="2520000"/>
          </a:xfrm>
          <a:prstGeom prst="rect">
            <a:avLst/>
          </a:prstGeom>
        </p:spPr>
      </p:pic>
    </p:spTree>
    <p:extLst>
      <p:ext uri="{BB962C8B-B14F-4D97-AF65-F5344CB8AC3E}">
        <p14:creationId xmlns:p14="http://schemas.microsoft.com/office/powerpoint/2010/main" val="62262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br>
              <a:rPr lang="de-DE" sz="6600" dirty="0">
                <a:solidFill>
                  <a:srgbClr val="FFFF00"/>
                </a:solidFill>
              </a:rPr>
            </a:br>
            <a:r>
              <a:rPr lang="de-DE" sz="6600" dirty="0">
                <a:solidFill>
                  <a:srgbClr val="3F762A"/>
                </a:solidFill>
              </a:rPr>
              <a:t>(Grünes) </a:t>
            </a:r>
            <a:br>
              <a:rPr lang="de-DE" sz="6600" dirty="0">
                <a:solidFill>
                  <a:srgbClr val="3F762A"/>
                </a:solidFill>
              </a:rPr>
            </a:br>
            <a:r>
              <a:rPr lang="de-DE" sz="6600" dirty="0">
                <a:solidFill>
                  <a:srgbClr val="3F762A"/>
                </a:solidFill>
              </a:rPr>
              <a:t>Unternehmertum</a:t>
            </a:r>
            <a:endParaRPr sz="6600" b="1" dirty="0">
              <a:solidFill>
                <a:srgbClr val="3F762A"/>
              </a:solidFill>
            </a:endParaRPr>
          </a:p>
        </p:txBody>
      </p:sp>
      <p:cxnSp>
        <p:nvCxnSpPr>
          <p:cNvPr id="158" name="Google Shape;158;p3"/>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160" name="Google Shape;160;p3"/>
          <p:cNvPicPr preferRelativeResize="0"/>
          <p:nvPr/>
        </p:nvPicPr>
        <p:blipFill rotWithShape="1">
          <a:blip r:embed="rId3">
            <a:alphaModFix/>
          </a:blip>
          <a:srcRect/>
          <a:stretch/>
        </p:blipFill>
        <p:spPr>
          <a:xfrm>
            <a:off x="10963124" y="176911"/>
            <a:ext cx="1064381" cy="163551"/>
          </a:xfrm>
          <a:prstGeom prst="rect">
            <a:avLst/>
          </a:prstGeom>
          <a:noFill/>
          <a:ln>
            <a:noFill/>
          </a:ln>
        </p:spPr>
      </p:pic>
      <p:pic>
        <p:nvPicPr>
          <p:cNvPr id="5" name="Grafik 4" descr="Ein Bild, das rot, Grafiken, Karminrot, Screenshot enthält.&#10;&#10;Automatisch generierte Beschreibung">
            <a:extLst>
              <a:ext uri="{FF2B5EF4-FFF2-40B4-BE49-F238E27FC236}">
                <a16:creationId xmlns:a16="http://schemas.microsoft.com/office/drawing/2014/main" id="{AC50D266-B0E1-31D4-6AA5-BD4642C4516E}"/>
              </a:ext>
            </a:extLst>
          </p:cNvPr>
          <p:cNvPicPr>
            <a:picLocks noChangeAspect="1"/>
          </p:cNvPicPr>
          <p:nvPr/>
        </p:nvPicPr>
        <p:blipFill rotWithShape="1">
          <a:blip r:embed="rId4"/>
          <a:srcRect l="18977" t="25099" r="17822" b="27467"/>
          <a:stretch/>
        </p:blipFill>
        <p:spPr>
          <a:xfrm>
            <a:off x="7736612" y="2051698"/>
            <a:ext cx="3226512" cy="2421606"/>
          </a:xfrm>
          <a:prstGeom prst="rect">
            <a:avLst/>
          </a:prstGeom>
        </p:spPr>
      </p:pic>
      <p:sp>
        <p:nvSpPr>
          <p:cNvPr id="2" name="Textfeld 1">
            <a:extLst>
              <a:ext uri="{FF2B5EF4-FFF2-40B4-BE49-F238E27FC236}">
                <a16:creationId xmlns:a16="http://schemas.microsoft.com/office/drawing/2014/main" id="{9E67F1AE-6D51-4280-3D06-3754E5D6E601}"/>
              </a:ext>
            </a:extLst>
          </p:cNvPr>
          <p:cNvSpPr txBox="1"/>
          <p:nvPr/>
        </p:nvSpPr>
        <p:spPr>
          <a:xfrm>
            <a:off x="1097280" y="4473304"/>
            <a:ext cx="8564348" cy="954107"/>
          </a:xfrm>
          <a:prstGeom prst="rect">
            <a:avLst/>
          </a:prstGeom>
          <a:noFill/>
        </p:spPr>
        <p:txBody>
          <a:bodyPr wrap="square">
            <a:spAutoFit/>
          </a:bodyPr>
          <a:lstStyle/>
          <a:p>
            <a:r>
              <a:rPr lang="de-DE" sz="2800" dirty="0">
                <a:solidFill>
                  <a:schemeClr val="accent1">
                    <a:lumMod val="50000"/>
                  </a:schemeClr>
                </a:solidFill>
                <a:latin typeface="Arial"/>
                <a:cs typeface="Arial"/>
                <a:sym typeface="Arial"/>
              </a:rPr>
              <a:t>Sehen Sie sich die folgenden Videos an und machen Sie sich Notizen</a:t>
            </a:r>
            <a:endParaRPr lang="de-DE" sz="2800" dirty="0">
              <a:solidFill>
                <a:schemeClr val="accent1">
                  <a:lumMod val="50000"/>
                </a:schemeClr>
              </a:solidFill>
            </a:endParaRPr>
          </a:p>
        </p:txBody>
      </p:sp>
    </p:spTree>
    <p:extLst>
      <p:ext uri="{BB962C8B-B14F-4D97-AF65-F5344CB8AC3E}">
        <p14:creationId xmlns:p14="http://schemas.microsoft.com/office/powerpoint/2010/main" val="368374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cxnSp>
        <p:nvCxnSpPr>
          <p:cNvPr id="11" name="Gerader Verbinder 10">
            <a:extLst>
              <a:ext uri="{FF2B5EF4-FFF2-40B4-BE49-F238E27FC236}">
                <a16:creationId xmlns:a16="http://schemas.microsoft.com/office/drawing/2014/main" id="{48B50B90-C78F-610D-7E24-93E46A691157}"/>
              </a:ext>
            </a:extLst>
          </p:cNvPr>
          <p:cNvCxnSpPr>
            <a:cxnSpLocks/>
          </p:cNvCxnSpPr>
          <p:nvPr/>
        </p:nvCxnSpPr>
        <p:spPr>
          <a:xfrm>
            <a:off x="443581" y="996696"/>
            <a:ext cx="60623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2CEC04AF-9B67-A812-FA83-24A918C34B43}"/>
              </a:ext>
            </a:extLst>
          </p:cNvPr>
          <p:cNvSpPr/>
          <p:nvPr/>
        </p:nvSpPr>
        <p:spPr>
          <a:xfrm>
            <a:off x="1495044" y="2039142"/>
            <a:ext cx="4613148" cy="27432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2" name="Google Shape;292;p18"/>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2" name="Google Shape;191;p8">
            <a:extLst>
              <a:ext uri="{FF2B5EF4-FFF2-40B4-BE49-F238E27FC236}">
                <a16:creationId xmlns:a16="http://schemas.microsoft.com/office/drawing/2014/main" id="{02E92DA3-8B07-3238-3546-AD7FF6A4C536}"/>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94;p8">
            <a:extLst>
              <a:ext uri="{FF2B5EF4-FFF2-40B4-BE49-F238E27FC236}">
                <a16:creationId xmlns:a16="http://schemas.microsoft.com/office/drawing/2014/main" id="{F1262A78-7514-807F-DA68-024D72FE9D88}"/>
              </a:ext>
            </a:extLst>
          </p:cNvPr>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spcBef>
                <a:spcPts val="0"/>
              </a:spcBef>
              <a:spcAft>
                <a:spcPts val="0"/>
              </a:spcAft>
              <a:buNone/>
            </a:pPr>
            <a:r>
              <a:rPr lang="en-US" sz="2800" b="1" dirty="0">
                <a:solidFill>
                  <a:schemeClr val="lt1"/>
                </a:solidFill>
                <a:latin typeface="Arial"/>
                <a:ea typeface="Arial"/>
                <a:cs typeface="Arial"/>
                <a:sym typeface="Arial"/>
              </a:rPr>
              <a:t>Task</a:t>
            </a:r>
            <a:endParaRPr dirty="0"/>
          </a:p>
        </p:txBody>
      </p:sp>
      <p:sp>
        <p:nvSpPr>
          <p:cNvPr id="5" name="Textfeld 4">
            <a:extLst>
              <a:ext uri="{FF2B5EF4-FFF2-40B4-BE49-F238E27FC236}">
                <a16:creationId xmlns:a16="http://schemas.microsoft.com/office/drawing/2014/main" id="{86EA2070-665E-E8FE-AD1E-50D904854C44}"/>
              </a:ext>
            </a:extLst>
          </p:cNvPr>
          <p:cNvSpPr txBox="1"/>
          <p:nvPr/>
        </p:nvSpPr>
        <p:spPr>
          <a:xfrm>
            <a:off x="1513332" y="4826345"/>
            <a:ext cx="4613148" cy="286232"/>
          </a:xfrm>
          <a:prstGeom prst="rect">
            <a:avLst/>
          </a:prstGeom>
          <a:noFill/>
        </p:spPr>
        <p:txBody>
          <a:bodyPr wrap="square">
            <a:spAutoFit/>
          </a:bodyPr>
          <a:lstStyle/>
          <a:p>
            <a:pPr marL="91440" lvl="0" indent="-117475" algn="l" rtl="0">
              <a:lnSpc>
                <a:spcPct val="90000"/>
              </a:lnSpc>
              <a:spcBef>
                <a:spcPts val="1400"/>
              </a:spcBef>
              <a:spcAft>
                <a:spcPts val="0"/>
              </a:spcAft>
              <a:buSzPct val="100000"/>
              <a:buChar char=" "/>
            </a:pPr>
            <a:r>
              <a:rPr lang="en-US" b="1" u="sng" dirty="0">
                <a:solidFill>
                  <a:schemeClr val="accent1"/>
                </a:solidFill>
              </a:rPr>
              <a:t>https://www.youtube.com/watch?v=IpH_kyuSOVU</a:t>
            </a:r>
            <a:endParaRPr lang="en-US" b="1" dirty="0">
              <a:solidFill>
                <a:schemeClr val="accent1"/>
              </a:solidFill>
            </a:endParaRPr>
          </a:p>
        </p:txBody>
      </p:sp>
      <p:sp>
        <p:nvSpPr>
          <p:cNvPr id="12" name="Textfeld 11">
            <a:extLst>
              <a:ext uri="{FF2B5EF4-FFF2-40B4-BE49-F238E27FC236}">
                <a16:creationId xmlns:a16="http://schemas.microsoft.com/office/drawing/2014/main" id="{383A8107-7720-F359-BA95-6C2E409D9E7E}"/>
              </a:ext>
            </a:extLst>
          </p:cNvPr>
          <p:cNvSpPr txBox="1"/>
          <p:nvPr/>
        </p:nvSpPr>
        <p:spPr>
          <a:xfrm>
            <a:off x="6505956" y="2401274"/>
            <a:ext cx="5536692" cy="2308324"/>
          </a:xfrm>
          <a:prstGeom prst="rect">
            <a:avLst/>
          </a:prstGeom>
          <a:noFill/>
        </p:spPr>
        <p:txBody>
          <a:bodyPr wrap="square">
            <a:spAutoFit/>
          </a:bodyPr>
          <a:lstStyle/>
          <a:p>
            <a:pPr marL="342900" indent="-342900">
              <a:buFont typeface="Wingdings" panose="05000000000000000000" pitchFamily="2" charset="2"/>
              <a:buChar char="ü"/>
            </a:pPr>
            <a:r>
              <a:rPr lang="en-US" sz="2400" dirty="0" err="1">
                <a:solidFill>
                  <a:schemeClr val="accent1">
                    <a:lumMod val="75000"/>
                  </a:schemeClr>
                </a:solidFill>
                <a:latin typeface="Arial"/>
                <a:cs typeface="Arial"/>
                <a:sym typeface="Arial"/>
              </a:rPr>
              <a:t>Sehen</a:t>
            </a:r>
            <a:r>
              <a:rPr lang="en-US" sz="2400" dirty="0">
                <a:solidFill>
                  <a:schemeClr val="accent1">
                    <a:lumMod val="75000"/>
                  </a:schemeClr>
                </a:solidFill>
                <a:latin typeface="Arial"/>
                <a:cs typeface="Arial"/>
                <a:sym typeface="Arial"/>
              </a:rPr>
              <a:t> Sie </a:t>
            </a:r>
            <a:r>
              <a:rPr lang="en-US" sz="2400" dirty="0" err="1">
                <a:solidFill>
                  <a:schemeClr val="accent1">
                    <a:lumMod val="75000"/>
                  </a:schemeClr>
                </a:solidFill>
                <a:latin typeface="Arial"/>
                <a:cs typeface="Arial"/>
                <a:sym typeface="Arial"/>
              </a:rPr>
              <a:t>sich</a:t>
            </a:r>
            <a:r>
              <a:rPr lang="en-US" sz="2400" dirty="0">
                <a:solidFill>
                  <a:schemeClr val="accent1">
                    <a:lumMod val="75000"/>
                  </a:schemeClr>
                </a:solidFill>
                <a:latin typeface="Arial"/>
                <a:cs typeface="Arial"/>
                <a:sym typeface="Arial"/>
              </a:rPr>
              <a:t> das Video an</a:t>
            </a:r>
          </a:p>
          <a:p>
            <a:pPr marL="342900" indent="-342900">
              <a:buFont typeface="Wingdings" panose="05000000000000000000" pitchFamily="2" charset="2"/>
              <a:buChar char="ü"/>
            </a:pPr>
            <a:r>
              <a:rPr lang="en-US" sz="2400" dirty="0">
                <a:solidFill>
                  <a:schemeClr val="accent1">
                    <a:lumMod val="75000"/>
                  </a:schemeClr>
                </a:solidFill>
                <a:latin typeface="Arial"/>
                <a:cs typeface="Arial"/>
                <a:sym typeface="Arial"/>
              </a:rPr>
              <a:t>Machen Sie </a:t>
            </a:r>
            <a:r>
              <a:rPr lang="en-US" sz="2400" dirty="0" err="1">
                <a:solidFill>
                  <a:schemeClr val="accent1">
                    <a:lumMod val="75000"/>
                  </a:schemeClr>
                </a:solidFill>
                <a:latin typeface="Arial"/>
                <a:cs typeface="Arial"/>
                <a:sym typeface="Arial"/>
              </a:rPr>
              <a:t>sich</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Notizen</a:t>
            </a:r>
            <a:endParaRPr lang="en-US" sz="2400" dirty="0">
              <a:solidFill>
                <a:schemeClr val="accent1">
                  <a:lumMod val="75000"/>
                </a:schemeClr>
              </a:solidFill>
              <a:latin typeface="Arial"/>
              <a:cs typeface="Arial"/>
              <a:sym typeface="Arial"/>
            </a:endParaRPr>
          </a:p>
          <a:p>
            <a:endParaRPr lang="en-US" sz="2400" dirty="0">
              <a:solidFill>
                <a:schemeClr val="accent1">
                  <a:lumMod val="75000"/>
                </a:schemeClr>
              </a:solidFill>
              <a:latin typeface="Arial"/>
              <a:cs typeface="Arial"/>
              <a:sym typeface="Arial"/>
            </a:endParaRPr>
          </a:p>
          <a:p>
            <a:pPr marL="342900" indent="-342900">
              <a:buFont typeface="Wingdings" panose="05000000000000000000" pitchFamily="2" charset="2"/>
              <a:buChar char="ü"/>
            </a:pPr>
            <a:r>
              <a:rPr lang="en-US" sz="2400" b="1" dirty="0" err="1">
                <a:solidFill>
                  <a:schemeClr val="accent1">
                    <a:lumMod val="75000"/>
                  </a:schemeClr>
                </a:solidFill>
                <a:latin typeface="Arial"/>
                <a:cs typeface="Arial"/>
                <a:sym typeface="Arial"/>
              </a:rPr>
              <a:t>Definieren</a:t>
            </a:r>
            <a:r>
              <a:rPr lang="en-US" sz="2400" b="1" dirty="0">
                <a:solidFill>
                  <a:schemeClr val="accent1">
                    <a:lumMod val="75000"/>
                  </a:schemeClr>
                </a:solidFill>
                <a:latin typeface="Arial"/>
                <a:cs typeface="Arial"/>
                <a:sym typeface="Arial"/>
              </a:rPr>
              <a:t> Sie, was </a:t>
            </a:r>
            <a:r>
              <a:rPr lang="en-US" sz="2400" b="1" dirty="0" err="1">
                <a:solidFill>
                  <a:schemeClr val="accent1">
                    <a:lumMod val="75000"/>
                  </a:schemeClr>
                </a:solidFill>
                <a:latin typeface="Arial"/>
                <a:cs typeface="Arial"/>
                <a:sym typeface="Arial"/>
              </a:rPr>
              <a:t>Unternehmertum</a:t>
            </a:r>
            <a:r>
              <a:rPr lang="en-US" sz="2400" b="1" dirty="0">
                <a:solidFill>
                  <a:schemeClr val="accent1">
                    <a:lumMod val="75000"/>
                  </a:schemeClr>
                </a:solidFill>
                <a:latin typeface="Arial"/>
                <a:cs typeface="Arial"/>
                <a:sym typeface="Arial"/>
              </a:rPr>
              <a:t> (Entrepreneurship) </a:t>
            </a:r>
            <a:r>
              <a:rPr lang="en-US" sz="2400" b="1" dirty="0" err="1">
                <a:solidFill>
                  <a:schemeClr val="accent1">
                    <a:lumMod val="75000"/>
                  </a:schemeClr>
                </a:solidFill>
                <a:latin typeface="Arial"/>
                <a:cs typeface="Arial"/>
                <a:sym typeface="Arial"/>
              </a:rPr>
              <a:t>ist</a:t>
            </a:r>
            <a:endParaRPr lang="de-DE" sz="2400" b="1" dirty="0"/>
          </a:p>
        </p:txBody>
      </p:sp>
      <p:sp>
        <p:nvSpPr>
          <p:cNvPr id="7" name="Textfeld 6">
            <a:extLst>
              <a:ext uri="{FF2B5EF4-FFF2-40B4-BE49-F238E27FC236}">
                <a16:creationId xmlns:a16="http://schemas.microsoft.com/office/drawing/2014/main" id="{97A16FE8-D963-B07C-CB69-FB88E512F598}"/>
              </a:ext>
            </a:extLst>
          </p:cNvPr>
          <p:cNvSpPr txBox="1"/>
          <p:nvPr/>
        </p:nvSpPr>
        <p:spPr>
          <a:xfrm>
            <a:off x="1495044" y="495147"/>
            <a:ext cx="5536692" cy="584775"/>
          </a:xfrm>
          <a:prstGeom prst="rect">
            <a:avLst/>
          </a:prstGeom>
          <a:noFill/>
        </p:spPr>
        <p:txBody>
          <a:bodyPr wrap="square">
            <a:spAutoFit/>
          </a:bodyPr>
          <a:lstStyle/>
          <a:p>
            <a:pPr>
              <a:buClr>
                <a:srgbClr val="3F762A"/>
              </a:buClr>
              <a:buSzPts val="4800"/>
            </a:pPr>
            <a:r>
              <a:rPr lang="de-DE" sz="3200" b="1" dirty="0">
                <a:solidFill>
                  <a:srgbClr val="3F762A"/>
                </a:solidFill>
              </a:rPr>
              <a:t>Was ist Unternehmertum?</a:t>
            </a:r>
          </a:p>
        </p:txBody>
      </p:sp>
      <p:pic>
        <p:nvPicPr>
          <p:cNvPr id="6" name="Onlinemedien 5" title="Was ist Entrepreneurship? (Definition und Erklärung)">
            <a:hlinkClick r:id="" action="ppaction://media"/>
            <a:extLst>
              <a:ext uri="{FF2B5EF4-FFF2-40B4-BE49-F238E27FC236}">
                <a16:creationId xmlns:a16="http://schemas.microsoft.com/office/drawing/2014/main" id="{65BFE7BC-8C62-CC41-9D40-05787C888B95}"/>
              </a:ext>
            </a:extLst>
          </p:cNvPr>
          <p:cNvPicPr>
            <a:picLocks noRot="1" noChangeAspect="1"/>
          </p:cNvPicPr>
          <p:nvPr>
            <a:videoFile r:link="rId1"/>
          </p:nvPr>
        </p:nvPicPr>
        <p:blipFill>
          <a:blip r:embed="rId4"/>
          <a:stretch>
            <a:fillRect/>
          </a:stretch>
        </p:blipFill>
        <p:spPr>
          <a:xfrm>
            <a:off x="1569784" y="2169000"/>
            <a:ext cx="4463667" cy="2520000"/>
          </a:xfrm>
          <a:prstGeom prst="rect">
            <a:avLst/>
          </a:prstGeom>
        </p:spPr>
      </p:pic>
    </p:spTree>
    <p:extLst>
      <p:ext uri="{BB962C8B-B14F-4D97-AF65-F5344CB8AC3E}">
        <p14:creationId xmlns:p14="http://schemas.microsoft.com/office/powerpoint/2010/main" val="69835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cxnSp>
        <p:nvCxnSpPr>
          <p:cNvPr id="11" name="Gerader Verbinder 10">
            <a:extLst>
              <a:ext uri="{FF2B5EF4-FFF2-40B4-BE49-F238E27FC236}">
                <a16:creationId xmlns:a16="http://schemas.microsoft.com/office/drawing/2014/main" id="{48B50B90-C78F-610D-7E24-93E46A691157}"/>
              </a:ext>
            </a:extLst>
          </p:cNvPr>
          <p:cNvCxnSpPr>
            <a:cxnSpLocks/>
          </p:cNvCxnSpPr>
          <p:nvPr/>
        </p:nvCxnSpPr>
        <p:spPr>
          <a:xfrm>
            <a:off x="443581" y="996696"/>
            <a:ext cx="623153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2CEC04AF-9B67-A812-FA83-24A918C34B43}"/>
              </a:ext>
            </a:extLst>
          </p:cNvPr>
          <p:cNvSpPr/>
          <p:nvPr/>
        </p:nvSpPr>
        <p:spPr>
          <a:xfrm>
            <a:off x="1495044" y="2039142"/>
            <a:ext cx="4613148" cy="27432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2" name="Google Shape;292;p18"/>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2" name="Google Shape;191;p8">
            <a:extLst>
              <a:ext uri="{FF2B5EF4-FFF2-40B4-BE49-F238E27FC236}">
                <a16:creationId xmlns:a16="http://schemas.microsoft.com/office/drawing/2014/main" id="{02E92DA3-8B07-3238-3546-AD7FF6A4C536}"/>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94;p8">
            <a:extLst>
              <a:ext uri="{FF2B5EF4-FFF2-40B4-BE49-F238E27FC236}">
                <a16:creationId xmlns:a16="http://schemas.microsoft.com/office/drawing/2014/main" id="{F1262A78-7514-807F-DA68-024D72FE9D88}"/>
              </a:ext>
            </a:extLst>
          </p:cNvPr>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spcBef>
                <a:spcPts val="0"/>
              </a:spcBef>
              <a:spcAft>
                <a:spcPts val="0"/>
              </a:spcAft>
              <a:buNone/>
            </a:pPr>
            <a:r>
              <a:rPr lang="en-US" sz="2800" b="1" dirty="0">
                <a:solidFill>
                  <a:schemeClr val="lt1"/>
                </a:solidFill>
                <a:latin typeface="Arial"/>
                <a:ea typeface="Arial"/>
                <a:cs typeface="Arial"/>
                <a:sym typeface="Arial"/>
              </a:rPr>
              <a:t>Task</a:t>
            </a:r>
            <a:endParaRPr dirty="0"/>
          </a:p>
        </p:txBody>
      </p:sp>
      <p:sp>
        <p:nvSpPr>
          <p:cNvPr id="5" name="Textfeld 4">
            <a:extLst>
              <a:ext uri="{FF2B5EF4-FFF2-40B4-BE49-F238E27FC236}">
                <a16:creationId xmlns:a16="http://schemas.microsoft.com/office/drawing/2014/main" id="{86EA2070-665E-E8FE-AD1E-50D904854C44}"/>
              </a:ext>
            </a:extLst>
          </p:cNvPr>
          <p:cNvSpPr txBox="1"/>
          <p:nvPr/>
        </p:nvSpPr>
        <p:spPr>
          <a:xfrm>
            <a:off x="1442871" y="4884307"/>
            <a:ext cx="4738732" cy="286232"/>
          </a:xfrm>
          <a:prstGeom prst="rect">
            <a:avLst/>
          </a:prstGeom>
          <a:noFill/>
        </p:spPr>
        <p:txBody>
          <a:bodyPr wrap="square">
            <a:spAutoFit/>
          </a:bodyPr>
          <a:lstStyle/>
          <a:p>
            <a:pPr marL="91440" lvl="0" indent="-117475" algn="l" rtl="0">
              <a:lnSpc>
                <a:spcPct val="90000"/>
              </a:lnSpc>
              <a:spcBef>
                <a:spcPts val="1400"/>
              </a:spcBef>
              <a:spcAft>
                <a:spcPts val="0"/>
              </a:spcAft>
              <a:buSzPct val="100000"/>
              <a:buChar char=" "/>
            </a:pPr>
            <a:r>
              <a:rPr lang="en-US" b="1" dirty="0">
                <a:solidFill>
                  <a:schemeClr val="accent1"/>
                </a:solidFill>
              </a:rPr>
              <a:t>https://www.youtube.com/watch?v=BKW-C_mM2DA</a:t>
            </a:r>
            <a:endParaRPr lang="en-US" dirty="0"/>
          </a:p>
        </p:txBody>
      </p:sp>
      <p:sp>
        <p:nvSpPr>
          <p:cNvPr id="12" name="Textfeld 11">
            <a:extLst>
              <a:ext uri="{FF2B5EF4-FFF2-40B4-BE49-F238E27FC236}">
                <a16:creationId xmlns:a16="http://schemas.microsoft.com/office/drawing/2014/main" id="{383A8107-7720-F359-BA95-6C2E409D9E7E}"/>
              </a:ext>
            </a:extLst>
          </p:cNvPr>
          <p:cNvSpPr txBox="1"/>
          <p:nvPr/>
        </p:nvSpPr>
        <p:spPr>
          <a:xfrm>
            <a:off x="6505956" y="2459504"/>
            <a:ext cx="5536692" cy="1938992"/>
          </a:xfrm>
          <a:prstGeom prst="rect">
            <a:avLst/>
          </a:prstGeom>
          <a:noFill/>
        </p:spPr>
        <p:txBody>
          <a:bodyPr wrap="square">
            <a:spAutoFit/>
          </a:bodyPr>
          <a:lstStyle/>
          <a:p>
            <a:pPr marL="342900" indent="-342900">
              <a:buFont typeface="Wingdings" panose="05000000000000000000" pitchFamily="2" charset="2"/>
              <a:buChar char="ü"/>
            </a:pPr>
            <a:r>
              <a:rPr lang="en-US" sz="2400" dirty="0" err="1">
                <a:solidFill>
                  <a:schemeClr val="accent1">
                    <a:lumMod val="75000"/>
                  </a:schemeClr>
                </a:solidFill>
                <a:latin typeface="Arial"/>
                <a:cs typeface="Arial"/>
                <a:sym typeface="Arial"/>
              </a:rPr>
              <a:t>Sehen</a:t>
            </a:r>
            <a:r>
              <a:rPr lang="en-US" sz="2400" dirty="0">
                <a:solidFill>
                  <a:schemeClr val="accent1">
                    <a:lumMod val="75000"/>
                  </a:schemeClr>
                </a:solidFill>
                <a:latin typeface="Arial"/>
                <a:cs typeface="Arial"/>
                <a:sym typeface="Arial"/>
              </a:rPr>
              <a:t> Sie </a:t>
            </a:r>
            <a:r>
              <a:rPr lang="en-US" sz="2400" dirty="0" err="1">
                <a:solidFill>
                  <a:schemeClr val="accent1">
                    <a:lumMod val="75000"/>
                  </a:schemeClr>
                </a:solidFill>
                <a:latin typeface="Arial"/>
                <a:cs typeface="Arial"/>
                <a:sym typeface="Arial"/>
              </a:rPr>
              <a:t>sich</a:t>
            </a:r>
            <a:r>
              <a:rPr lang="en-US" sz="2400" dirty="0">
                <a:solidFill>
                  <a:schemeClr val="accent1">
                    <a:lumMod val="75000"/>
                  </a:schemeClr>
                </a:solidFill>
                <a:latin typeface="Arial"/>
                <a:cs typeface="Arial"/>
                <a:sym typeface="Arial"/>
              </a:rPr>
              <a:t> das Video an</a:t>
            </a:r>
          </a:p>
          <a:p>
            <a:pPr marL="342900" indent="-342900">
              <a:buFont typeface="Wingdings" panose="05000000000000000000" pitchFamily="2" charset="2"/>
              <a:buChar char="ü"/>
            </a:pPr>
            <a:r>
              <a:rPr lang="en-US" sz="2400" dirty="0">
                <a:solidFill>
                  <a:schemeClr val="accent1">
                    <a:lumMod val="75000"/>
                  </a:schemeClr>
                </a:solidFill>
                <a:latin typeface="Arial"/>
                <a:cs typeface="Arial"/>
                <a:sym typeface="Arial"/>
              </a:rPr>
              <a:t>Machen Sie </a:t>
            </a:r>
            <a:r>
              <a:rPr lang="en-US" sz="2400" dirty="0" err="1">
                <a:solidFill>
                  <a:schemeClr val="accent1">
                    <a:lumMod val="75000"/>
                  </a:schemeClr>
                </a:solidFill>
                <a:latin typeface="Arial"/>
                <a:cs typeface="Arial"/>
                <a:sym typeface="Arial"/>
              </a:rPr>
              <a:t>sich</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Notizen</a:t>
            </a:r>
            <a:endParaRPr lang="en-US" sz="2400" dirty="0">
              <a:solidFill>
                <a:schemeClr val="accent1">
                  <a:lumMod val="75000"/>
                </a:schemeClr>
              </a:solidFill>
              <a:latin typeface="Arial"/>
              <a:cs typeface="Arial"/>
              <a:sym typeface="Arial"/>
            </a:endParaRPr>
          </a:p>
          <a:p>
            <a:endParaRPr lang="en-US" sz="2400" dirty="0">
              <a:solidFill>
                <a:schemeClr val="accent1">
                  <a:lumMod val="75000"/>
                </a:schemeClr>
              </a:solidFill>
              <a:latin typeface="Arial"/>
              <a:cs typeface="Arial"/>
              <a:sym typeface="Arial"/>
            </a:endParaRPr>
          </a:p>
          <a:p>
            <a:pPr marL="342900" indent="-342900">
              <a:buFont typeface="Wingdings" panose="05000000000000000000" pitchFamily="2" charset="2"/>
              <a:buChar char="ü"/>
            </a:pPr>
            <a:r>
              <a:rPr lang="en-US" sz="2400" b="1" dirty="0">
                <a:solidFill>
                  <a:schemeClr val="accent1">
                    <a:lumMod val="75000"/>
                  </a:schemeClr>
                </a:solidFill>
              </a:rPr>
              <a:t>Listen Sie die 10 </a:t>
            </a:r>
            <a:r>
              <a:rPr lang="en-US" sz="2400" b="1" dirty="0" err="1">
                <a:solidFill>
                  <a:schemeClr val="accent1">
                    <a:lumMod val="75000"/>
                  </a:schemeClr>
                </a:solidFill>
              </a:rPr>
              <a:t>Eigenschaften</a:t>
            </a:r>
            <a:r>
              <a:rPr lang="en-US" sz="2400" b="1" dirty="0">
                <a:solidFill>
                  <a:schemeClr val="accent1">
                    <a:lumMod val="75000"/>
                  </a:schemeClr>
                </a:solidFill>
              </a:rPr>
              <a:t> </a:t>
            </a:r>
            <a:r>
              <a:rPr lang="en-US" sz="2400" b="1" dirty="0" err="1">
                <a:solidFill>
                  <a:schemeClr val="accent1">
                    <a:lumMod val="75000"/>
                  </a:schemeClr>
                </a:solidFill>
              </a:rPr>
              <a:t>eines</a:t>
            </a:r>
            <a:r>
              <a:rPr lang="en-US" sz="2400" b="1" dirty="0">
                <a:solidFill>
                  <a:schemeClr val="accent1">
                    <a:lumMod val="75000"/>
                  </a:schemeClr>
                </a:solidFill>
              </a:rPr>
              <a:t> </a:t>
            </a:r>
            <a:r>
              <a:rPr lang="en-US" sz="2400" b="1" dirty="0" err="1">
                <a:solidFill>
                  <a:schemeClr val="accent1">
                    <a:lumMod val="75000"/>
                  </a:schemeClr>
                </a:solidFill>
              </a:rPr>
              <a:t>Unternehmers</a:t>
            </a:r>
            <a:r>
              <a:rPr lang="en-US" sz="2400" b="1" dirty="0">
                <a:solidFill>
                  <a:schemeClr val="accent1">
                    <a:lumMod val="75000"/>
                  </a:schemeClr>
                </a:solidFill>
              </a:rPr>
              <a:t> auf</a:t>
            </a:r>
            <a:endParaRPr lang="de-DE" sz="2400" b="1" dirty="0"/>
          </a:p>
        </p:txBody>
      </p:sp>
      <p:sp>
        <p:nvSpPr>
          <p:cNvPr id="7" name="Textfeld 6">
            <a:extLst>
              <a:ext uri="{FF2B5EF4-FFF2-40B4-BE49-F238E27FC236}">
                <a16:creationId xmlns:a16="http://schemas.microsoft.com/office/drawing/2014/main" id="{97A16FE8-D963-B07C-CB69-FB88E512F598}"/>
              </a:ext>
            </a:extLst>
          </p:cNvPr>
          <p:cNvSpPr txBox="1"/>
          <p:nvPr/>
        </p:nvSpPr>
        <p:spPr>
          <a:xfrm>
            <a:off x="1351951" y="413781"/>
            <a:ext cx="5752062" cy="1077218"/>
          </a:xfrm>
          <a:prstGeom prst="rect">
            <a:avLst/>
          </a:prstGeom>
          <a:noFill/>
        </p:spPr>
        <p:txBody>
          <a:bodyPr wrap="square">
            <a:spAutoFit/>
          </a:bodyPr>
          <a:lstStyle/>
          <a:p>
            <a:pPr>
              <a:buClr>
                <a:srgbClr val="3F762A"/>
              </a:buClr>
              <a:buSzPts val="4800"/>
            </a:pPr>
            <a:r>
              <a:rPr lang="en-GB" sz="3200" b="1" dirty="0">
                <a:solidFill>
                  <a:srgbClr val="3F762A"/>
                </a:solidFill>
              </a:rPr>
              <a:t>10 </a:t>
            </a:r>
            <a:r>
              <a:rPr lang="en-GB" sz="3200" b="1" dirty="0" err="1">
                <a:solidFill>
                  <a:srgbClr val="3F762A"/>
                </a:solidFill>
              </a:rPr>
              <a:t>Characteristika</a:t>
            </a:r>
            <a:r>
              <a:rPr lang="en-GB" sz="3200" b="1" dirty="0">
                <a:solidFill>
                  <a:srgbClr val="3F762A"/>
                </a:solidFill>
              </a:rPr>
              <a:t> </a:t>
            </a:r>
            <a:r>
              <a:rPr lang="en-GB" sz="3200" b="1" dirty="0" err="1">
                <a:solidFill>
                  <a:srgbClr val="3F762A"/>
                </a:solidFill>
              </a:rPr>
              <a:t>eines</a:t>
            </a:r>
            <a:r>
              <a:rPr lang="en-GB" sz="3200" b="1" dirty="0">
                <a:solidFill>
                  <a:srgbClr val="3F762A"/>
                </a:solidFill>
              </a:rPr>
              <a:t> </a:t>
            </a:r>
            <a:r>
              <a:rPr lang="en-GB" sz="3200" b="1" dirty="0" err="1">
                <a:solidFill>
                  <a:srgbClr val="3F762A"/>
                </a:solidFill>
              </a:rPr>
              <a:t>erfolgreichen</a:t>
            </a:r>
            <a:r>
              <a:rPr lang="en-GB" sz="3200" b="1" dirty="0">
                <a:solidFill>
                  <a:srgbClr val="3F762A"/>
                </a:solidFill>
              </a:rPr>
              <a:t> </a:t>
            </a:r>
            <a:r>
              <a:rPr lang="en-GB" sz="3200" b="1" dirty="0" err="1">
                <a:solidFill>
                  <a:srgbClr val="3F762A"/>
                </a:solidFill>
              </a:rPr>
              <a:t>Unternehmers</a:t>
            </a:r>
            <a:endParaRPr lang="en-GB" sz="3200" b="1" dirty="0">
              <a:solidFill>
                <a:srgbClr val="3F762A"/>
              </a:solidFill>
            </a:endParaRPr>
          </a:p>
        </p:txBody>
      </p:sp>
      <p:pic>
        <p:nvPicPr>
          <p:cNvPr id="6" name="Onlinemedien 5" title="10 Eigenschaften erfolgreicher Unternehmer:innen">
            <a:hlinkClick r:id="" action="ppaction://media"/>
            <a:extLst>
              <a:ext uri="{FF2B5EF4-FFF2-40B4-BE49-F238E27FC236}">
                <a16:creationId xmlns:a16="http://schemas.microsoft.com/office/drawing/2014/main" id="{D4B033E0-F1DE-0A58-C264-2B81B181A44B}"/>
              </a:ext>
            </a:extLst>
          </p:cNvPr>
          <p:cNvPicPr>
            <a:picLocks noRot="1" noChangeAspect="1"/>
          </p:cNvPicPr>
          <p:nvPr>
            <a:videoFile r:link="rId1"/>
          </p:nvPr>
        </p:nvPicPr>
        <p:blipFill>
          <a:blip r:embed="rId4"/>
          <a:stretch>
            <a:fillRect/>
          </a:stretch>
        </p:blipFill>
        <p:spPr>
          <a:xfrm>
            <a:off x="1569784" y="2150742"/>
            <a:ext cx="4463667" cy="2520000"/>
          </a:xfrm>
          <a:prstGeom prst="rect">
            <a:avLst/>
          </a:prstGeom>
        </p:spPr>
      </p:pic>
    </p:spTree>
    <p:extLst>
      <p:ext uri="{BB962C8B-B14F-4D97-AF65-F5344CB8AC3E}">
        <p14:creationId xmlns:p14="http://schemas.microsoft.com/office/powerpoint/2010/main" val="117970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de-DE" dirty="0"/>
              <a:t>Modulübersicht</a:t>
            </a:r>
            <a:endParaRPr dirty="0"/>
          </a:p>
        </p:txBody>
      </p:sp>
      <p:sp>
        <p:nvSpPr>
          <p:cNvPr id="131" name="Google Shape;131;p2"/>
          <p:cNvSpPr txBox="1"/>
          <p:nvPr/>
        </p:nvSpPr>
        <p:spPr>
          <a:xfrm>
            <a:off x="2685049" y="2014145"/>
            <a:ext cx="2799000"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de-DE" sz="3200" b="1" dirty="0">
                <a:solidFill>
                  <a:srgbClr val="3F3F3F"/>
                </a:solidFill>
                <a:latin typeface="Calibri"/>
                <a:ea typeface="Calibri"/>
                <a:cs typeface="Calibri"/>
                <a:sym typeface="Calibri"/>
              </a:rPr>
              <a:t>Einführung</a:t>
            </a:r>
            <a:endParaRPr sz="3200" b="1" dirty="0">
              <a:solidFill>
                <a:srgbClr val="3F3F3F"/>
              </a:solidFill>
              <a:latin typeface="Calibri"/>
              <a:ea typeface="Calibri"/>
              <a:cs typeface="Calibri"/>
              <a:sym typeface="Calibri"/>
            </a:endParaRPr>
          </a:p>
        </p:txBody>
      </p:sp>
      <p:sp>
        <p:nvSpPr>
          <p:cNvPr id="132" name="Google Shape;132;p2"/>
          <p:cNvSpPr txBox="1"/>
          <p:nvPr/>
        </p:nvSpPr>
        <p:spPr>
          <a:xfrm>
            <a:off x="1741054" y="2337162"/>
            <a:ext cx="3765240" cy="644700"/>
          </a:xfrm>
          <a:prstGeom prst="rect">
            <a:avLst/>
          </a:prstGeom>
          <a:noFill/>
          <a:ln>
            <a:noFill/>
          </a:ln>
        </p:spPr>
        <p:txBody>
          <a:bodyPr spcFirstLastPara="1" wrap="square" lIns="91425" tIns="91425" rIns="91425" bIns="91425" anchor="t" anchorCtr="0">
            <a:noAutofit/>
          </a:bodyPr>
          <a:lstStyle/>
          <a:p>
            <a:pPr marL="0" marR="0" lvl="0" indent="0" algn="r" rtl="0">
              <a:lnSpc>
                <a:spcPct val="90000"/>
              </a:lnSpc>
              <a:spcBef>
                <a:spcPts val="0"/>
              </a:spcBef>
              <a:spcAft>
                <a:spcPts val="0"/>
              </a:spcAft>
              <a:buClr>
                <a:schemeClr val="accent1"/>
              </a:buClr>
              <a:buSzPts val="2000"/>
              <a:buFont typeface="Calibri"/>
              <a:buNone/>
            </a:pPr>
            <a:r>
              <a:rPr lang="de-DE" sz="2000" dirty="0">
                <a:solidFill>
                  <a:srgbClr val="3F762A"/>
                </a:solidFill>
                <a:latin typeface="Calibri"/>
                <a:ea typeface="Calibri"/>
                <a:cs typeface="Calibri"/>
                <a:sym typeface="Calibri"/>
              </a:rPr>
              <a:t>Grünes Unternehmertum</a:t>
            </a:r>
            <a:endParaRPr sz="2000" dirty="0">
              <a:solidFill>
                <a:srgbClr val="FFFF00"/>
              </a:solidFill>
              <a:latin typeface="Calibri"/>
              <a:ea typeface="Calibri"/>
              <a:cs typeface="Calibri"/>
              <a:sym typeface="Calibri"/>
            </a:endParaRPr>
          </a:p>
        </p:txBody>
      </p:sp>
      <p:sp>
        <p:nvSpPr>
          <p:cNvPr id="133" name="Google Shape;133;p2"/>
          <p:cNvSpPr txBox="1"/>
          <p:nvPr/>
        </p:nvSpPr>
        <p:spPr>
          <a:xfrm>
            <a:off x="6198059" y="2014120"/>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Videos</a:t>
            </a:r>
            <a:endParaRPr sz="3200" b="1">
              <a:solidFill>
                <a:srgbClr val="3F3F3F"/>
              </a:solidFill>
              <a:latin typeface="Calibri"/>
              <a:ea typeface="Calibri"/>
              <a:cs typeface="Calibri"/>
              <a:sym typeface="Calibri"/>
            </a:endParaRPr>
          </a:p>
        </p:txBody>
      </p:sp>
      <p:sp>
        <p:nvSpPr>
          <p:cNvPr id="134" name="Google Shape;134;p2"/>
          <p:cNvSpPr txBox="1"/>
          <p:nvPr/>
        </p:nvSpPr>
        <p:spPr>
          <a:xfrm>
            <a:off x="6096000" y="2356236"/>
            <a:ext cx="4629911" cy="974064"/>
          </a:xfrm>
          <a:prstGeom prst="rect">
            <a:avLst/>
          </a:prstGeom>
          <a:noFill/>
          <a:ln>
            <a:noFill/>
          </a:ln>
        </p:spPr>
        <p:txBody>
          <a:bodyPr spcFirstLastPara="1" wrap="square" lIns="91425" tIns="91425" rIns="91425" bIns="91425" anchor="t" anchorCtr="0">
            <a:noAutofit/>
          </a:bodyPr>
          <a:lstStyle/>
          <a:p>
            <a:pPr marR="0" lvl="0" algn="l" rtl="0">
              <a:buClr>
                <a:schemeClr val="accent1"/>
              </a:buClr>
              <a:buSzPts val="2000"/>
            </a:pPr>
            <a:r>
              <a:rPr lang="en-US" sz="2000" dirty="0">
                <a:solidFill>
                  <a:srgbClr val="3F762A"/>
                </a:solidFill>
                <a:latin typeface="Calibri"/>
                <a:ea typeface="Calibri"/>
                <a:cs typeface="Calibri"/>
                <a:sym typeface="Calibri"/>
              </a:rPr>
              <a:t>Nachhaltigkeit und </a:t>
            </a:r>
          </a:p>
          <a:p>
            <a:pPr marR="0" lvl="0" algn="l" rtl="0">
              <a:buClr>
                <a:schemeClr val="accent1"/>
              </a:buClr>
              <a:buSzPts val="2000"/>
            </a:pPr>
            <a:r>
              <a:rPr lang="en-US" sz="2000" dirty="0">
                <a:solidFill>
                  <a:srgbClr val="3F762A"/>
                </a:solidFill>
                <a:latin typeface="Calibri"/>
                <a:ea typeface="Calibri"/>
                <a:cs typeface="Calibri"/>
                <a:sym typeface="Calibri"/>
              </a:rPr>
              <a:t>(</a:t>
            </a:r>
            <a:r>
              <a:rPr lang="en-US" sz="2000" dirty="0" err="1">
                <a:solidFill>
                  <a:srgbClr val="3F762A"/>
                </a:solidFill>
                <a:latin typeface="Calibri"/>
                <a:ea typeface="Calibri"/>
                <a:cs typeface="Calibri"/>
                <a:sym typeface="Calibri"/>
              </a:rPr>
              <a:t>Grünes</a:t>
            </a:r>
            <a:r>
              <a:rPr lang="en-US" sz="2000" dirty="0">
                <a:solidFill>
                  <a:srgbClr val="3F762A"/>
                </a:solidFill>
                <a:latin typeface="Calibri"/>
                <a:ea typeface="Calibri"/>
                <a:cs typeface="Calibri"/>
                <a:sym typeface="Calibri"/>
              </a:rPr>
              <a:t>) </a:t>
            </a:r>
            <a:r>
              <a:rPr lang="en-US" sz="2000" dirty="0" err="1">
                <a:solidFill>
                  <a:srgbClr val="3F762A"/>
                </a:solidFill>
                <a:latin typeface="Calibri"/>
                <a:ea typeface="Calibri"/>
                <a:cs typeface="Calibri"/>
                <a:sym typeface="Calibri"/>
              </a:rPr>
              <a:t>Unternehmertum</a:t>
            </a:r>
            <a:endParaRPr lang="en-US" sz="2000" dirty="0">
              <a:solidFill>
                <a:srgbClr val="3F762A"/>
              </a:solidFill>
              <a:latin typeface="Calibri"/>
              <a:ea typeface="Calibri"/>
              <a:cs typeface="Calibri"/>
              <a:sym typeface="Calibri"/>
            </a:endParaRPr>
          </a:p>
        </p:txBody>
      </p:sp>
      <p:sp>
        <p:nvSpPr>
          <p:cNvPr id="135" name="Google Shape;135;p2"/>
          <p:cNvSpPr txBox="1"/>
          <p:nvPr/>
        </p:nvSpPr>
        <p:spPr>
          <a:xfrm>
            <a:off x="6198059" y="3887365"/>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Self-Check</a:t>
            </a:r>
            <a:endParaRPr sz="3200" b="1">
              <a:solidFill>
                <a:srgbClr val="3F3F3F"/>
              </a:solidFill>
              <a:latin typeface="Calibri"/>
              <a:ea typeface="Calibri"/>
              <a:cs typeface="Calibri"/>
              <a:sym typeface="Calibri"/>
            </a:endParaRPr>
          </a:p>
        </p:txBody>
      </p:sp>
      <p:sp>
        <p:nvSpPr>
          <p:cNvPr id="137" name="Google Shape;137;p2"/>
          <p:cNvSpPr txBox="1"/>
          <p:nvPr/>
        </p:nvSpPr>
        <p:spPr>
          <a:xfrm>
            <a:off x="2329877" y="4006113"/>
            <a:ext cx="3150316"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de-DE" sz="3200" b="1" dirty="0">
                <a:solidFill>
                  <a:srgbClr val="3F3F3F"/>
                </a:solidFill>
                <a:latin typeface="Calibri"/>
                <a:ea typeface="Calibri"/>
                <a:cs typeface="Calibri"/>
                <a:sym typeface="Calibri"/>
              </a:rPr>
              <a:t>Eco Innovation and Sustainability</a:t>
            </a:r>
            <a:endParaRPr sz="3200" b="1" dirty="0">
              <a:solidFill>
                <a:srgbClr val="3F3F3F"/>
              </a:solidFill>
              <a:latin typeface="Calibri"/>
              <a:ea typeface="Calibri"/>
              <a:cs typeface="Calibri"/>
              <a:sym typeface="Calibri"/>
            </a:endParaRPr>
          </a:p>
        </p:txBody>
      </p:sp>
      <p:sp>
        <p:nvSpPr>
          <p:cNvPr id="138" name="Google Shape;138;p2"/>
          <p:cNvSpPr txBox="1"/>
          <p:nvPr/>
        </p:nvSpPr>
        <p:spPr>
          <a:xfrm>
            <a:off x="1841828" y="1790624"/>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01</a:t>
            </a:r>
            <a:endParaRPr/>
          </a:p>
        </p:txBody>
      </p:sp>
      <p:sp>
        <p:nvSpPr>
          <p:cNvPr id="139" name="Google Shape;139;p2"/>
          <p:cNvSpPr txBox="1"/>
          <p:nvPr/>
        </p:nvSpPr>
        <p:spPr>
          <a:xfrm>
            <a:off x="8807724" y="1790624"/>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02</a:t>
            </a:r>
            <a:endParaRPr/>
          </a:p>
        </p:txBody>
      </p:sp>
      <p:sp>
        <p:nvSpPr>
          <p:cNvPr id="140" name="Google Shape;140;p2"/>
          <p:cNvSpPr txBox="1"/>
          <p:nvPr/>
        </p:nvSpPr>
        <p:spPr>
          <a:xfrm>
            <a:off x="1841828" y="366246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03</a:t>
            </a:r>
            <a:endParaRPr/>
          </a:p>
        </p:txBody>
      </p:sp>
      <p:sp>
        <p:nvSpPr>
          <p:cNvPr id="141" name="Google Shape;141;p2"/>
          <p:cNvSpPr txBox="1"/>
          <p:nvPr/>
        </p:nvSpPr>
        <p:spPr>
          <a:xfrm>
            <a:off x="8807724" y="3662463"/>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04</a:t>
            </a:r>
            <a:endParaRPr/>
          </a:p>
        </p:txBody>
      </p:sp>
      <p:cxnSp>
        <p:nvCxnSpPr>
          <p:cNvPr id="142" name="Google Shape;142;p2"/>
          <p:cNvCxnSpPr/>
          <p:nvPr/>
        </p:nvCxnSpPr>
        <p:spPr>
          <a:xfrm rot="10800000">
            <a:off x="8198684" y="2318780"/>
            <a:ext cx="1635900" cy="0"/>
          </a:xfrm>
          <a:prstGeom prst="straightConnector1">
            <a:avLst/>
          </a:prstGeom>
          <a:noFill/>
          <a:ln w="19050" cap="flat" cmpd="sng">
            <a:solidFill>
              <a:schemeClr val="dk1"/>
            </a:solidFill>
            <a:prstDash val="solid"/>
            <a:round/>
            <a:headEnd type="none" w="sm" len="sm"/>
            <a:tailEnd type="none" w="sm" len="sm"/>
          </a:ln>
        </p:spPr>
      </p:cxnSp>
      <p:cxnSp>
        <p:nvCxnSpPr>
          <p:cNvPr id="143" name="Google Shape;143;p2"/>
          <p:cNvCxnSpPr/>
          <p:nvPr/>
        </p:nvCxnSpPr>
        <p:spPr>
          <a:xfrm rot="10800000">
            <a:off x="8198684" y="4189175"/>
            <a:ext cx="1635900" cy="0"/>
          </a:xfrm>
          <a:prstGeom prst="straightConnector1">
            <a:avLst/>
          </a:prstGeom>
          <a:noFill/>
          <a:ln w="19050" cap="flat" cmpd="sng">
            <a:solidFill>
              <a:schemeClr val="dk1"/>
            </a:solidFill>
            <a:prstDash val="solid"/>
            <a:round/>
            <a:headEnd type="none" w="sm" len="sm"/>
            <a:tailEnd type="none" w="sm" len="sm"/>
          </a:ln>
        </p:spPr>
      </p:cxnSp>
      <p:cxnSp>
        <p:nvCxnSpPr>
          <p:cNvPr id="144" name="Google Shape;144;p2"/>
          <p:cNvCxnSpPr/>
          <p:nvPr/>
        </p:nvCxnSpPr>
        <p:spPr>
          <a:xfrm flipH="1">
            <a:off x="1844234" y="2309775"/>
            <a:ext cx="1505700" cy="18000"/>
          </a:xfrm>
          <a:prstGeom prst="straightConnector1">
            <a:avLst/>
          </a:prstGeom>
          <a:noFill/>
          <a:ln w="19050" cap="flat" cmpd="sng">
            <a:solidFill>
              <a:schemeClr val="dk1"/>
            </a:solidFill>
            <a:prstDash val="solid"/>
            <a:round/>
            <a:headEnd type="none" w="sm" len="sm"/>
            <a:tailEnd type="none" w="sm" len="sm"/>
          </a:ln>
        </p:spPr>
      </p:cxnSp>
      <p:cxnSp>
        <p:nvCxnSpPr>
          <p:cNvPr id="145" name="Google Shape;145;p2"/>
          <p:cNvCxnSpPr>
            <a:cxnSpLocks/>
          </p:cNvCxnSpPr>
          <p:nvPr/>
        </p:nvCxnSpPr>
        <p:spPr>
          <a:xfrm flipH="1">
            <a:off x="1844224" y="4174465"/>
            <a:ext cx="1026304" cy="14710"/>
          </a:xfrm>
          <a:prstGeom prst="straightConnector1">
            <a:avLst/>
          </a:prstGeom>
          <a:noFill/>
          <a:ln w="19050" cap="flat" cmpd="sng">
            <a:solidFill>
              <a:schemeClr val="dk1"/>
            </a:solidFill>
            <a:prstDash val="solid"/>
            <a:round/>
            <a:headEnd type="none" w="sm" len="sm"/>
            <a:tailEnd type="none" w="sm" len="sm"/>
          </a:ln>
        </p:spPr>
      </p:cxnSp>
      <p:cxnSp>
        <p:nvCxnSpPr>
          <p:cNvPr id="146" name="Google Shape;146;p2"/>
          <p:cNvCxnSpPr/>
          <p:nvPr/>
        </p:nvCxnSpPr>
        <p:spPr>
          <a:xfrm>
            <a:off x="5986384" y="2153020"/>
            <a:ext cx="0" cy="2193300"/>
          </a:xfrm>
          <a:prstGeom prst="straightConnector1">
            <a:avLst/>
          </a:prstGeom>
          <a:noFill/>
          <a:ln w="19050" cap="flat" cmpd="sng">
            <a:solidFill>
              <a:schemeClr val="lt1"/>
            </a:solidFill>
            <a:prstDash val="solid"/>
            <a:round/>
            <a:headEnd type="none" w="sm" len="sm"/>
            <a:tailEnd type="none" w="sm" len="sm"/>
          </a:ln>
        </p:spPr>
      </p:cxnSp>
      <p:cxnSp>
        <p:nvCxnSpPr>
          <p:cNvPr id="147" name="Google Shape;147;p2"/>
          <p:cNvCxnSpPr/>
          <p:nvPr/>
        </p:nvCxnSpPr>
        <p:spPr>
          <a:xfrm>
            <a:off x="5818744" y="2301220"/>
            <a:ext cx="0" cy="2193300"/>
          </a:xfrm>
          <a:prstGeom prst="straightConnector1">
            <a:avLst/>
          </a:prstGeom>
          <a:noFill/>
          <a:ln w="19050" cap="flat" cmpd="sng">
            <a:solidFill>
              <a:schemeClr val="dk1"/>
            </a:solidFill>
            <a:prstDash val="solid"/>
            <a:round/>
            <a:headEnd type="none" w="sm" len="sm"/>
            <a:tailEnd type="none" w="sm" len="sm"/>
          </a:ln>
        </p:spPr>
      </p:cxnSp>
      <p:sp>
        <p:nvSpPr>
          <p:cNvPr id="2" name="Google Shape;132;p2">
            <a:extLst>
              <a:ext uri="{FF2B5EF4-FFF2-40B4-BE49-F238E27FC236}">
                <a16:creationId xmlns:a16="http://schemas.microsoft.com/office/drawing/2014/main" id="{F90976DE-D147-F826-0E98-73F853B3D601}"/>
              </a:ext>
            </a:extLst>
          </p:cNvPr>
          <p:cNvSpPr txBox="1"/>
          <p:nvPr/>
        </p:nvSpPr>
        <p:spPr>
          <a:xfrm>
            <a:off x="1741054" y="4611056"/>
            <a:ext cx="3765240" cy="644700"/>
          </a:xfrm>
          <a:prstGeom prst="rect">
            <a:avLst/>
          </a:prstGeom>
          <a:noFill/>
          <a:ln>
            <a:noFill/>
          </a:ln>
        </p:spPr>
        <p:txBody>
          <a:bodyPr spcFirstLastPara="1" wrap="square" lIns="91425" tIns="91425" rIns="91425" bIns="91425" anchor="t" anchorCtr="0">
            <a:noAutofit/>
          </a:bodyPr>
          <a:lstStyle/>
          <a:p>
            <a:pPr marL="0" marR="0" lvl="0" indent="0" algn="r" rtl="0">
              <a:lnSpc>
                <a:spcPct val="90000"/>
              </a:lnSpc>
              <a:spcBef>
                <a:spcPts val="0"/>
              </a:spcBef>
              <a:spcAft>
                <a:spcPts val="0"/>
              </a:spcAft>
              <a:buClr>
                <a:schemeClr val="accent1"/>
              </a:buClr>
              <a:buSzPts val="2000"/>
              <a:buFont typeface="Calibri"/>
              <a:buNone/>
            </a:pPr>
            <a:r>
              <a:rPr lang="de-DE" sz="2000" dirty="0">
                <a:solidFill>
                  <a:srgbClr val="3F762A"/>
                </a:solidFill>
                <a:latin typeface="Calibri"/>
                <a:ea typeface="Calibri"/>
                <a:cs typeface="Calibri"/>
                <a:sym typeface="Calibri"/>
              </a:rPr>
              <a:t>Grüne Unternehmen und</a:t>
            </a:r>
          </a:p>
          <a:p>
            <a:pPr marL="0" marR="0" lvl="0" indent="0" algn="r" rtl="0">
              <a:lnSpc>
                <a:spcPct val="90000"/>
              </a:lnSpc>
              <a:spcBef>
                <a:spcPts val="0"/>
              </a:spcBef>
              <a:spcAft>
                <a:spcPts val="0"/>
              </a:spcAft>
              <a:buClr>
                <a:schemeClr val="accent1"/>
              </a:buClr>
              <a:buSzPts val="2000"/>
              <a:buFont typeface="Calibri"/>
              <a:buNone/>
            </a:pPr>
            <a:r>
              <a:rPr lang="de-DE" sz="2000" dirty="0">
                <a:solidFill>
                  <a:srgbClr val="3F762A"/>
                </a:solidFill>
                <a:latin typeface="Calibri"/>
                <a:ea typeface="Calibri"/>
                <a:cs typeface="Calibri"/>
                <a:sym typeface="Calibri"/>
              </a:rPr>
              <a:t>Grünes Unternehmertum</a:t>
            </a:r>
            <a:endParaRPr sz="2000" dirty="0">
              <a:solidFill>
                <a:srgbClr val="3F762A"/>
              </a:solidFill>
              <a:latin typeface="Calibri"/>
              <a:ea typeface="Calibri"/>
              <a:cs typeface="Calibri"/>
              <a:sym typeface="Calibri"/>
            </a:endParaRPr>
          </a:p>
          <a:p>
            <a:pPr marL="0" marR="0" lvl="0" indent="0" algn="r" rtl="0">
              <a:lnSpc>
                <a:spcPct val="90000"/>
              </a:lnSpc>
              <a:spcBef>
                <a:spcPts val="1600"/>
              </a:spcBef>
              <a:spcAft>
                <a:spcPts val="1600"/>
              </a:spcAft>
              <a:buClr>
                <a:schemeClr val="accent1"/>
              </a:buClr>
              <a:buSzPts val="2000"/>
              <a:buFont typeface="Calibri"/>
              <a:buNone/>
            </a:pPr>
            <a:endParaRPr sz="2000" dirty="0">
              <a:solidFill>
                <a:srgbClr val="FFFF00"/>
              </a:solidFill>
              <a:latin typeface="Calibri"/>
              <a:ea typeface="Calibri"/>
              <a:cs typeface="Calibri"/>
              <a:sym typeface="Calibri"/>
            </a:endParaRPr>
          </a:p>
        </p:txBody>
      </p:sp>
      <p:sp>
        <p:nvSpPr>
          <p:cNvPr id="4" name="Google Shape;136;p2">
            <a:extLst>
              <a:ext uri="{FF2B5EF4-FFF2-40B4-BE49-F238E27FC236}">
                <a16:creationId xmlns:a16="http://schemas.microsoft.com/office/drawing/2014/main" id="{494987D5-DA94-9C44-C54B-6F98279E4100}"/>
              </a:ext>
            </a:extLst>
          </p:cNvPr>
          <p:cNvSpPr txBox="1"/>
          <p:nvPr/>
        </p:nvSpPr>
        <p:spPr>
          <a:xfrm>
            <a:off x="6096000" y="4327762"/>
            <a:ext cx="1917900" cy="644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1600"/>
              </a:spcAft>
              <a:buClr>
                <a:schemeClr val="accent1"/>
              </a:buClr>
              <a:buSzPts val="2000"/>
              <a:buFont typeface="Calibri"/>
              <a:buNone/>
            </a:pPr>
            <a:r>
              <a:rPr lang="de-DE" sz="2000" dirty="0">
                <a:solidFill>
                  <a:srgbClr val="3F762A"/>
                </a:solidFill>
                <a:latin typeface="Calibri"/>
                <a:ea typeface="Calibri"/>
                <a:cs typeface="Calibri"/>
                <a:sym typeface="Calibri"/>
              </a:rPr>
              <a:t>Quizfragen </a:t>
            </a:r>
            <a:endParaRPr sz="2000" dirty="0">
              <a:solidFill>
                <a:srgbClr val="3F762A"/>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cxnSp>
        <p:nvCxnSpPr>
          <p:cNvPr id="11" name="Gerader Verbinder 10">
            <a:extLst>
              <a:ext uri="{FF2B5EF4-FFF2-40B4-BE49-F238E27FC236}">
                <a16:creationId xmlns:a16="http://schemas.microsoft.com/office/drawing/2014/main" id="{48B50B90-C78F-610D-7E24-93E46A691157}"/>
              </a:ext>
            </a:extLst>
          </p:cNvPr>
          <p:cNvCxnSpPr>
            <a:cxnSpLocks/>
          </p:cNvCxnSpPr>
          <p:nvPr/>
        </p:nvCxnSpPr>
        <p:spPr>
          <a:xfrm>
            <a:off x="443581" y="996696"/>
            <a:ext cx="592803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2CEC04AF-9B67-A812-FA83-24A918C34B43}"/>
              </a:ext>
            </a:extLst>
          </p:cNvPr>
          <p:cNvSpPr/>
          <p:nvPr/>
        </p:nvSpPr>
        <p:spPr>
          <a:xfrm>
            <a:off x="1495044" y="2039142"/>
            <a:ext cx="4613148" cy="27432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2" name="Google Shape;292;p18"/>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2" name="Google Shape;191;p8">
            <a:extLst>
              <a:ext uri="{FF2B5EF4-FFF2-40B4-BE49-F238E27FC236}">
                <a16:creationId xmlns:a16="http://schemas.microsoft.com/office/drawing/2014/main" id="{02E92DA3-8B07-3238-3546-AD7FF6A4C536}"/>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94;p8">
            <a:extLst>
              <a:ext uri="{FF2B5EF4-FFF2-40B4-BE49-F238E27FC236}">
                <a16:creationId xmlns:a16="http://schemas.microsoft.com/office/drawing/2014/main" id="{F1262A78-7514-807F-DA68-024D72FE9D88}"/>
              </a:ext>
            </a:extLst>
          </p:cNvPr>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spcBef>
                <a:spcPts val="0"/>
              </a:spcBef>
              <a:spcAft>
                <a:spcPts val="0"/>
              </a:spcAft>
              <a:buNone/>
            </a:pPr>
            <a:r>
              <a:rPr lang="en-US" sz="2800" b="1" dirty="0">
                <a:solidFill>
                  <a:schemeClr val="lt1"/>
                </a:solidFill>
                <a:latin typeface="Arial"/>
                <a:ea typeface="Arial"/>
                <a:cs typeface="Arial"/>
                <a:sym typeface="Arial"/>
              </a:rPr>
              <a:t>Task</a:t>
            </a:r>
            <a:endParaRPr dirty="0"/>
          </a:p>
        </p:txBody>
      </p:sp>
      <p:sp>
        <p:nvSpPr>
          <p:cNvPr id="5" name="Textfeld 4">
            <a:extLst>
              <a:ext uri="{FF2B5EF4-FFF2-40B4-BE49-F238E27FC236}">
                <a16:creationId xmlns:a16="http://schemas.microsoft.com/office/drawing/2014/main" id="{86EA2070-665E-E8FE-AD1E-50D904854C44}"/>
              </a:ext>
            </a:extLst>
          </p:cNvPr>
          <p:cNvSpPr txBox="1"/>
          <p:nvPr/>
        </p:nvSpPr>
        <p:spPr>
          <a:xfrm>
            <a:off x="1593974" y="4884307"/>
            <a:ext cx="4613148" cy="286232"/>
          </a:xfrm>
          <a:prstGeom prst="rect">
            <a:avLst/>
          </a:prstGeom>
          <a:noFill/>
        </p:spPr>
        <p:txBody>
          <a:bodyPr wrap="square">
            <a:spAutoFit/>
          </a:bodyPr>
          <a:lstStyle/>
          <a:p>
            <a:pPr marL="91440" lvl="0" indent="-117475" algn="l" rtl="0">
              <a:lnSpc>
                <a:spcPct val="90000"/>
              </a:lnSpc>
              <a:spcBef>
                <a:spcPts val="1400"/>
              </a:spcBef>
              <a:spcAft>
                <a:spcPts val="0"/>
              </a:spcAft>
              <a:buSzPct val="100000"/>
              <a:buChar char=" "/>
            </a:pPr>
            <a:r>
              <a:rPr lang="en-US" b="1" dirty="0">
                <a:solidFill>
                  <a:schemeClr val="accent1"/>
                </a:solidFill>
              </a:rPr>
              <a:t>https://www.youtube.com/watch?v=8rwjMc-Ziug</a:t>
            </a:r>
            <a:endParaRPr lang="en-US" b="1" dirty="0">
              <a:solidFill>
                <a:srgbClr val="2A4F1C"/>
              </a:solidFill>
            </a:endParaRPr>
          </a:p>
        </p:txBody>
      </p:sp>
      <p:sp>
        <p:nvSpPr>
          <p:cNvPr id="12" name="Textfeld 11">
            <a:extLst>
              <a:ext uri="{FF2B5EF4-FFF2-40B4-BE49-F238E27FC236}">
                <a16:creationId xmlns:a16="http://schemas.microsoft.com/office/drawing/2014/main" id="{383A8107-7720-F359-BA95-6C2E409D9E7E}"/>
              </a:ext>
            </a:extLst>
          </p:cNvPr>
          <p:cNvSpPr txBox="1"/>
          <p:nvPr/>
        </p:nvSpPr>
        <p:spPr>
          <a:xfrm>
            <a:off x="6505956" y="2459504"/>
            <a:ext cx="5536692" cy="1938992"/>
          </a:xfrm>
          <a:prstGeom prst="rect">
            <a:avLst/>
          </a:prstGeom>
          <a:noFill/>
        </p:spPr>
        <p:txBody>
          <a:bodyPr wrap="square">
            <a:spAutoFit/>
          </a:bodyPr>
          <a:lstStyle/>
          <a:p>
            <a:pPr marL="342900" indent="-342900">
              <a:buFont typeface="Wingdings" panose="05000000000000000000" pitchFamily="2" charset="2"/>
              <a:buChar char="ü"/>
            </a:pPr>
            <a:r>
              <a:rPr lang="en-US" sz="2400" dirty="0" err="1">
                <a:solidFill>
                  <a:schemeClr val="accent1">
                    <a:lumMod val="75000"/>
                  </a:schemeClr>
                </a:solidFill>
                <a:latin typeface="Arial"/>
                <a:cs typeface="Arial"/>
                <a:sym typeface="Arial"/>
              </a:rPr>
              <a:t>Sehen</a:t>
            </a:r>
            <a:r>
              <a:rPr lang="en-US" sz="2400" dirty="0">
                <a:solidFill>
                  <a:schemeClr val="accent1">
                    <a:lumMod val="75000"/>
                  </a:schemeClr>
                </a:solidFill>
                <a:latin typeface="Arial"/>
                <a:cs typeface="Arial"/>
                <a:sym typeface="Arial"/>
              </a:rPr>
              <a:t> Sie </a:t>
            </a:r>
            <a:r>
              <a:rPr lang="en-US" sz="2400" dirty="0" err="1">
                <a:solidFill>
                  <a:schemeClr val="accent1">
                    <a:lumMod val="75000"/>
                  </a:schemeClr>
                </a:solidFill>
                <a:latin typeface="Arial"/>
                <a:cs typeface="Arial"/>
                <a:sym typeface="Arial"/>
              </a:rPr>
              <a:t>sich</a:t>
            </a:r>
            <a:r>
              <a:rPr lang="en-US" sz="2400" dirty="0">
                <a:solidFill>
                  <a:schemeClr val="accent1">
                    <a:lumMod val="75000"/>
                  </a:schemeClr>
                </a:solidFill>
                <a:latin typeface="Arial"/>
                <a:cs typeface="Arial"/>
                <a:sym typeface="Arial"/>
              </a:rPr>
              <a:t> das Video an</a:t>
            </a:r>
          </a:p>
          <a:p>
            <a:pPr marL="342900" indent="-342900">
              <a:buFont typeface="Wingdings" panose="05000000000000000000" pitchFamily="2" charset="2"/>
              <a:buChar char="ü"/>
            </a:pPr>
            <a:r>
              <a:rPr lang="en-US" sz="2400" dirty="0">
                <a:solidFill>
                  <a:schemeClr val="accent1">
                    <a:lumMod val="75000"/>
                  </a:schemeClr>
                </a:solidFill>
                <a:latin typeface="Arial"/>
                <a:cs typeface="Arial"/>
                <a:sym typeface="Arial"/>
              </a:rPr>
              <a:t>Machen Sie </a:t>
            </a:r>
            <a:r>
              <a:rPr lang="en-US" sz="2400" dirty="0" err="1">
                <a:solidFill>
                  <a:schemeClr val="accent1">
                    <a:lumMod val="75000"/>
                  </a:schemeClr>
                </a:solidFill>
                <a:latin typeface="Arial"/>
                <a:cs typeface="Arial"/>
                <a:sym typeface="Arial"/>
              </a:rPr>
              <a:t>sich</a:t>
            </a:r>
            <a:r>
              <a:rPr lang="en-US" sz="2400" dirty="0">
                <a:solidFill>
                  <a:schemeClr val="accent1">
                    <a:lumMod val="75000"/>
                  </a:schemeClr>
                </a:solidFill>
                <a:latin typeface="Arial"/>
                <a:cs typeface="Arial"/>
                <a:sym typeface="Arial"/>
              </a:rPr>
              <a:t> </a:t>
            </a:r>
            <a:r>
              <a:rPr lang="en-US" sz="2400" dirty="0" err="1">
                <a:solidFill>
                  <a:schemeClr val="accent1">
                    <a:lumMod val="75000"/>
                  </a:schemeClr>
                </a:solidFill>
                <a:latin typeface="Arial"/>
                <a:cs typeface="Arial"/>
                <a:sym typeface="Arial"/>
              </a:rPr>
              <a:t>Notizen</a:t>
            </a:r>
            <a:endParaRPr lang="en-US" sz="2400" dirty="0">
              <a:solidFill>
                <a:schemeClr val="accent1">
                  <a:lumMod val="75000"/>
                </a:schemeClr>
              </a:solidFill>
              <a:latin typeface="Arial"/>
              <a:cs typeface="Arial"/>
              <a:sym typeface="Arial"/>
            </a:endParaRPr>
          </a:p>
          <a:p>
            <a:endParaRPr lang="en-US" sz="2400" dirty="0">
              <a:solidFill>
                <a:schemeClr val="accent1">
                  <a:lumMod val="75000"/>
                </a:schemeClr>
              </a:solidFill>
              <a:latin typeface="Arial"/>
              <a:cs typeface="Arial"/>
              <a:sym typeface="Arial"/>
            </a:endParaRPr>
          </a:p>
          <a:p>
            <a:pPr marL="342900" indent="-342900">
              <a:buFont typeface="Wingdings" panose="05000000000000000000" pitchFamily="2" charset="2"/>
              <a:buChar char="ü"/>
            </a:pPr>
            <a:r>
              <a:rPr lang="en-US" sz="2400" b="1" dirty="0">
                <a:solidFill>
                  <a:schemeClr val="accent1">
                    <a:lumMod val="75000"/>
                  </a:schemeClr>
                </a:solidFill>
                <a:latin typeface="Arial"/>
                <a:cs typeface="Arial"/>
                <a:sym typeface="Arial"/>
              </a:rPr>
              <a:t>Was </a:t>
            </a:r>
            <a:r>
              <a:rPr lang="en-US" sz="2400" b="1" dirty="0" err="1">
                <a:solidFill>
                  <a:schemeClr val="accent1">
                    <a:lumMod val="75000"/>
                  </a:schemeClr>
                </a:solidFill>
                <a:latin typeface="Arial"/>
                <a:cs typeface="Arial"/>
                <a:sym typeface="Arial"/>
              </a:rPr>
              <a:t>bedeutet</a:t>
            </a:r>
            <a:r>
              <a:rPr lang="en-US" sz="2400" b="1" dirty="0">
                <a:solidFill>
                  <a:schemeClr val="accent1">
                    <a:lumMod val="75000"/>
                  </a:schemeClr>
                </a:solidFill>
                <a:latin typeface="Arial"/>
                <a:cs typeface="Arial"/>
                <a:sym typeface="Arial"/>
              </a:rPr>
              <a:t> </a:t>
            </a:r>
            <a:r>
              <a:rPr lang="en-US" sz="2400" b="1" dirty="0" err="1">
                <a:solidFill>
                  <a:schemeClr val="accent1">
                    <a:lumMod val="75000"/>
                  </a:schemeClr>
                </a:solidFill>
                <a:latin typeface="Arial"/>
                <a:cs typeface="Arial"/>
                <a:sym typeface="Arial"/>
              </a:rPr>
              <a:t>grünes</a:t>
            </a:r>
            <a:r>
              <a:rPr lang="en-US" sz="2400" b="1" dirty="0">
                <a:solidFill>
                  <a:schemeClr val="accent1">
                    <a:lumMod val="75000"/>
                  </a:schemeClr>
                </a:solidFill>
                <a:latin typeface="Arial"/>
                <a:cs typeface="Arial"/>
                <a:sym typeface="Arial"/>
              </a:rPr>
              <a:t> </a:t>
            </a:r>
            <a:r>
              <a:rPr lang="en-US" sz="2400" b="1" dirty="0" err="1">
                <a:solidFill>
                  <a:schemeClr val="accent1">
                    <a:lumMod val="75000"/>
                  </a:schemeClr>
                </a:solidFill>
                <a:latin typeface="Arial"/>
                <a:cs typeface="Arial"/>
                <a:sym typeface="Arial"/>
              </a:rPr>
              <a:t>Unternehmertum</a:t>
            </a:r>
            <a:r>
              <a:rPr lang="en-US" sz="2400" b="1" dirty="0">
                <a:solidFill>
                  <a:schemeClr val="accent1">
                    <a:lumMod val="75000"/>
                  </a:schemeClr>
                </a:solidFill>
                <a:latin typeface="Arial"/>
                <a:cs typeface="Arial"/>
                <a:sym typeface="Arial"/>
              </a:rPr>
              <a:t>?</a:t>
            </a:r>
            <a:endParaRPr lang="de-DE" sz="2400" b="1" dirty="0"/>
          </a:p>
        </p:txBody>
      </p:sp>
      <p:sp>
        <p:nvSpPr>
          <p:cNvPr id="7" name="Textfeld 6">
            <a:extLst>
              <a:ext uri="{FF2B5EF4-FFF2-40B4-BE49-F238E27FC236}">
                <a16:creationId xmlns:a16="http://schemas.microsoft.com/office/drawing/2014/main" id="{97A16FE8-D963-B07C-CB69-FB88E512F598}"/>
              </a:ext>
            </a:extLst>
          </p:cNvPr>
          <p:cNvSpPr txBox="1"/>
          <p:nvPr/>
        </p:nvSpPr>
        <p:spPr>
          <a:xfrm>
            <a:off x="1495044" y="495147"/>
            <a:ext cx="5536692" cy="584775"/>
          </a:xfrm>
          <a:prstGeom prst="rect">
            <a:avLst/>
          </a:prstGeom>
          <a:noFill/>
        </p:spPr>
        <p:txBody>
          <a:bodyPr wrap="square">
            <a:spAutoFit/>
          </a:bodyPr>
          <a:lstStyle/>
          <a:p>
            <a:pPr>
              <a:buClr>
                <a:srgbClr val="3F762A"/>
              </a:buClr>
              <a:buSzPts val="4800"/>
            </a:pPr>
            <a:r>
              <a:rPr lang="de-DE" sz="3200" b="1" dirty="0">
                <a:solidFill>
                  <a:srgbClr val="3F762A"/>
                </a:solidFill>
              </a:rPr>
              <a:t>Grünes Unternehmertum</a:t>
            </a:r>
          </a:p>
        </p:txBody>
      </p:sp>
      <p:pic>
        <p:nvPicPr>
          <p:cNvPr id="6" name="Onlinemedien 5" title="Little Green Bags: Was ist echte unternehmerische Nachhaltigkeit?">
            <a:hlinkClick r:id="" action="ppaction://media"/>
            <a:extLst>
              <a:ext uri="{FF2B5EF4-FFF2-40B4-BE49-F238E27FC236}">
                <a16:creationId xmlns:a16="http://schemas.microsoft.com/office/drawing/2014/main" id="{BB84BBA1-7601-F89F-4D19-3A71555328F5}"/>
              </a:ext>
            </a:extLst>
          </p:cNvPr>
          <p:cNvPicPr>
            <a:picLocks noRot="1" noChangeAspect="1"/>
          </p:cNvPicPr>
          <p:nvPr>
            <a:videoFile r:link="rId1"/>
          </p:nvPr>
        </p:nvPicPr>
        <p:blipFill>
          <a:blip r:embed="rId4"/>
          <a:stretch>
            <a:fillRect/>
          </a:stretch>
        </p:blipFill>
        <p:spPr>
          <a:xfrm>
            <a:off x="1569784" y="2150742"/>
            <a:ext cx="4463667" cy="2520000"/>
          </a:xfrm>
          <a:prstGeom prst="rect">
            <a:avLst/>
          </a:prstGeom>
        </p:spPr>
      </p:pic>
    </p:spTree>
    <p:extLst>
      <p:ext uri="{BB962C8B-B14F-4D97-AF65-F5344CB8AC3E}">
        <p14:creationId xmlns:p14="http://schemas.microsoft.com/office/powerpoint/2010/main" val="417120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br>
              <a:rPr lang="de-DE" dirty="0">
                <a:solidFill>
                  <a:srgbClr val="FFFF00"/>
                </a:solidFill>
              </a:rPr>
            </a:br>
            <a:r>
              <a:rPr lang="de-DE" dirty="0">
                <a:solidFill>
                  <a:srgbClr val="3F762A"/>
                </a:solidFill>
              </a:rPr>
              <a:t>Self-Check</a:t>
            </a:r>
            <a:endParaRPr b="1" dirty="0">
              <a:solidFill>
                <a:srgbClr val="3F762A"/>
              </a:solidFill>
            </a:endParaRPr>
          </a:p>
        </p:txBody>
      </p:sp>
      <p:cxnSp>
        <p:nvCxnSpPr>
          <p:cNvPr id="158" name="Google Shape;158;p3"/>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160" name="Google Shape;160;p3"/>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161" name="Google Shape;161;p3"/>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dirty="0">
                <a:solidFill>
                  <a:srgbClr val="3F3F3F"/>
                </a:solidFill>
                <a:latin typeface="Calibri"/>
                <a:ea typeface="Calibri"/>
                <a:cs typeface="Calibri"/>
                <a:sym typeface="Calibri"/>
              </a:rPr>
              <a:t>04</a:t>
            </a:r>
            <a:endParaRPr dirty="0"/>
          </a:p>
        </p:txBody>
      </p:sp>
      <p:sp>
        <p:nvSpPr>
          <p:cNvPr id="2" name="Google Shape;132;p2">
            <a:extLst>
              <a:ext uri="{FF2B5EF4-FFF2-40B4-BE49-F238E27FC236}">
                <a16:creationId xmlns:a16="http://schemas.microsoft.com/office/drawing/2014/main" id="{525D2F90-AF35-4E25-A3D3-C497E1D9A89B}"/>
              </a:ext>
            </a:extLst>
          </p:cNvPr>
          <p:cNvSpPr txBox="1">
            <a:spLocks/>
          </p:cNvSpPr>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262626"/>
              </a:buClr>
              <a:buSzPts val="8000"/>
              <a:buFont typeface="Calibri"/>
              <a:buNone/>
              <a:defRPr sz="8000" b="1" i="0" u="none" strike="noStrike" cap="none">
                <a:solidFill>
                  <a:srgbClr val="26262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4B3A"/>
              </a:buClr>
              <a:buSzPts val="3200"/>
              <a:buFont typeface="Arial"/>
              <a:buNone/>
            </a:pPr>
            <a:r>
              <a:rPr lang="de-DE" sz="2400" dirty="0">
                <a:solidFill>
                  <a:srgbClr val="004B3A"/>
                </a:solidFill>
                <a:latin typeface="Arial"/>
                <a:ea typeface="Arial"/>
                <a:cs typeface="Arial"/>
                <a:sym typeface="Arial"/>
              </a:rPr>
              <a:t>Öko-Innovation, Nachhaltigkeit und grünes Unternehmertum</a:t>
            </a:r>
            <a:endParaRPr lang="en-US" sz="2400" dirty="0"/>
          </a:p>
        </p:txBody>
      </p:sp>
      <p:pic>
        <p:nvPicPr>
          <p:cNvPr id="5" name="Grafik 4" descr="Ein Bild, das Grafiken, Grafikdesign, Symbol, Screenshot enthält.&#10;&#10;Automatisch generierte Beschreibung">
            <a:extLst>
              <a:ext uri="{FF2B5EF4-FFF2-40B4-BE49-F238E27FC236}">
                <a16:creationId xmlns:a16="http://schemas.microsoft.com/office/drawing/2014/main" id="{3E958B37-41C5-6FB4-1704-22045FA5846B}"/>
              </a:ext>
            </a:extLst>
          </p:cNvPr>
          <p:cNvPicPr>
            <a:picLocks noChangeAspect="1"/>
          </p:cNvPicPr>
          <p:nvPr/>
        </p:nvPicPr>
        <p:blipFill rotWithShape="1">
          <a:blip r:embed="rId4"/>
          <a:srcRect l="12884" t="13467" r="17303" b="17867"/>
          <a:stretch/>
        </p:blipFill>
        <p:spPr>
          <a:xfrm>
            <a:off x="7200201" y="1720616"/>
            <a:ext cx="3762924" cy="2590783"/>
          </a:xfrm>
          <a:prstGeom prst="rect">
            <a:avLst/>
          </a:prstGeom>
        </p:spPr>
      </p:pic>
    </p:spTree>
    <p:extLst>
      <p:ext uri="{BB962C8B-B14F-4D97-AF65-F5344CB8AC3E}">
        <p14:creationId xmlns:p14="http://schemas.microsoft.com/office/powerpoint/2010/main" val="269523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cxnSp>
        <p:nvCxnSpPr>
          <p:cNvPr id="317" name="Google Shape;317;p21"/>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2" name="Google Shape;191;p8">
            <a:extLst>
              <a:ext uri="{FF2B5EF4-FFF2-40B4-BE49-F238E27FC236}">
                <a16:creationId xmlns:a16="http://schemas.microsoft.com/office/drawing/2014/main" id="{42437CBE-D29B-1F9C-0B4F-4B3F4640B49B}"/>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 name="Textfeld 4">
            <a:extLst>
              <a:ext uri="{FF2B5EF4-FFF2-40B4-BE49-F238E27FC236}">
                <a16:creationId xmlns:a16="http://schemas.microsoft.com/office/drawing/2014/main" id="{1A7B6C7C-CFC9-E89F-C988-429BF618E955}"/>
              </a:ext>
            </a:extLst>
          </p:cNvPr>
          <p:cNvSpPr txBox="1"/>
          <p:nvPr/>
        </p:nvSpPr>
        <p:spPr>
          <a:xfrm>
            <a:off x="-1" y="2931122"/>
            <a:ext cx="1003554" cy="707886"/>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lt1"/>
                </a:solidFill>
                <a:latin typeface="Arial"/>
                <a:ea typeface="Arial"/>
                <a:cs typeface="Arial"/>
                <a:sym typeface="Arial"/>
              </a:rPr>
              <a:t>Self</a:t>
            </a:r>
          </a:p>
          <a:p>
            <a:pPr marL="0" marR="0" lvl="0" indent="0" algn="ctr" rtl="0">
              <a:spcBef>
                <a:spcPts val="0"/>
              </a:spcBef>
              <a:spcAft>
                <a:spcPts val="0"/>
              </a:spcAft>
              <a:buNone/>
            </a:pPr>
            <a:r>
              <a:rPr lang="en-US" sz="2000" b="1" dirty="0">
                <a:solidFill>
                  <a:schemeClr val="lt1"/>
                </a:solidFill>
                <a:latin typeface="Arial"/>
                <a:ea typeface="Arial"/>
                <a:cs typeface="Arial"/>
                <a:sym typeface="Arial"/>
              </a:rPr>
              <a:t>Check</a:t>
            </a:r>
            <a:endParaRPr lang="en-US" sz="1050" dirty="0"/>
          </a:p>
        </p:txBody>
      </p:sp>
      <p:sp>
        <p:nvSpPr>
          <p:cNvPr id="11" name="Textfeld 10">
            <a:extLst>
              <a:ext uri="{FF2B5EF4-FFF2-40B4-BE49-F238E27FC236}">
                <a16:creationId xmlns:a16="http://schemas.microsoft.com/office/drawing/2014/main" id="{71744217-BF0D-783B-5556-DE84A1963FED}"/>
              </a:ext>
            </a:extLst>
          </p:cNvPr>
          <p:cNvSpPr txBox="1"/>
          <p:nvPr/>
        </p:nvSpPr>
        <p:spPr>
          <a:xfrm>
            <a:off x="2054576" y="2850793"/>
            <a:ext cx="8164391" cy="2540567"/>
          </a:xfrm>
          <a:prstGeom prst="rect">
            <a:avLst/>
          </a:prstGeom>
          <a:noFill/>
        </p:spPr>
        <p:txBody>
          <a:bodyPr wrap="square">
            <a:spAutoFit/>
          </a:bodyPr>
          <a:lstStyle/>
          <a:p>
            <a:pPr algn="just">
              <a:lnSpc>
                <a:spcPct val="150000"/>
              </a:lnSpc>
            </a:pPr>
            <a:r>
              <a:rPr lang="de-DE" sz="1800" b="0" i="0" dirty="0">
                <a:solidFill>
                  <a:srgbClr val="374151"/>
                </a:solidFill>
                <a:effectLst/>
                <a:latin typeface="Söhne"/>
              </a:rPr>
              <a:t>Unter Unternehmertum versteht man den Prozess der Gründung eines Unternehmens oder einer Organisation mit dem Ziel, Werte zu schaffen und Gewinne zu erzielen. Grünes </a:t>
            </a:r>
            <a:r>
              <a:rPr lang="de-DE" sz="1800" dirty="0">
                <a:solidFill>
                  <a:srgbClr val="374151"/>
                </a:solidFill>
                <a:latin typeface="Söhne"/>
              </a:rPr>
              <a:t>Unternehmertum </a:t>
            </a:r>
            <a:r>
              <a:rPr lang="de-DE" sz="1800" b="0" i="0" dirty="0">
                <a:solidFill>
                  <a:srgbClr val="374151"/>
                </a:solidFill>
                <a:effectLst/>
                <a:latin typeface="Söhne"/>
              </a:rPr>
              <a:t>konzentriert sich speziell auf ökologisch nachhaltige Geschäftspraktiken, während </a:t>
            </a:r>
            <a:r>
              <a:rPr lang="de-DE" sz="1800" dirty="0">
                <a:solidFill>
                  <a:srgbClr val="374151"/>
                </a:solidFill>
                <a:latin typeface="Söhne"/>
              </a:rPr>
              <a:t>eine grüne Wirtschaft </a:t>
            </a:r>
            <a:r>
              <a:rPr lang="de-DE" sz="1800" b="0" i="0" dirty="0">
                <a:solidFill>
                  <a:srgbClr val="374151"/>
                </a:solidFill>
                <a:effectLst/>
                <a:latin typeface="Söhne"/>
              </a:rPr>
              <a:t>alle wirtschaftlichen Aktivitäten umfasst, die ökologische Nachhaltigkeit und die effiziente Nutzung von Ressourcen fördern.</a:t>
            </a:r>
            <a:endParaRPr lang="de-DE" sz="1800" dirty="0"/>
          </a:p>
        </p:txBody>
      </p:sp>
      <p:sp>
        <p:nvSpPr>
          <p:cNvPr id="13" name="Textfeld 12">
            <a:extLst>
              <a:ext uri="{FF2B5EF4-FFF2-40B4-BE49-F238E27FC236}">
                <a16:creationId xmlns:a16="http://schemas.microsoft.com/office/drawing/2014/main" id="{71FCB223-9472-3213-81C5-1A8A89699C7D}"/>
              </a:ext>
            </a:extLst>
          </p:cNvPr>
          <p:cNvSpPr txBox="1"/>
          <p:nvPr/>
        </p:nvSpPr>
        <p:spPr>
          <a:xfrm>
            <a:off x="2054576" y="1590379"/>
            <a:ext cx="6117336" cy="369332"/>
          </a:xfrm>
          <a:prstGeom prst="rect">
            <a:avLst/>
          </a:prstGeom>
          <a:noFill/>
        </p:spPr>
        <p:txBody>
          <a:bodyPr wrap="square">
            <a:spAutoFit/>
          </a:bodyPr>
          <a:lstStyle/>
          <a:p>
            <a:r>
              <a:rPr lang="de-DE" sz="1800" b="1" i="0" dirty="0">
                <a:solidFill>
                  <a:srgbClr val="374151"/>
                </a:solidFill>
                <a:effectLst/>
                <a:latin typeface="Söhne"/>
              </a:rPr>
              <a:t>Füllen Sie die Lücken mit den passenden Wörtern</a:t>
            </a:r>
            <a:endParaRPr lang="de-DE" sz="1800" b="1" dirty="0"/>
          </a:p>
        </p:txBody>
      </p:sp>
      <p:sp>
        <p:nvSpPr>
          <p:cNvPr id="15" name="Textfeld 14">
            <a:extLst>
              <a:ext uri="{FF2B5EF4-FFF2-40B4-BE49-F238E27FC236}">
                <a16:creationId xmlns:a16="http://schemas.microsoft.com/office/drawing/2014/main" id="{71430A3F-98B2-4EE5-0E12-F4F806FA8005}"/>
              </a:ext>
            </a:extLst>
          </p:cNvPr>
          <p:cNvSpPr txBox="1"/>
          <p:nvPr/>
        </p:nvSpPr>
        <p:spPr>
          <a:xfrm>
            <a:off x="2054577" y="2204880"/>
            <a:ext cx="6855960" cy="369332"/>
          </a:xfrm>
          <a:prstGeom prst="rect">
            <a:avLst/>
          </a:prstGeom>
          <a:noFill/>
        </p:spPr>
        <p:txBody>
          <a:bodyPr wrap="square">
            <a:spAutoFit/>
          </a:bodyPr>
          <a:lstStyle/>
          <a:p>
            <a:r>
              <a:rPr lang="de-DE" sz="1800" b="0" i="0" dirty="0">
                <a:solidFill>
                  <a:schemeClr val="accent1">
                    <a:lumMod val="75000"/>
                  </a:schemeClr>
                </a:solidFill>
                <a:effectLst/>
                <a:latin typeface="Söhne"/>
              </a:rPr>
              <a:t>Unternehmertum      Grünes Unternehmertum      Grüne Wirtschaft</a:t>
            </a:r>
            <a:endParaRPr lang="de-DE" dirty="0">
              <a:solidFill>
                <a:schemeClr val="accent1">
                  <a:lumMod val="75000"/>
                </a:schemeClr>
              </a:solidFill>
            </a:endParaRPr>
          </a:p>
        </p:txBody>
      </p:sp>
      <p:sp>
        <p:nvSpPr>
          <p:cNvPr id="16" name="Rechteck 15">
            <a:extLst>
              <a:ext uri="{FF2B5EF4-FFF2-40B4-BE49-F238E27FC236}">
                <a16:creationId xmlns:a16="http://schemas.microsoft.com/office/drawing/2014/main" id="{79023D28-D4D1-8E8D-B553-82636DE0E060}"/>
              </a:ext>
            </a:extLst>
          </p:cNvPr>
          <p:cNvSpPr/>
          <p:nvPr/>
        </p:nvSpPr>
        <p:spPr>
          <a:xfrm>
            <a:off x="2830121" y="2993333"/>
            <a:ext cx="1808496" cy="301752"/>
          </a:xfrm>
          <a:prstGeom prst="rect">
            <a:avLst/>
          </a:prstGeom>
          <a:solidFill>
            <a:schemeClr val="accent2">
              <a:lumMod val="40000"/>
              <a:lumOff val="6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39FAF0EC-DD4F-3BA0-6FC1-AE59BEB4A9D8}"/>
              </a:ext>
            </a:extLst>
          </p:cNvPr>
          <p:cNvSpPr/>
          <p:nvPr/>
        </p:nvSpPr>
        <p:spPr>
          <a:xfrm>
            <a:off x="6526092" y="4186167"/>
            <a:ext cx="1645817" cy="301752"/>
          </a:xfrm>
          <a:prstGeom prst="rect">
            <a:avLst/>
          </a:prstGeom>
          <a:solidFill>
            <a:schemeClr val="accent2">
              <a:lumMod val="40000"/>
              <a:lumOff val="6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964C89A4-2638-C719-058B-22744139B0BF}"/>
              </a:ext>
            </a:extLst>
          </p:cNvPr>
          <p:cNvSpPr/>
          <p:nvPr/>
        </p:nvSpPr>
        <p:spPr>
          <a:xfrm>
            <a:off x="3442472" y="3803487"/>
            <a:ext cx="2471943" cy="301752"/>
          </a:xfrm>
          <a:prstGeom prst="rect">
            <a:avLst/>
          </a:prstGeom>
          <a:solidFill>
            <a:schemeClr val="accent2">
              <a:lumMod val="40000"/>
              <a:lumOff val="6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9887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cxnSp>
        <p:nvCxnSpPr>
          <p:cNvPr id="317" name="Google Shape;317;p21"/>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2" name="Google Shape;191;p8">
            <a:extLst>
              <a:ext uri="{FF2B5EF4-FFF2-40B4-BE49-F238E27FC236}">
                <a16:creationId xmlns:a16="http://schemas.microsoft.com/office/drawing/2014/main" id="{42437CBE-D29B-1F9C-0B4F-4B3F4640B49B}"/>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 name="Textfeld 4">
            <a:extLst>
              <a:ext uri="{FF2B5EF4-FFF2-40B4-BE49-F238E27FC236}">
                <a16:creationId xmlns:a16="http://schemas.microsoft.com/office/drawing/2014/main" id="{1A7B6C7C-CFC9-E89F-C988-429BF618E955}"/>
              </a:ext>
            </a:extLst>
          </p:cNvPr>
          <p:cNvSpPr txBox="1"/>
          <p:nvPr/>
        </p:nvSpPr>
        <p:spPr>
          <a:xfrm>
            <a:off x="-1" y="2931122"/>
            <a:ext cx="1003554" cy="707886"/>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lt1"/>
                </a:solidFill>
                <a:latin typeface="Arial"/>
                <a:ea typeface="Arial"/>
                <a:cs typeface="Arial"/>
                <a:sym typeface="Arial"/>
              </a:rPr>
              <a:t>Self</a:t>
            </a:r>
          </a:p>
          <a:p>
            <a:pPr marL="0" marR="0" lvl="0" indent="0" algn="ctr" rtl="0">
              <a:spcBef>
                <a:spcPts val="0"/>
              </a:spcBef>
              <a:spcAft>
                <a:spcPts val="0"/>
              </a:spcAft>
              <a:buNone/>
            </a:pPr>
            <a:r>
              <a:rPr lang="en-US" sz="2000" b="1" dirty="0">
                <a:solidFill>
                  <a:schemeClr val="lt1"/>
                </a:solidFill>
                <a:latin typeface="Arial"/>
                <a:ea typeface="Arial"/>
                <a:cs typeface="Arial"/>
                <a:sym typeface="Arial"/>
              </a:rPr>
              <a:t>Check</a:t>
            </a:r>
            <a:endParaRPr lang="en-US" sz="1050" dirty="0"/>
          </a:p>
        </p:txBody>
      </p:sp>
      <p:sp>
        <p:nvSpPr>
          <p:cNvPr id="4" name="Textfeld 3">
            <a:extLst>
              <a:ext uri="{FF2B5EF4-FFF2-40B4-BE49-F238E27FC236}">
                <a16:creationId xmlns:a16="http://schemas.microsoft.com/office/drawing/2014/main" id="{6E4349B9-9875-26AB-83FF-0939DBBC8686}"/>
              </a:ext>
            </a:extLst>
          </p:cNvPr>
          <p:cNvSpPr txBox="1"/>
          <p:nvPr/>
        </p:nvSpPr>
        <p:spPr>
          <a:xfrm>
            <a:off x="3399282" y="2413337"/>
            <a:ext cx="5393435" cy="2031325"/>
          </a:xfrm>
          <a:prstGeom prst="rect">
            <a:avLst/>
          </a:prstGeom>
          <a:noFill/>
        </p:spPr>
        <p:txBody>
          <a:bodyPr wrap="square">
            <a:spAutoFit/>
          </a:bodyPr>
          <a:lstStyle/>
          <a:p>
            <a:pPr algn="l"/>
            <a:r>
              <a:rPr lang="de-DE" sz="1800" b="1" i="0" dirty="0">
                <a:solidFill>
                  <a:srgbClr val="374151"/>
                </a:solidFill>
                <a:effectLst/>
                <a:latin typeface="Söhne"/>
              </a:rPr>
              <a:t>Welcher Begriff bezieht sich speziell auf ökologisch nachhaltige Geschäftspraktiken?</a:t>
            </a:r>
          </a:p>
          <a:p>
            <a:pPr algn="l"/>
            <a:endParaRPr lang="en-US" sz="1800" b="0" i="0" dirty="0">
              <a:solidFill>
                <a:srgbClr val="374151"/>
              </a:solidFill>
              <a:effectLst/>
              <a:latin typeface="Söhne"/>
            </a:endParaRPr>
          </a:p>
          <a:p>
            <a:pPr algn="l"/>
            <a:r>
              <a:rPr lang="de-DE" sz="1800" b="0" i="0" dirty="0">
                <a:solidFill>
                  <a:srgbClr val="374151"/>
                </a:solidFill>
                <a:effectLst/>
                <a:latin typeface="Söhne"/>
              </a:rPr>
              <a:t>A) Unternehmertum</a:t>
            </a:r>
          </a:p>
          <a:p>
            <a:pPr algn="l"/>
            <a:r>
              <a:rPr lang="de-DE" sz="1800" b="0" i="0" dirty="0">
                <a:solidFill>
                  <a:srgbClr val="374151"/>
                </a:solidFill>
                <a:effectLst/>
                <a:latin typeface="Söhne"/>
              </a:rPr>
              <a:t>B) Grüne Wirtschaft</a:t>
            </a:r>
          </a:p>
          <a:p>
            <a:pPr algn="l"/>
            <a:r>
              <a:rPr lang="de-DE" sz="1800" b="0" i="0" dirty="0">
                <a:solidFill>
                  <a:srgbClr val="374151"/>
                </a:solidFill>
                <a:effectLst/>
                <a:latin typeface="Söhne"/>
              </a:rPr>
              <a:t>C) Nachhaltige Innovation</a:t>
            </a:r>
          </a:p>
          <a:p>
            <a:pPr algn="l"/>
            <a:r>
              <a:rPr lang="de-DE" sz="1800" b="0" i="0" dirty="0">
                <a:solidFill>
                  <a:srgbClr val="374151"/>
                </a:solidFill>
                <a:effectLst/>
                <a:latin typeface="Söhne"/>
              </a:rPr>
              <a:t>D) Grünes Unternehmertum</a:t>
            </a:r>
            <a:endParaRPr lang="en-US" sz="1800" b="0" i="0" dirty="0">
              <a:solidFill>
                <a:srgbClr val="374151"/>
              </a:solidFill>
              <a:effectLst/>
              <a:latin typeface="Söhne"/>
            </a:endParaRPr>
          </a:p>
        </p:txBody>
      </p:sp>
    </p:spTree>
    <p:extLst>
      <p:ext uri="{BB962C8B-B14F-4D97-AF65-F5344CB8AC3E}">
        <p14:creationId xmlns:p14="http://schemas.microsoft.com/office/powerpoint/2010/main" val="299707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cxnSp>
        <p:nvCxnSpPr>
          <p:cNvPr id="317" name="Google Shape;317;p21"/>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2" name="Google Shape;191;p8">
            <a:extLst>
              <a:ext uri="{FF2B5EF4-FFF2-40B4-BE49-F238E27FC236}">
                <a16:creationId xmlns:a16="http://schemas.microsoft.com/office/drawing/2014/main" id="{42437CBE-D29B-1F9C-0B4F-4B3F4640B49B}"/>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 name="Textfeld 4">
            <a:extLst>
              <a:ext uri="{FF2B5EF4-FFF2-40B4-BE49-F238E27FC236}">
                <a16:creationId xmlns:a16="http://schemas.microsoft.com/office/drawing/2014/main" id="{1A7B6C7C-CFC9-E89F-C988-429BF618E955}"/>
              </a:ext>
            </a:extLst>
          </p:cNvPr>
          <p:cNvSpPr txBox="1"/>
          <p:nvPr/>
        </p:nvSpPr>
        <p:spPr>
          <a:xfrm>
            <a:off x="-1" y="2931122"/>
            <a:ext cx="1003554" cy="707886"/>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lt1"/>
                </a:solidFill>
                <a:latin typeface="Arial"/>
                <a:ea typeface="Arial"/>
                <a:cs typeface="Arial"/>
                <a:sym typeface="Arial"/>
              </a:rPr>
              <a:t>Self</a:t>
            </a:r>
          </a:p>
          <a:p>
            <a:pPr marL="0" marR="0" lvl="0" indent="0" algn="ctr" rtl="0">
              <a:spcBef>
                <a:spcPts val="0"/>
              </a:spcBef>
              <a:spcAft>
                <a:spcPts val="0"/>
              </a:spcAft>
              <a:buNone/>
            </a:pPr>
            <a:r>
              <a:rPr lang="en-US" sz="2000" b="1" dirty="0">
                <a:solidFill>
                  <a:schemeClr val="lt1"/>
                </a:solidFill>
                <a:latin typeface="Arial"/>
                <a:ea typeface="Arial"/>
                <a:cs typeface="Arial"/>
                <a:sym typeface="Arial"/>
              </a:rPr>
              <a:t>Check</a:t>
            </a:r>
            <a:endParaRPr lang="en-US" sz="1050" dirty="0"/>
          </a:p>
        </p:txBody>
      </p:sp>
      <p:sp>
        <p:nvSpPr>
          <p:cNvPr id="4" name="Textfeld 3">
            <a:extLst>
              <a:ext uri="{FF2B5EF4-FFF2-40B4-BE49-F238E27FC236}">
                <a16:creationId xmlns:a16="http://schemas.microsoft.com/office/drawing/2014/main" id="{2868869A-B4B8-0144-CC15-6DE3D3E45008}"/>
              </a:ext>
            </a:extLst>
          </p:cNvPr>
          <p:cNvSpPr txBox="1"/>
          <p:nvPr/>
        </p:nvSpPr>
        <p:spPr>
          <a:xfrm>
            <a:off x="2963653" y="2363230"/>
            <a:ext cx="6264694" cy="1754326"/>
          </a:xfrm>
          <a:prstGeom prst="rect">
            <a:avLst/>
          </a:prstGeom>
          <a:noFill/>
        </p:spPr>
        <p:txBody>
          <a:bodyPr wrap="square">
            <a:spAutoFit/>
          </a:bodyPr>
          <a:lstStyle/>
          <a:p>
            <a:pPr algn="l"/>
            <a:r>
              <a:rPr lang="de-DE" sz="1800" b="1" i="0" dirty="0">
                <a:solidFill>
                  <a:srgbClr val="374151"/>
                </a:solidFill>
                <a:effectLst/>
                <a:latin typeface="Söhne"/>
              </a:rPr>
              <a:t>Was soll mit einer Kreislaufwirtschaft erreicht werden?</a:t>
            </a:r>
          </a:p>
          <a:p>
            <a:pPr algn="l"/>
            <a:endParaRPr lang="en-US" sz="1800" b="0" i="0" dirty="0">
              <a:solidFill>
                <a:srgbClr val="374151"/>
              </a:solidFill>
              <a:effectLst/>
              <a:latin typeface="Söhne"/>
            </a:endParaRPr>
          </a:p>
          <a:p>
            <a:pPr algn="l"/>
            <a:r>
              <a:rPr lang="de-DE" sz="1800" b="0" i="0" dirty="0">
                <a:solidFill>
                  <a:srgbClr val="374151"/>
                </a:solidFill>
                <a:effectLst/>
                <a:latin typeface="Söhne"/>
              </a:rPr>
              <a:t>A) Maximierung der Abfallproduktion</a:t>
            </a:r>
          </a:p>
          <a:p>
            <a:pPr algn="l"/>
            <a:r>
              <a:rPr lang="de-DE" sz="1800" b="0" i="0" dirty="0">
                <a:solidFill>
                  <a:srgbClr val="374151"/>
                </a:solidFill>
                <a:effectLst/>
                <a:latin typeface="Söhne"/>
              </a:rPr>
              <a:t>B) Minimierung der Ressourceneffizienz</a:t>
            </a:r>
          </a:p>
          <a:p>
            <a:pPr algn="l"/>
            <a:r>
              <a:rPr lang="de-DE" sz="1800" b="0" i="0" dirty="0">
                <a:solidFill>
                  <a:srgbClr val="374151"/>
                </a:solidFill>
                <a:effectLst/>
                <a:latin typeface="Söhne"/>
              </a:rPr>
              <a:t>C) Abfälle minimieren und die Ressourceneffizienz maximieren</a:t>
            </a:r>
          </a:p>
          <a:p>
            <a:pPr algn="l"/>
            <a:r>
              <a:rPr lang="de-DE" sz="1800" b="0" i="0" dirty="0">
                <a:solidFill>
                  <a:srgbClr val="374151"/>
                </a:solidFill>
                <a:effectLst/>
                <a:latin typeface="Söhne"/>
              </a:rPr>
              <a:t>D) Umweltbelange ignorieren</a:t>
            </a:r>
            <a:endParaRPr lang="en-US" sz="1800" b="0" i="0" dirty="0">
              <a:solidFill>
                <a:srgbClr val="374151"/>
              </a:solidFill>
              <a:effectLst/>
              <a:latin typeface="Söhne"/>
            </a:endParaRPr>
          </a:p>
        </p:txBody>
      </p:sp>
    </p:spTree>
    <p:extLst>
      <p:ext uri="{BB962C8B-B14F-4D97-AF65-F5344CB8AC3E}">
        <p14:creationId xmlns:p14="http://schemas.microsoft.com/office/powerpoint/2010/main" val="226372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cxnSp>
        <p:nvCxnSpPr>
          <p:cNvPr id="317" name="Google Shape;317;p21"/>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2" name="Google Shape;191;p8">
            <a:extLst>
              <a:ext uri="{FF2B5EF4-FFF2-40B4-BE49-F238E27FC236}">
                <a16:creationId xmlns:a16="http://schemas.microsoft.com/office/drawing/2014/main" id="{42437CBE-D29B-1F9C-0B4F-4B3F4640B49B}"/>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 name="Textfeld 4">
            <a:extLst>
              <a:ext uri="{FF2B5EF4-FFF2-40B4-BE49-F238E27FC236}">
                <a16:creationId xmlns:a16="http://schemas.microsoft.com/office/drawing/2014/main" id="{1A7B6C7C-CFC9-E89F-C988-429BF618E955}"/>
              </a:ext>
            </a:extLst>
          </p:cNvPr>
          <p:cNvSpPr txBox="1"/>
          <p:nvPr/>
        </p:nvSpPr>
        <p:spPr>
          <a:xfrm>
            <a:off x="-1" y="2931122"/>
            <a:ext cx="1003554" cy="707886"/>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lt1"/>
                </a:solidFill>
                <a:latin typeface="Arial"/>
                <a:ea typeface="Arial"/>
                <a:cs typeface="Arial"/>
                <a:sym typeface="Arial"/>
              </a:rPr>
              <a:t>Self</a:t>
            </a:r>
          </a:p>
          <a:p>
            <a:pPr marL="0" marR="0" lvl="0" indent="0" algn="ctr" rtl="0">
              <a:spcBef>
                <a:spcPts val="0"/>
              </a:spcBef>
              <a:spcAft>
                <a:spcPts val="0"/>
              </a:spcAft>
              <a:buNone/>
            </a:pPr>
            <a:r>
              <a:rPr lang="en-US" sz="2000" b="1" dirty="0">
                <a:solidFill>
                  <a:schemeClr val="lt1"/>
                </a:solidFill>
                <a:latin typeface="Arial"/>
                <a:ea typeface="Arial"/>
                <a:cs typeface="Arial"/>
                <a:sym typeface="Arial"/>
              </a:rPr>
              <a:t>Check</a:t>
            </a:r>
            <a:endParaRPr lang="en-US" sz="1050" dirty="0"/>
          </a:p>
        </p:txBody>
      </p:sp>
      <p:sp>
        <p:nvSpPr>
          <p:cNvPr id="4" name="Textfeld 3">
            <a:extLst>
              <a:ext uri="{FF2B5EF4-FFF2-40B4-BE49-F238E27FC236}">
                <a16:creationId xmlns:a16="http://schemas.microsoft.com/office/drawing/2014/main" id="{9AEC8685-C952-F395-67C0-2820DBC5F2A2}"/>
              </a:ext>
            </a:extLst>
          </p:cNvPr>
          <p:cNvSpPr txBox="1"/>
          <p:nvPr/>
        </p:nvSpPr>
        <p:spPr>
          <a:xfrm>
            <a:off x="2231826" y="2484391"/>
            <a:ext cx="8588533" cy="1754326"/>
          </a:xfrm>
          <a:prstGeom prst="rect">
            <a:avLst/>
          </a:prstGeom>
          <a:noFill/>
        </p:spPr>
        <p:txBody>
          <a:bodyPr wrap="square">
            <a:spAutoFit/>
          </a:bodyPr>
          <a:lstStyle/>
          <a:p>
            <a:pPr algn="l"/>
            <a:r>
              <a:rPr lang="de-DE" sz="1800" b="1" i="0" dirty="0">
                <a:solidFill>
                  <a:srgbClr val="374151"/>
                </a:solidFill>
                <a:effectLst/>
                <a:latin typeface="Söhne"/>
              </a:rPr>
              <a:t>Wie trägt die Nachhaltigkeit zum Wirtschaftswachstum bei?</a:t>
            </a:r>
          </a:p>
          <a:p>
            <a:pPr algn="l"/>
            <a:endParaRPr lang="en-US" sz="1800" b="0" i="0" dirty="0">
              <a:solidFill>
                <a:srgbClr val="374151"/>
              </a:solidFill>
              <a:effectLst/>
              <a:latin typeface="Söhne"/>
            </a:endParaRPr>
          </a:p>
          <a:p>
            <a:pPr algn="l"/>
            <a:r>
              <a:rPr lang="de-DE" sz="1800" b="0" i="0" dirty="0">
                <a:solidFill>
                  <a:srgbClr val="374151"/>
                </a:solidFill>
                <a:effectLst/>
                <a:latin typeface="Söhne"/>
              </a:rPr>
              <a:t>A) Durch den Abbau natürlicher Ressourcen</a:t>
            </a:r>
          </a:p>
          <a:p>
            <a:pPr algn="l"/>
            <a:r>
              <a:rPr lang="de-DE" sz="1800" b="0" i="0" dirty="0">
                <a:solidFill>
                  <a:srgbClr val="374151"/>
                </a:solidFill>
                <a:effectLst/>
                <a:latin typeface="Söhne"/>
              </a:rPr>
              <a:t>B) Durch die Förderung von Innovationen und die Schaffung umweltfreundlicher Märkte</a:t>
            </a:r>
          </a:p>
          <a:p>
            <a:pPr algn="l"/>
            <a:r>
              <a:rPr lang="de-DE" sz="1800" b="0" i="0" dirty="0">
                <a:solidFill>
                  <a:srgbClr val="374151"/>
                </a:solidFill>
                <a:effectLst/>
                <a:latin typeface="Söhne"/>
              </a:rPr>
              <a:t>C) Durch übermäßige Abfallproduktion</a:t>
            </a:r>
          </a:p>
          <a:p>
            <a:pPr algn="l"/>
            <a:r>
              <a:rPr lang="de-DE" sz="1800" b="0" i="0" dirty="0">
                <a:solidFill>
                  <a:srgbClr val="374151"/>
                </a:solidFill>
                <a:effectLst/>
                <a:latin typeface="Söhne"/>
              </a:rPr>
              <a:t>D) Durch das Ignorieren von Umweltbelangen</a:t>
            </a:r>
            <a:endParaRPr lang="en-US" sz="1800" b="0" i="0" dirty="0">
              <a:solidFill>
                <a:srgbClr val="374151"/>
              </a:solidFill>
              <a:effectLst/>
              <a:latin typeface="Söhne"/>
            </a:endParaRPr>
          </a:p>
        </p:txBody>
      </p:sp>
    </p:spTree>
    <p:extLst>
      <p:ext uri="{BB962C8B-B14F-4D97-AF65-F5344CB8AC3E}">
        <p14:creationId xmlns:p14="http://schemas.microsoft.com/office/powerpoint/2010/main" val="52803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cxnSp>
        <p:nvCxnSpPr>
          <p:cNvPr id="317" name="Google Shape;317;p21"/>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2" name="Google Shape;191;p8">
            <a:extLst>
              <a:ext uri="{FF2B5EF4-FFF2-40B4-BE49-F238E27FC236}">
                <a16:creationId xmlns:a16="http://schemas.microsoft.com/office/drawing/2014/main" id="{42437CBE-D29B-1F9C-0B4F-4B3F4640B49B}"/>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 name="Textfeld 4">
            <a:extLst>
              <a:ext uri="{FF2B5EF4-FFF2-40B4-BE49-F238E27FC236}">
                <a16:creationId xmlns:a16="http://schemas.microsoft.com/office/drawing/2014/main" id="{1A7B6C7C-CFC9-E89F-C988-429BF618E955}"/>
              </a:ext>
            </a:extLst>
          </p:cNvPr>
          <p:cNvSpPr txBox="1"/>
          <p:nvPr/>
        </p:nvSpPr>
        <p:spPr>
          <a:xfrm>
            <a:off x="-1" y="2931122"/>
            <a:ext cx="1003554" cy="707886"/>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lt1"/>
                </a:solidFill>
                <a:latin typeface="Arial"/>
                <a:ea typeface="Arial"/>
                <a:cs typeface="Arial"/>
                <a:sym typeface="Arial"/>
              </a:rPr>
              <a:t>Self</a:t>
            </a:r>
          </a:p>
          <a:p>
            <a:pPr marL="0" marR="0" lvl="0" indent="0" algn="ctr" rtl="0">
              <a:spcBef>
                <a:spcPts val="0"/>
              </a:spcBef>
              <a:spcAft>
                <a:spcPts val="0"/>
              </a:spcAft>
              <a:buNone/>
            </a:pPr>
            <a:r>
              <a:rPr lang="en-US" sz="2000" b="1" dirty="0">
                <a:solidFill>
                  <a:schemeClr val="lt1"/>
                </a:solidFill>
                <a:latin typeface="Arial"/>
                <a:ea typeface="Arial"/>
                <a:cs typeface="Arial"/>
                <a:sym typeface="Arial"/>
              </a:rPr>
              <a:t>Check</a:t>
            </a:r>
            <a:endParaRPr lang="en-US" sz="1050" dirty="0"/>
          </a:p>
        </p:txBody>
      </p:sp>
      <p:sp>
        <p:nvSpPr>
          <p:cNvPr id="4" name="Textfeld 3">
            <a:extLst>
              <a:ext uri="{FF2B5EF4-FFF2-40B4-BE49-F238E27FC236}">
                <a16:creationId xmlns:a16="http://schemas.microsoft.com/office/drawing/2014/main" id="{63523007-B432-28D4-C82A-1A0A7A8F45B6}"/>
              </a:ext>
            </a:extLst>
          </p:cNvPr>
          <p:cNvSpPr txBox="1"/>
          <p:nvPr/>
        </p:nvSpPr>
        <p:spPr>
          <a:xfrm>
            <a:off x="2925318" y="2623345"/>
            <a:ext cx="6341364" cy="2031325"/>
          </a:xfrm>
          <a:prstGeom prst="rect">
            <a:avLst/>
          </a:prstGeom>
          <a:noFill/>
        </p:spPr>
        <p:txBody>
          <a:bodyPr wrap="square">
            <a:spAutoFit/>
          </a:bodyPr>
          <a:lstStyle/>
          <a:p>
            <a:pPr algn="l"/>
            <a:r>
              <a:rPr lang="de-DE" sz="1800" b="1" i="0" dirty="0">
                <a:solidFill>
                  <a:srgbClr val="374151"/>
                </a:solidFill>
                <a:effectLst/>
                <a:latin typeface="Söhne"/>
              </a:rPr>
              <a:t>Welche Eigenschaften sind für einen erfolgreichen Unternehmer unerlässlich?</a:t>
            </a:r>
          </a:p>
          <a:p>
            <a:pPr algn="l"/>
            <a:endParaRPr lang="en-US" sz="1800" b="0" i="0" dirty="0">
              <a:solidFill>
                <a:srgbClr val="374151"/>
              </a:solidFill>
              <a:effectLst/>
              <a:latin typeface="Söhne"/>
            </a:endParaRPr>
          </a:p>
          <a:p>
            <a:pPr algn="l"/>
            <a:r>
              <a:rPr lang="de-DE" sz="1800" b="0" i="0" dirty="0">
                <a:solidFill>
                  <a:srgbClr val="374151"/>
                </a:solidFill>
                <a:effectLst/>
                <a:latin typeface="Söhne"/>
              </a:rPr>
              <a:t>A) Selbstgefälligkeit und Starrheit</a:t>
            </a:r>
          </a:p>
          <a:p>
            <a:pPr algn="l"/>
            <a:r>
              <a:rPr lang="de-DE" sz="1800" b="0" i="0" dirty="0">
                <a:solidFill>
                  <a:srgbClr val="374151"/>
                </a:solidFill>
                <a:effectLst/>
                <a:latin typeface="Söhne"/>
              </a:rPr>
              <a:t>B) Kreativität, Anpassungsfähigkeit und Beharrlichkeit</a:t>
            </a:r>
          </a:p>
          <a:p>
            <a:pPr algn="l"/>
            <a:r>
              <a:rPr lang="de-DE" sz="1800" b="0" i="0" dirty="0">
                <a:solidFill>
                  <a:srgbClr val="374151"/>
                </a:solidFill>
                <a:effectLst/>
                <a:latin typeface="Söhne"/>
              </a:rPr>
              <a:t>C) Strenges Festhalten an der Tradition</a:t>
            </a:r>
          </a:p>
          <a:p>
            <a:pPr algn="l"/>
            <a:r>
              <a:rPr lang="de-DE" sz="1800" b="0" i="0" dirty="0">
                <a:solidFill>
                  <a:srgbClr val="374151"/>
                </a:solidFill>
                <a:effectLst/>
                <a:latin typeface="Söhne"/>
              </a:rPr>
              <a:t>D) Abneigung gegen das Eingehen von Risiken</a:t>
            </a:r>
            <a:endParaRPr lang="en-US" sz="1800" b="0" i="0" dirty="0">
              <a:solidFill>
                <a:srgbClr val="374151"/>
              </a:solidFill>
              <a:effectLst/>
              <a:latin typeface="Söhne"/>
            </a:endParaRPr>
          </a:p>
        </p:txBody>
      </p:sp>
    </p:spTree>
    <p:extLst>
      <p:ext uri="{BB962C8B-B14F-4D97-AF65-F5344CB8AC3E}">
        <p14:creationId xmlns:p14="http://schemas.microsoft.com/office/powerpoint/2010/main" val="31845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cxnSp>
        <p:nvCxnSpPr>
          <p:cNvPr id="317" name="Google Shape;317;p21"/>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2" name="Google Shape;191;p8">
            <a:extLst>
              <a:ext uri="{FF2B5EF4-FFF2-40B4-BE49-F238E27FC236}">
                <a16:creationId xmlns:a16="http://schemas.microsoft.com/office/drawing/2014/main" id="{42437CBE-D29B-1F9C-0B4F-4B3F4640B49B}"/>
              </a:ext>
            </a:extLst>
          </p:cNvPr>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 name="Textfeld 4">
            <a:extLst>
              <a:ext uri="{FF2B5EF4-FFF2-40B4-BE49-F238E27FC236}">
                <a16:creationId xmlns:a16="http://schemas.microsoft.com/office/drawing/2014/main" id="{1A7B6C7C-CFC9-E89F-C988-429BF618E955}"/>
              </a:ext>
            </a:extLst>
          </p:cNvPr>
          <p:cNvSpPr txBox="1"/>
          <p:nvPr/>
        </p:nvSpPr>
        <p:spPr>
          <a:xfrm>
            <a:off x="-1" y="2931122"/>
            <a:ext cx="1003554" cy="707886"/>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lt1"/>
                </a:solidFill>
                <a:latin typeface="Arial"/>
                <a:ea typeface="Arial"/>
                <a:cs typeface="Arial"/>
                <a:sym typeface="Arial"/>
              </a:rPr>
              <a:t>Self</a:t>
            </a:r>
          </a:p>
          <a:p>
            <a:pPr marL="0" marR="0" lvl="0" indent="0" algn="ctr" rtl="0">
              <a:spcBef>
                <a:spcPts val="0"/>
              </a:spcBef>
              <a:spcAft>
                <a:spcPts val="0"/>
              </a:spcAft>
              <a:buNone/>
            </a:pPr>
            <a:r>
              <a:rPr lang="en-US" sz="2000" b="1" dirty="0">
                <a:solidFill>
                  <a:schemeClr val="lt1"/>
                </a:solidFill>
                <a:latin typeface="Arial"/>
                <a:ea typeface="Arial"/>
                <a:cs typeface="Arial"/>
                <a:sym typeface="Arial"/>
              </a:rPr>
              <a:t>Check</a:t>
            </a:r>
            <a:endParaRPr lang="en-US" sz="1050" dirty="0"/>
          </a:p>
        </p:txBody>
      </p:sp>
      <p:sp>
        <p:nvSpPr>
          <p:cNvPr id="6" name="Textfeld 5">
            <a:extLst>
              <a:ext uri="{FF2B5EF4-FFF2-40B4-BE49-F238E27FC236}">
                <a16:creationId xmlns:a16="http://schemas.microsoft.com/office/drawing/2014/main" id="{11E8A309-C37E-E937-A2DF-53A54BEC7AB6}"/>
              </a:ext>
            </a:extLst>
          </p:cNvPr>
          <p:cNvSpPr txBox="1"/>
          <p:nvPr/>
        </p:nvSpPr>
        <p:spPr>
          <a:xfrm>
            <a:off x="1776559" y="1992403"/>
            <a:ext cx="9435733" cy="2585323"/>
          </a:xfrm>
          <a:prstGeom prst="rect">
            <a:avLst/>
          </a:prstGeom>
          <a:noFill/>
        </p:spPr>
        <p:txBody>
          <a:bodyPr wrap="square">
            <a:spAutoFit/>
          </a:bodyPr>
          <a:lstStyle/>
          <a:p>
            <a:pPr algn="just"/>
            <a:r>
              <a:rPr lang="de-DE" sz="1800" b="0" i="0" dirty="0">
                <a:solidFill>
                  <a:srgbClr val="374151"/>
                </a:solidFill>
                <a:effectLst/>
                <a:latin typeface="Söhne"/>
              </a:rPr>
              <a:t>Verfassen Sie einen umfassenden Aufsatz (ca. 3000 Wörter) über Nachhaltigkeit, in dem Sie die ökologische, wirtschaftliche und soziale Dimension untersuchen. </a:t>
            </a:r>
          </a:p>
          <a:p>
            <a:pPr algn="just"/>
            <a:endParaRPr lang="en-US" sz="1800" dirty="0">
              <a:solidFill>
                <a:srgbClr val="374151"/>
              </a:solidFill>
              <a:latin typeface="Söhne"/>
            </a:endParaRPr>
          </a:p>
          <a:p>
            <a:pPr marL="285750" indent="-285750" algn="just">
              <a:buFont typeface="Wingdings" panose="05000000000000000000" pitchFamily="2" charset="2"/>
              <a:buChar char="§"/>
            </a:pPr>
            <a:r>
              <a:rPr lang="de-DE" sz="1800" b="0" i="0" dirty="0">
                <a:solidFill>
                  <a:srgbClr val="374151"/>
                </a:solidFill>
                <a:effectLst/>
                <a:latin typeface="Söhne"/>
              </a:rPr>
              <a:t>Gehen Sie auf Herausforderungen, Chancen und Beispiele aus der Praxis ein. </a:t>
            </a:r>
          </a:p>
          <a:p>
            <a:pPr marL="285750" indent="-285750" algn="just">
              <a:buFont typeface="Wingdings" panose="05000000000000000000" pitchFamily="2" charset="2"/>
              <a:buChar char="§"/>
            </a:pPr>
            <a:r>
              <a:rPr lang="de-DE" sz="1800" b="0" i="0" dirty="0">
                <a:solidFill>
                  <a:srgbClr val="374151"/>
                </a:solidFill>
                <a:effectLst/>
                <a:latin typeface="Söhne"/>
              </a:rPr>
              <a:t>Erörtern Sie die Rolle von Bildung, Technologie und Ethik bei der Förderung der Nachhaltigkeit.</a:t>
            </a:r>
          </a:p>
          <a:p>
            <a:pPr marL="285750" indent="-285750" algn="just">
              <a:buFont typeface="Wingdings" panose="05000000000000000000" pitchFamily="2" charset="2"/>
              <a:buChar char="§"/>
            </a:pPr>
            <a:r>
              <a:rPr lang="de-DE" sz="1800" b="0" i="0" dirty="0">
                <a:solidFill>
                  <a:srgbClr val="374151"/>
                </a:solidFill>
                <a:effectLst/>
                <a:latin typeface="Söhne"/>
              </a:rPr>
              <a:t>Analysieren Sie die globalen Herausforderungen und die Bedeutung der internationalen Zusammenarbeit und Politik. </a:t>
            </a:r>
          </a:p>
          <a:p>
            <a:pPr marL="285750" indent="-285750" algn="just">
              <a:buFont typeface="Wingdings" panose="05000000000000000000" pitchFamily="2" charset="2"/>
              <a:buChar char="§"/>
            </a:pPr>
            <a:r>
              <a:rPr lang="de-DE" sz="1800" dirty="0">
                <a:solidFill>
                  <a:srgbClr val="374151"/>
                </a:solidFill>
                <a:latin typeface="Söhne"/>
              </a:rPr>
              <a:t>Enden</a:t>
            </a:r>
            <a:r>
              <a:rPr lang="de-DE" sz="1800" b="0" i="0" dirty="0">
                <a:solidFill>
                  <a:srgbClr val="374151"/>
                </a:solidFill>
                <a:effectLst/>
                <a:latin typeface="Söhne"/>
              </a:rPr>
              <a:t> Sie mit einem überzeugenden Argument für Nachhaltigkeit und schlagen Sie Wege für künftige Maßnahmen vor.</a:t>
            </a:r>
            <a:endParaRPr lang="de-DE" sz="1800" dirty="0"/>
          </a:p>
        </p:txBody>
      </p:sp>
    </p:spTree>
    <p:extLst>
      <p:ext uri="{BB962C8B-B14F-4D97-AF65-F5344CB8AC3E}">
        <p14:creationId xmlns:p14="http://schemas.microsoft.com/office/powerpoint/2010/main" val="139134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2"/>
          <p:cNvSpPr txBox="1">
            <a:spLocks noGrp="1"/>
          </p:cNvSpPr>
          <p:nvPr>
            <p:ph type="title"/>
          </p:nvPr>
        </p:nvSpPr>
        <p:spPr>
          <a:xfrm>
            <a:off x="1361586" y="307791"/>
            <a:ext cx="7892065" cy="82374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A4F1C"/>
              </a:buClr>
              <a:buSzPts val="3200"/>
              <a:buFont typeface="Calibri"/>
              <a:buNone/>
            </a:pPr>
            <a:r>
              <a:rPr lang="en-US" dirty="0" err="1">
                <a:solidFill>
                  <a:srgbClr val="2A4F1C"/>
                </a:solidFill>
              </a:rPr>
              <a:t>Literaturverzeichnis</a:t>
            </a:r>
            <a:endParaRPr dirty="0"/>
          </a:p>
        </p:txBody>
      </p:sp>
      <p:cxnSp>
        <p:nvCxnSpPr>
          <p:cNvPr id="324" name="Google Shape;324;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3" name="Textfeld 2">
            <a:extLst>
              <a:ext uri="{FF2B5EF4-FFF2-40B4-BE49-F238E27FC236}">
                <a16:creationId xmlns:a16="http://schemas.microsoft.com/office/drawing/2014/main" id="{983F4114-1C62-6C92-58D4-75762293685F}"/>
              </a:ext>
            </a:extLst>
          </p:cNvPr>
          <p:cNvSpPr txBox="1"/>
          <p:nvPr/>
        </p:nvSpPr>
        <p:spPr>
          <a:xfrm>
            <a:off x="1361586" y="1296557"/>
            <a:ext cx="9468827" cy="4264885"/>
          </a:xfrm>
          <a:prstGeom prst="rect">
            <a:avLst/>
          </a:prstGeom>
          <a:noFill/>
        </p:spPr>
        <p:txBody>
          <a:bodyPr wrap="square">
            <a:spAutoFit/>
          </a:bodyPr>
          <a:lstStyle/>
          <a:p>
            <a:pPr marL="180340" indent="-180340" algn="just">
              <a:spcBef>
                <a:spcPts val="1200"/>
              </a:spcBef>
              <a:spcAft>
                <a:spcPts val="600"/>
              </a:spcAft>
            </a:pPr>
            <a:r>
              <a:rPr lang="en-US" sz="1200" cap="small" dirty="0">
                <a:solidFill>
                  <a:srgbClr val="000000"/>
                </a:solidFill>
                <a:effectLst/>
                <a:latin typeface="Calibri" panose="020F0502020204030204" pitchFamily="34" charset="0"/>
                <a:ea typeface="Times New Roman" panose="02020603050405020304" pitchFamily="18" charset="0"/>
              </a:rPr>
              <a:t>Bocken, N. M. P., Geradts, T. H. J., (2020</a:t>
            </a:r>
            <a:r>
              <a:rPr lang="en-US" sz="1200" dirty="0">
                <a:solidFill>
                  <a:srgbClr val="000000"/>
                </a:solidFill>
                <a:effectLst/>
                <a:latin typeface="Calibri" panose="020F0502020204030204" pitchFamily="34" charset="0"/>
                <a:ea typeface="Times New Roman" panose="02020603050405020304" pitchFamily="18" charset="0"/>
              </a:rPr>
              <a:t>). Barriers and drivers to sustainable business model innovation: Organization design and dynamic capabilities. Long Range Planning, 53(4), </a:t>
            </a:r>
            <a:r>
              <a:rPr lang="en-US" sz="1200" cap="small" dirty="0">
                <a:solidFill>
                  <a:srgbClr val="000000"/>
                </a:solidFill>
                <a:effectLst/>
                <a:latin typeface="Calibri" panose="020F0502020204030204" pitchFamily="34" charset="0"/>
                <a:ea typeface="Times New Roman" panose="02020603050405020304" pitchFamily="18" charset="0"/>
              </a:rPr>
              <a:t>101950. https://doi.org/10.1016/j.lrp.2019.101950 </a:t>
            </a:r>
          </a:p>
          <a:p>
            <a:pPr marL="180340" indent="-180340" algn="just">
              <a:spcBef>
                <a:spcPts val="1200"/>
              </a:spcBef>
              <a:spcAft>
                <a:spcPts val="600"/>
              </a:spcAft>
            </a:pPr>
            <a:r>
              <a:rPr lang="en-GB" sz="1200" cap="small" dirty="0">
                <a:solidFill>
                  <a:srgbClr val="000000"/>
                </a:solidFill>
                <a:effectLst/>
                <a:latin typeface="Calibri" panose="020F0502020204030204" pitchFamily="34" charset="0"/>
                <a:ea typeface="Times New Roman" panose="02020603050405020304" pitchFamily="18" charset="0"/>
              </a:rPr>
              <a:t>Bijedić, T. (2019). </a:t>
            </a:r>
            <a:r>
              <a:rPr lang="de-DE" sz="1200" dirty="0">
                <a:solidFill>
                  <a:srgbClr val="000000"/>
                </a:solidFill>
                <a:effectLst/>
                <a:latin typeface="Calibri" panose="020F0502020204030204" pitchFamily="34" charset="0"/>
                <a:ea typeface="Times New Roman" panose="02020603050405020304" pitchFamily="18" charset="0"/>
              </a:rPr>
              <a:t>Begriffliche und disziplinäre Genese der Entrepreneurship Education. In</a:t>
            </a:r>
            <a:r>
              <a:rPr lang="de-DE" sz="1200" cap="small" dirty="0">
                <a:solidFill>
                  <a:srgbClr val="000000"/>
                </a:solidFill>
                <a:effectLst/>
                <a:latin typeface="Calibri" panose="020F0502020204030204" pitchFamily="34" charset="0"/>
                <a:ea typeface="Times New Roman" panose="02020603050405020304" pitchFamily="18" charset="0"/>
              </a:rPr>
              <a:t> Bijedić, T., Ebbers, I., &amp; Halbfas, B.</a:t>
            </a:r>
            <a:r>
              <a:rPr lang="de-DE" sz="1200" dirty="0">
                <a:solidFill>
                  <a:srgbClr val="000000"/>
                </a:solidFill>
                <a:effectLst/>
                <a:latin typeface="Calibri" panose="020F0502020204030204" pitchFamily="34" charset="0"/>
                <a:ea typeface="Times New Roman" panose="02020603050405020304" pitchFamily="18" charset="0"/>
              </a:rPr>
              <a:t> (Eds.). (2019). Entrepreneurship Education: Begriff - Theorie - Verständnis (1st ed.). Springer Gabler Wiesbaden. https://doi.org/10.1007/978-3-658-27327-9</a:t>
            </a:r>
            <a:endParaRPr lang="de-DE" sz="1200" dirty="0">
              <a:effectLst/>
              <a:latin typeface="Times New Roman" panose="02020603050405020304" pitchFamily="18" charset="0"/>
              <a:ea typeface="Times New Roman" panose="02020603050405020304" pitchFamily="18" charset="0"/>
            </a:endParaRPr>
          </a:p>
          <a:p>
            <a:pPr marL="180340" indent="-180340" algn="just">
              <a:spcBef>
                <a:spcPts val="1200"/>
              </a:spcBef>
              <a:spcAft>
                <a:spcPts val="600"/>
              </a:spcAft>
            </a:pPr>
            <a:r>
              <a:rPr lang="de-DE" sz="1200" cap="small" dirty="0">
                <a:solidFill>
                  <a:srgbClr val="000000"/>
                </a:solidFill>
                <a:effectLst/>
                <a:latin typeface="Calibri" panose="020F0502020204030204" pitchFamily="34" charset="0"/>
                <a:ea typeface="Times New Roman" panose="02020603050405020304" pitchFamily="18" charset="0"/>
              </a:rPr>
              <a:t>Bijedić, T., Ebbers, I., &amp; Halbfas, B.</a:t>
            </a:r>
            <a:r>
              <a:rPr lang="de-DE" sz="1200" dirty="0">
                <a:solidFill>
                  <a:srgbClr val="000000"/>
                </a:solidFill>
                <a:effectLst/>
                <a:latin typeface="Calibri" panose="020F0502020204030204" pitchFamily="34" charset="0"/>
                <a:ea typeface="Times New Roman" panose="02020603050405020304" pitchFamily="18" charset="0"/>
              </a:rPr>
              <a:t> (Eds.). (2019). Entrepreneurship Education: Begriff - Theorie - Verständnis (1st ed.). Springer Gabler Wiesbaden. https://doi.org/10.1007/978-3-658-27327-9</a:t>
            </a:r>
            <a:endParaRPr lang="en-US" sz="1200" cap="small" dirty="0">
              <a:solidFill>
                <a:srgbClr val="000000"/>
              </a:solidFill>
              <a:effectLst/>
              <a:latin typeface="Calibri" panose="020F0502020204030204" pitchFamily="34" charset="0"/>
              <a:ea typeface="Times New Roman" panose="02020603050405020304" pitchFamily="18" charset="0"/>
            </a:endParaRPr>
          </a:p>
          <a:p>
            <a:pPr marL="180340" indent="-180340" algn="just">
              <a:spcBef>
                <a:spcPts val="1200"/>
              </a:spcBef>
              <a:spcAft>
                <a:spcPts val="600"/>
              </a:spcAft>
            </a:pPr>
            <a:r>
              <a:rPr lang="en-GB" sz="1200" cap="small" dirty="0">
                <a:latin typeface="Calibri" panose="020F0502020204030204" pitchFamily="34" charset="0"/>
                <a:ea typeface="Times New Roman" panose="02020603050405020304" pitchFamily="18" charset="0"/>
              </a:rPr>
              <a:t>Block, J. H., </a:t>
            </a:r>
            <a:r>
              <a:rPr lang="en-GB" sz="1200" cap="small" dirty="0" err="1">
                <a:latin typeface="Calibri" panose="020F0502020204030204" pitchFamily="34" charset="0"/>
                <a:ea typeface="Times New Roman" panose="02020603050405020304" pitchFamily="18" charset="0"/>
              </a:rPr>
              <a:t>Halberstadt</a:t>
            </a:r>
            <a:r>
              <a:rPr lang="en-GB" sz="1200" cap="small" dirty="0">
                <a:latin typeface="Calibri" panose="020F0502020204030204" pitchFamily="34" charset="0"/>
                <a:ea typeface="Times New Roman" panose="02020603050405020304" pitchFamily="18" charset="0"/>
              </a:rPr>
              <a:t>, J., Högsdal, N., Kuckertz, A., &amp; Neergaard, H. (2023). </a:t>
            </a:r>
            <a:r>
              <a:rPr lang="en-GB" sz="1200" dirty="0">
                <a:latin typeface="Calibri" panose="020F0502020204030204" pitchFamily="34" charset="0"/>
                <a:ea typeface="Times New Roman" panose="02020603050405020304" pitchFamily="18" charset="0"/>
              </a:rPr>
              <a:t>The Future of Entrepreneurship Education and Training: Some Propositions. In </a:t>
            </a:r>
            <a:r>
              <a:rPr lang="en-GB" sz="1200" cap="small" dirty="0">
                <a:latin typeface="Calibri" panose="020F0502020204030204" pitchFamily="34" charset="0"/>
                <a:ea typeface="Times New Roman" panose="02020603050405020304" pitchFamily="18" charset="0"/>
              </a:rPr>
              <a:t>Block, J. H., </a:t>
            </a:r>
            <a:r>
              <a:rPr lang="en-GB" sz="1200" cap="small" dirty="0" err="1">
                <a:latin typeface="Calibri" panose="020F0502020204030204" pitchFamily="34" charset="0"/>
                <a:ea typeface="Times New Roman" panose="02020603050405020304" pitchFamily="18" charset="0"/>
              </a:rPr>
              <a:t>Halberstadt</a:t>
            </a:r>
            <a:r>
              <a:rPr lang="en-GB" sz="1200" cap="small" dirty="0">
                <a:latin typeface="Calibri" panose="020F0502020204030204" pitchFamily="34" charset="0"/>
                <a:ea typeface="Times New Roman" panose="02020603050405020304" pitchFamily="18" charset="0"/>
              </a:rPr>
              <a:t>, J., Högsdal, N., Kuckertz, A., &amp; Neergaard, H. </a:t>
            </a:r>
            <a:r>
              <a:rPr lang="en-GB" sz="1200" dirty="0">
                <a:latin typeface="Calibri" panose="020F0502020204030204" pitchFamily="34" charset="0"/>
                <a:ea typeface="Times New Roman" panose="02020603050405020304" pitchFamily="18" charset="0"/>
              </a:rPr>
              <a:t>(Eds.), Progress in Entrepreneurship Education and Training (FGF Studies in Small Business and Entrepreneurship). Springer, Cham. </a:t>
            </a:r>
            <a:r>
              <a:rPr lang="en-GB" sz="1200" dirty="0">
                <a:latin typeface="Calibri" panose="020F0502020204030204" pitchFamily="34" charset="0"/>
                <a:ea typeface="Times New Roman" panose="02020603050405020304" pitchFamily="18" charset="0"/>
                <a:hlinkClick r:id="rId3"/>
              </a:rPr>
              <a:t>https://doi.org/10.1007/978-3-031-28559-2_1</a:t>
            </a:r>
            <a:endParaRPr lang="en-GB" sz="1200" dirty="0">
              <a:latin typeface="Calibri" panose="020F0502020204030204" pitchFamily="34" charset="0"/>
              <a:ea typeface="Times New Roman" panose="02020603050405020304" pitchFamily="18" charset="0"/>
            </a:endParaRPr>
          </a:p>
          <a:p>
            <a:pPr marL="180340" indent="-180340" algn="just">
              <a:lnSpc>
                <a:spcPct val="150000"/>
              </a:lnSpc>
              <a:spcBef>
                <a:spcPts val="1200"/>
              </a:spcBef>
              <a:spcAft>
                <a:spcPts val="600"/>
              </a:spcAft>
            </a:pPr>
            <a:r>
              <a:rPr lang="en-GB" sz="1200" cap="small" dirty="0">
                <a:solidFill>
                  <a:srgbClr val="000000"/>
                </a:solidFill>
                <a:effectLst/>
                <a:latin typeface="Calibri" panose="020F0502020204030204" pitchFamily="34" charset="0"/>
                <a:ea typeface="Times New Roman" panose="02020603050405020304" pitchFamily="18" charset="0"/>
              </a:rPr>
              <a:t>Cope, J.</a:t>
            </a:r>
            <a:r>
              <a:rPr lang="en-GB" sz="1200" dirty="0">
                <a:solidFill>
                  <a:srgbClr val="000000"/>
                </a:solidFill>
                <a:effectLst/>
                <a:latin typeface="Calibri" panose="020F0502020204030204" pitchFamily="34" charset="0"/>
                <a:ea typeface="Times New Roman" panose="02020603050405020304" pitchFamily="18" charset="0"/>
              </a:rPr>
              <a:t> (2005). Toward a Dynamic Learning Perspective of Entrepreneurship. Entrepreneurship Theory and Practice, 29(4), 373-397. https://doi.org/10.1111/j.1540-6520.2005.00090.x</a:t>
            </a:r>
            <a:endParaRPr lang="de-DE" sz="1200" dirty="0">
              <a:effectLst/>
              <a:latin typeface="Times New Roman" panose="02020603050405020304" pitchFamily="18" charset="0"/>
              <a:ea typeface="Times New Roman" panose="02020603050405020304" pitchFamily="18" charset="0"/>
            </a:endParaRPr>
          </a:p>
          <a:p>
            <a:pPr marL="180340" indent="-180340" algn="just">
              <a:lnSpc>
                <a:spcPct val="150000"/>
              </a:lnSpc>
              <a:spcBef>
                <a:spcPts val="1200"/>
              </a:spcBef>
              <a:spcAft>
                <a:spcPts val="600"/>
              </a:spcAft>
            </a:pPr>
            <a:r>
              <a:rPr lang="en-GB" sz="1200" cap="small" dirty="0">
                <a:solidFill>
                  <a:srgbClr val="000000"/>
                </a:solidFill>
                <a:effectLst/>
                <a:latin typeface="Calibri" panose="020F0502020204030204" pitchFamily="34" charset="0"/>
                <a:ea typeface="Times New Roman" panose="02020603050405020304" pitchFamily="18" charset="0"/>
              </a:rPr>
              <a:t>Dentchev, N., </a:t>
            </a:r>
            <a:r>
              <a:rPr lang="en-GB" sz="1200" cap="small" dirty="0" err="1">
                <a:solidFill>
                  <a:srgbClr val="000000"/>
                </a:solidFill>
                <a:effectLst/>
                <a:latin typeface="Calibri" panose="020F0502020204030204" pitchFamily="34" charset="0"/>
                <a:ea typeface="Times New Roman" panose="02020603050405020304" pitchFamily="18" charset="0"/>
              </a:rPr>
              <a:t>Rauter</a:t>
            </a:r>
            <a:r>
              <a:rPr lang="en-GB" sz="1200" cap="small" dirty="0">
                <a:solidFill>
                  <a:srgbClr val="000000"/>
                </a:solidFill>
                <a:effectLst/>
                <a:latin typeface="Calibri" panose="020F0502020204030204" pitchFamily="34" charset="0"/>
                <a:ea typeface="Times New Roman" panose="02020603050405020304" pitchFamily="18" charset="0"/>
              </a:rPr>
              <a:t>, R., Jóhannsdóttir, L., Snihur, Y., Rosano, M., Baumgartner, R., Nyberg, T., Tang, X., van Hoof, B., &amp; Jonker, J.</a:t>
            </a:r>
            <a:r>
              <a:rPr lang="en-GB" sz="1200" dirty="0">
                <a:solidFill>
                  <a:srgbClr val="000000"/>
                </a:solidFill>
                <a:effectLst/>
                <a:latin typeface="Calibri" panose="020F0502020204030204" pitchFamily="34" charset="0"/>
                <a:ea typeface="Times New Roman" panose="02020603050405020304" pitchFamily="18" charset="0"/>
              </a:rPr>
              <a:t> (2018). Embracing the variety of sustainable business models: A prolific field of research and a future research agenda. Journal of Cleaner Production, 194, 695-703. https://doi.org/10.1016/j.jclepro.2018.05.156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cxnSp>
        <p:nvCxnSpPr>
          <p:cNvPr id="324" name="Google Shape;324;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3" name="Textfeld 2">
            <a:extLst>
              <a:ext uri="{FF2B5EF4-FFF2-40B4-BE49-F238E27FC236}">
                <a16:creationId xmlns:a16="http://schemas.microsoft.com/office/drawing/2014/main" id="{983F4114-1C62-6C92-58D4-75762293685F}"/>
              </a:ext>
            </a:extLst>
          </p:cNvPr>
          <p:cNvSpPr txBox="1"/>
          <p:nvPr/>
        </p:nvSpPr>
        <p:spPr>
          <a:xfrm>
            <a:off x="1055593" y="1307739"/>
            <a:ext cx="9220629" cy="3970318"/>
          </a:xfrm>
          <a:prstGeom prst="rect">
            <a:avLst/>
          </a:prstGeom>
          <a:noFill/>
        </p:spPr>
        <p:txBody>
          <a:bodyPr wrap="square">
            <a:spAutoFit/>
          </a:bodyPr>
          <a:lstStyle/>
          <a:p>
            <a:pPr marL="180340" indent="-180340" algn="just">
              <a:lnSpc>
                <a:spcPct val="150000"/>
              </a:lnSpc>
              <a:spcBef>
                <a:spcPts val="1200"/>
              </a:spcBef>
              <a:spcAft>
                <a:spcPts val="600"/>
              </a:spcAft>
            </a:pPr>
            <a:r>
              <a:rPr lang="en-GB" sz="1200" cap="small" dirty="0">
                <a:solidFill>
                  <a:srgbClr val="000000"/>
                </a:solidFill>
                <a:effectLst/>
                <a:latin typeface="Calibri" panose="020F0502020204030204" pitchFamily="34" charset="0"/>
                <a:ea typeface="Times New Roman" panose="02020603050405020304" pitchFamily="18" charset="0"/>
              </a:rPr>
              <a:t>European Commission</a:t>
            </a:r>
            <a:r>
              <a:rPr lang="en-GB" sz="1200" dirty="0">
                <a:solidFill>
                  <a:srgbClr val="000000"/>
                </a:solidFill>
                <a:effectLst/>
                <a:latin typeface="Calibri" panose="020F0502020204030204" pitchFamily="34" charset="0"/>
                <a:ea typeface="Times New Roman" panose="02020603050405020304" pitchFamily="18" charset="0"/>
              </a:rPr>
              <a:t> (2011). Innovation for a sustainable Future - The Eco-innovation Action Plan (Eco-AP) (COM(2011) 899 final). </a:t>
            </a:r>
            <a:r>
              <a:rPr lang="fr-FR" sz="1200" dirty="0">
                <a:solidFill>
                  <a:srgbClr val="000000"/>
                </a:solidFill>
                <a:effectLst/>
                <a:latin typeface="Calibri" panose="020F0502020204030204" pitchFamily="34" charset="0"/>
                <a:ea typeface="Times New Roman" panose="02020603050405020304" pitchFamily="18" charset="0"/>
              </a:rPr>
              <a:t>Brussels: European Commission.</a:t>
            </a:r>
          </a:p>
          <a:p>
            <a:pPr marL="180340" indent="-180340">
              <a:lnSpc>
                <a:spcPct val="150000"/>
              </a:lnSpc>
              <a:spcBef>
                <a:spcPts val="1200"/>
              </a:spcBef>
              <a:spcAft>
                <a:spcPts val="600"/>
              </a:spcAft>
            </a:pPr>
            <a:r>
              <a:rPr lang="en-GB" sz="1200" cap="small" dirty="0" err="1">
                <a:latin typeface="Calibri" panose="020F0502020204030204" pitchFamily="34" charset="0"/>
                <a:ea typeface="Times New Roman" panose="02020603050405020304" pitchFamily="18" charset="0"/>
              </a:rPr>
              <a:t>EuropeanCommission</a:t>
            </a:r>
            <a:r>
              <a:rPr lang="en-GB" sz="1200" dirty="0">
                <a:latin typeface="Calibri" panose="020F0502020204030204" pitchFamily="34" charset="0"/>
                <a:ea typeface="Times New Roman" panose="02020603050405020304" pitchFamily="18" charset="0"/>
              </a:rPr>
              <a:t> (Ed.): JRC Science for Policy Report: </a:t>
            </a:r>
            <a:r>
              <a:rPr lang="en-GB" sz="1200" dirty="0" err="1">
                <a:latin typeface="Calibri" panose="020F0502020204030204" pitchFamily="34" charset="0"/>
                <a:ea typeface="Times New Roman" panose="02020603050405020304" pitchFamily="18" charset="0"/>
              </a:rPr>
              <a:t>Bacigalupo,M</a:t>
            </a:r>
            <a:r>
              <a:rPr lang="en-GB" sz="1200" dirty="0">
                <a:latin typeface="Calibri" panose="020F0502020204030204" pitchFamily="34" charset="0"/>
                <a:ea typeface="Times New Roman" panose="02020603050405020304" pitchFamily="18" charset="0"/>
              </a:rPr>
              <a:t>. / </a:t>
            </a:r>
            <a:r>
              <a:rPr lang="en-GB" sz="1200" dirty="0" err="1">
                <a:latin typeface="Calibri" panose="020F0502020204030204" pitchFamily="34" charset="0"/>
                <a:ea typeface="Times New Roman" panose="02020603050405020304" pitchFamily="18" charset="0"/>
              </a:rPr>
              <a:t>Kampylis</a:t>
            </a:r>
            <a:r>
              <a:rPr lang="en-GB" sz="1200" dirty="0">
                <a:latin typeface="Calibri" panose="020F0502020204030204" pitchFamily="34" charset="0"/>
                <a:ea typeface="Times New Roman" panose="02020603050405020304" pitchFamily="18" charset="0"/>
              </a:rPr>
              <a:t>, P. / Punie, Y. / Van den Brande, G. (2016): </a:t>
            </a:r>
            <a:r>
              <a:rPr lang="en-GB" sz="1200" dirty="0" err="1">
                <a:latin typeface="Calibri" panose="020F0502020204030204" pitchFamily="34" charset="0"/>
                <a:ea typeface="Times New Roman" panose="02020603050405020304" pitchFamily="18" charset="0"/>
              </a:rPr>
              <a:t>EntreComp</a:t>
            </a:r>
            <a:r>
              <a:rPr lang="en-GB" sz="1200" dirty="0">
                <a:latin typeface="Calibri" panose="020F0502020204030204" pitchFamily="34" charset="0"/>
                <a:ea typeface="Times New Roman" panose="02020603050405020304" pitchFamily="18" charset="0"/>
              </a:rPr>
              <a:t>: The Entrepreneurship Competence Framework. European Union 2016.</a:t>
            </a:r>
          </a:p>
          <a:p>
            <a:pPr marL="180340" indent="-180340">
              <a:lnSpc>
                <a:spcPct val="150000"/>
              </a:lnSpc>
              <a:spcBef>
                <a:spcPts val="1200"/>
              </a:spcBef>
              <a:spcAft>
                <a:spcPts val="600"/>
              </a:spcAft>
            </a:pPr>
            <a:r>
              <a:rPr lang="en-GB" sz="1200" cap="small" dirty="0" err="1">
                <a:latin typeface="Calibri" panose="020F0502020204030204" pitchFamily="34" charset="0"/>
                <a:ea typeface="Times New Roman" panose="02020603050405020304" pitchFamily="18" charset="0"/>
              </a:rPr>
              <a:t>Ffe</a:t>
            </a:r>
            <a:r>
              <a:rPr lang="en-GB" sz="1200" cap="small" dirty="0">
                <a:latin typeface="Calibri" panose="020F0502020204030204" pitchFamily="34" charset="0"/>
                <a:ea typeface="Times New Roman" panose="02020603050405020304" pitchFamily="18" charset="0"/>
              </a:rPr>
              <a:t>-Ye –</a:t>
            </a:r>
            <a:r>
              <a:rPr lang="en-GB" sz="1200" cap="small" dirty="0" err="1">
                <a:latin typeface="Calibri" panose="020F0502020204030204" pitchFamily="34" charset="0"/>
                <a:ea typeface="Times New Roman" panose="02020603050405020304" pitchFamily="18" charset="0"/>
              </a:rPr>
              <a:t>Fonden</a:t>
            </a:r>
            <a:r>
              <a:rPr lang="en-GB" sz="1200" cap="small" dirty="0">
                <a:latin typeface="Calibri" panose="020F0502020204030204" pitchFamily="34" charset="0"/>
                <a:ea typeface="Times New Roman" panose="02020603050405020304" pitchFamily="18" charset="0"/>
              </a:rPr>
              <a:t> for </a:t>
            </a:r>
            <a:r>
              <a:rPr lang="en-GB" sz="1200" cap="small" dirty="0" err="1">
                <a:latin typeface="Calibri" panose="020F0502020204030204" pitchFamily="34" charset="0"/>
                <a:ea typeface="Times New Roman" panose="02020603050405020304" pitchFamily="18" charset="0"/>
              </a:rPr>
              <a:t>Entreprenrørskab</a:t>
            </a:r>
            <a:r>
              <a:rPr lang="en-GB" sz="1200" cap="small" dirty="0">
                <a:latin typeface="Calibri" panose="020F0502020204030204" pitchFamily="34" charset="0"/>
                <a:ea typeface="Times New Roman" panose="02020603050405020304" pitchFamily="18" charset="0"/>
              </a:rPr>
              <a:t> </a:t>
            </a:r>
            <a:r>
              <a:rPr lang="en-GB" sz="1200" dirty="0">
                <a:latin typeface="Calibri" panose="020F0502020204030204" pitchFamily="34" charset="0"/>
                <a:ea typeface="Times New Roman" panose="02020603050405020304" pitchFamily="18" charset="0"/>
              </a:rPr>
              <a:t>(2012): Impact of Entrepreneurship Education in Denmark-2011: The Danish Foundation for Entrepreneurship – Young Enterprise, Ejlskovsgade3D, 5000 Odense C, Denmark</a:t>
            </a:r>
          </a:p>
          <a:p>
            <a:pPr marL="180340" indent="-180340">
              <a:lnSpc>
                <a:spcPct val="150000"/>
              </a:lnSpc>
              <a:spcBef>
                <a:spcPts val="1200"/>
              </a:spcBef>
              <a:spcAft>
                <a:spcPts val="600"/>
              </a:spcAft>
            </a:pPr>
            <a:r>
              <a:rPr lang="en-GB" sz="1200" cap="small" dirty="0" err="1">
                <a:latin typeface="Calibri" panose="020F0502020204030204" pitchFamily="34" charset="0"/>
                <a:ea typeface="Times New Roman" panose="02020603050405020304" pitchFamily="18" charset="0"/>
              </a:rPr>
              <a:t>Torrelles</a:t>
            </a:r>
            <a:r>
              <a:rPr lang="en-GB" sz="1200" cap="small" dirty="0">
                <a:latin typeface="Calibri" panose="020F0502020204030204" pitchFamily="34" charset="0"/>
                <a:ea typeface="Times New Roman" panose="02020603050405020304" pitchFamily="18" charset="0"/>
              </a:rPr>
              <a:t> Nadal, Christina; Paris Manas, Georgina; </a:t>
            </a:r>
            <a:r>
              <a:rPr lang="en-GB" sz="1200" cap="small" dirty="0" err="1">
                <a:latin typeface="Calibri" panose="020F0502020204030204" pitchFamily="34" charset="0"/>
                <a:ea typeface="Times New Roman" panose="02020603050405020304" pitchFamily="18" charset="0"/>
              </a:rPr>
              <a:t>Sabrià</a:t>
            </a:r>
            <a:r>
              <a:rPr lang="en-GB" sz="1200" cap="small" dirty="0">
                <a:latin typeface="Calibri" panose="020F0502020204030204" pitchFamily="34" charset="0"/>
                <a:ea typeface="Times New Roman" panose="02020603050405020304" pitchFamily="18" charset="0"/>
              </a:rPr>
              <a:t> </a:t>
            </a:r>
            <a:r>
              <a:rPr lang="en-GB" sz="1200" cap="small" dirty="0" err="1">
                <a:latin typeface="Calibri" panose="020F0502020204030204" pitchFamily="34" charset="0"/>
                <a:ea typeface="Times New Roman" panose="02020603050405020304" pitchFamily="18" charset="0"/>
              </a:rPr>
              <a:t>Dernadó</a:t>
            </a:r>
            <a:r>
              <a:rPr lang="en-GB" sz="1200" cap="small" dirty="0">
                <a:latin typeface="Calibri" panose="020F0502020204030204" pitchFamily="34" charset="0"/>
                <a:ea typeface="Times New Roman" panose="02020603050405020304" pitchFamily="18" charset="0"/>
              </a:rPr>
              <a:t>. </a:t>
            </a:r>
            <a:r>
              <a:rPr lang="en-GB" sz="1200" cap="small" dirty="0" err="1">
                <a:latin typeface="Calibri" panose="020F0502020204030204" pitchFamily="34" charset="0"/>
                <a:ea typeface="Times New Roman" panose="02020603050405020304" pitchFamily="18" charset="0"/>
              </a:rPr>
              <a:t>Betlem</a:t>
            </a:r>
            <a:r>
              <a:rPr lang="en-GB" sz="1200" cap="small" dirty="0">
                <a:latin typeface="Calibri" panose="020F0502020204030204" pitchFamily="34" charset="0"/>
                <a:ea typeface="Times New Roman" panose="02020603050405020304" pitchFamily="18" charset="0"/>
              </a:rPr>
              <a:t>; </a:t>
            </a:r>
            <a:r>
              <a:rPr lang="en-GB" sz="1200" cap="small" dirty="0" err="1">
                <a:latin typeface="Calibri" panose="020F0502020204030204" pitchFamily="34" charset="0"/>
                <a:ea typeface="Times New Roman" panose="02020603050405020304" pitchFamily="18" charset="0"/>
              </a:rPr>
              <a:t>Alsinet</a:t>
            </a:r>
            <a:r>
              <a:rPr lang="en-GB" sz="1200" cap="small" dirty="0">
                <a:latin typeface="Calibri" panose="020F0502020204030204" pitchFamily="34" charset="0"/>
                <a:ea typeface="Times New Roman" panose="02020603050405020304" pitchFamily="18" charset="0"/>
              </a:rPr>
              <a:t> Mora, Carles </a:t>
            </a:r>
            <a:r>
              <a:rPr lang="en-GB" sz="1200" dirty="0">
                <a:latin typeface="Calibri" panose="020F0502020204030204" pitchFamily="34" charset="0"/>
                <a:ea typeface="Times New Roman" panose="02020603050405020304" pitchFamily="18" charset="0"/>
              </a:rPr>
              <a:t>(2015): Assessing teamwork competence, </a:t>
            </a:r>
            <a:r>
              <a:rPr lang="en-GB" sz="1200" dirty="0" err="1">
                <a:latin typeface="Calibri" panose="020F0502020204030204" pitchFamily="34" charset="0"/>
                <a:ea typeface="Times New Roman" panose="02020603050405020304" pitchFamily="18" charset="0"/>
              </a:rPr>
              <a:t>Psicothema</a:t>
            </a:r>
            <a:r>
              <a:rPr lang="en-GB" sz="1200" dirty="0">
                <a:latin typeface="Calibri" panose="020F0502020204030204" pitchFamily="34" charset="0"/>
                <a:ea typeface="Times New Roman" panose="02020603050405020304" pitchFamily="18" charset="0"/>
              </a:rPr>
              <a:t>, vol. 27, no. 4</a:t>
            </a:r>
          </a:p>
          <a:p>
            <a:pPr marL="180340" indent="-180340" algn="just">
              <a:spcBef>
                <a:spcPts val="1200"/>
              </a:spcBef>
              <a:spcAft>
                <a:spcPts val="600"/>
              </a:spcAft>
            </a:pPr>
            <a:r>
              <a:rPr lang="en-GB" sz="1200" cap="small" dirty="0">
                <a:solidFill>
                  <a:srgbClr val="000000"/>
                </a:solidFill>
                <a:effectLst/>
                <a:latin typeface="Calibri" panose="020F0502020204030204" pitchFamily="34" charset="0"/>
                <a:ea typeface="Times New Roman" panose="02020603050405020304" pitchFamily="18" charset="0"/>
              </a:rPr>
              <a:t>United Nations</a:t>
            </a:r>
            <a:r>
              <a:rPr lang="en-GB" sz="1200" dirty="0">
                <a:solidFill>
                  <a:srgbClr val="000000"/>
                </a:solidFill>
                <a:effectLst/>
                <a:latin typeface="Calibri" panose="020F0502020204030204" pitchFamily="34" charset="0"/>
                <a:ea typeface="Times New Roman" panose="02020603050405020304" pitchFamily="18" charset="0"/>
              </a:rPr>
              <a:t> (1987). Report of the World Commission on Environment and Development   Our Common Future. Accessed via: chrome-extension://</a:t>
            </a:r>
            <a:r>
              <a:rPr lang="en-GB" sz="1200" dirty="0" err="1">
                <a:solidFill>
                  <a:srgbClr val="000000"/>
                </a:solidFill>
                <a:effectLst/>
                <a:latin typeface="Calibri" panose="020F0502020204030204" pitchFamily="34" charset="0"/>
                <a:ea typeface="Times New Roman" panose="02020603050405020304" pitchFamily="18" charset="0"/>
              </a:rPr>
              <a:t>efaidnbmnnnibpcajpcglclefindmkaj</a:t>
            </a:r>
            <a:r>
              <a:rPr lang="en-GB" sz="1200" dirty="0">
                <a:solidFill>
                  <a:srgbClr val="000000"/>
                </a:solidFill>
                <a:effectLst/>
                <a:latin typeface="Calibri" panose="020F0502020204030204" pitchFamily="34" charset="0"/>
                <a:ea typeface="Times New Roman" panose="02020603050405020304" pitchFamily="18" charset="0"/>
              </a:rPr>
              <a:t>/https://gat04-live-1517c8a4486c41609369c68f30c8-aa81074.divio-media.org/filer_public/6f/85/6f854236-56ab-4b42-810f-606d215c0499/cd_9127_extract_from_our_common_future_brundtland_report_1987_foreword_chpt_2.pdf</a:t>
            </a:r>
            <a:endParaRPr lang="en-GB" sz="1200" dirty="0">
              <a:effectLst/>
              <a:latin typeface="Calibri" panose="020F0502020204030204" pitchFamily="34" charset="0"/>
              <a:ea typeface="Times New Roman" panose="02020603050405020304" pitchFamily="18" charset="0"/>
            </a:endParaRPr>
          </a:p>
        </p:txBody>
      </p:sp>
      <p:sp>
        <p:nvSpPr>
          <p:cNvPr id="5" name="Google Shape;323;p22">
            <a:extLst>
              <a:ext uri="{FF2B5EF4-FFF2-40B4-BE49-F238E27FC236}">
                <a16:creationId xmlns:a16="http://schemas.microsoft.com/office/drawing/2014/main" id="{6A6D9D21-FEF7-38D1-82AB-5C730EBA092A}"/>
              </a:ext>
            </a:extLst>
          </p:cNvPr>
          <p:cNvSpPr txBox="1">
            <a:spLocks/>
          </p:cNvSpPr>
          <p:nvPr/>
        </p:nvSpPr>
        <p:spPr>
          <a:xfrm>
            <a:off x="1361586" y="307791"/>
            <a:ext cx="7892065" cy="82374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3F3F3F"/>
              </a:buClr>
              <a:buSzPts val="1800"/>
              <a:buFont typeface="Calibri"/>
              <a:buNone/>
              <a:defRPr sz="32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2A4F1C"/>
              </a:buClr>
              <a:buSzPts val="3200"/>
            </a:pPr>
            <a:r>
              <a:rPr lang="en-US">
                <a:solidFill>
                  <a:srgbClr val="2A4F1C"/>
                </a:solidFill>
              </a:rPr>
              <a:t>Literaturverzeichnis</a:t>
            </a:r>
            <a:endParaRPr lang="en-US" dirty="0"/>
          </a:p>
        </p:txBody>
      </p:sp>
    </p:spTree>
    <p:extLst>
      <p:ext uri="{BB962C8B-B14F-4D97-AF65-F5344CB8AC3E}">
        <p14:creationId xmlns:p14="http://schemas.microsoft.com/office/powerpoint/2010/main" val="122354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
          <p:cNvSpPr txBox="1">
            <a:spLocks noGrp="1"/>
          </p:cNvSpPr>
          <p:nvPr>
            <p:ph type="title"/>
          </p:nvPr>
        </p:nvSpPr>
        <p:spPr>
          <a:xfrm>
            <a:off x="1224636" y="2960458"/>
            <a:ext cx="6233171" cy="937084"/>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3200"/>
              <a:buFont typeface="Calibri"/>
              <a:buNone/>
            </a:pPr>
            <a:r>
              <a:rPr lang="en-US" sz="6600" dirty="0"/>
              <a:t>Auf </a:t>
            </a:r>
            <a:r>
              <a:rPr lang="en-US" sz="6600" dirty="0" err="1"/>
              <a:t>geht’s</a:t>
            </a:r>
            <a:r>
              <a:rPr lang="en-US" sz="6600" dirty="0"/>
              <a:t>!</a:t>
            </a:r>
            <a:endParaRPr sz="6600" dirty="0"/>
          </a:p>
        </p:txBody>
      </p:sp>
      <p:cxnSp>
        <p:nvCxnSpPr>
          <p:cNvPr id="152" name="Google Shape;152;p3"/>
          <p:cNvCxnSpPr/>
          <p:nvPr/>
        </p:nvCxnSpPr>
        <p:spPr>
          <a:xfrm rot="10800000">
            <a:off x="7878208" y="4366084"/>
            <a:ext cx="1635900" cy="0"/>
          </a:xfrm>
          <a:prstGeom prst="straightConnector1">
            <a:avLst/>
          </a:prstGeom>
          <a:noFill/>
          <a:ln w="19050" cap="flat" cmpd="sng">
            <a:solidFill>
              <a:schemeClr val="lt1"/>
            </a:solidFill>
            <a:prstDash val="solid"/>
            <a:round/>
            <a:headEnd type="none" w="sm" len="sm"/>
            <a:tailEnd type="none" w="sm" len="sm"/>
          </a:ln>
        </p:spPr>
      </p:cxnSp>
      <p:cxnSp>
        <p:nvCxnSpPr>
          <p:cNvPr id="153" name="Google Shape;153;p3"/>
          <p:cNvCxnSpPr/>
          <p:nvPr/>
        </p:nvCxnSpPr>
        <p:spPr>
          <a:xfrm rot="10800000">
            <a:off x="1813308" y="2210113"/>
            <a:ext cx="1635900" cy="0"/>
          </a:xfrm>
          <a:prstGeom prst="straightConnector1">
            <a:avLst/>
          </a:prstGeom>
          <a:noFill/>
          <a:ln w="19050" cap="flat" cmpd="sng">
            <a:solidFill>
              <a:schemeClr val="lt1"/>
            </a:solidFill>
            <a:prstDash val="solid"/>
            <a:round/>
            <a:headEnd type="none" w="sm" len="sm"/>
            <a:tailEnd type="none" w="sm" len="sm"/>
          </a:ln>
        </p:spPr>
      </p:cxnSp>
      <p:pic>
        <p:nvPicPr>
          <p:cNvPr id="7" name="Grafik 6" descr="Ein Bild, das Pflanze, Grün, Gras enthält.&#10;&#10;Automatisch generierte Beschreibung">
            <a:extLst>
              <a:ext uri="{FF2B5EF4-FFF2-40B4-BE49-F238E27FC236}">
                <a16:creationId xmlns:a16="http://schemas.microsoft.com/office/drawing/2014/main" id="{136552C5-8A7E-AEA5-1D39-EE915B132D41}"/>
              </a:ext>
            </a:extLst>
          </p:cNvPr>
          <p:cNvPicPr>
            <a:picLocks noChangeAspect="1"/>
          </p:cNvPicPr>
          <p:nvPr/>
        </p:nvPicPr>
        <p:blipFill rotWithShape="1">
          <a:blip r:embed="rId3"/>
          <a:srcRect l="22796" t="8296" r="22866" b="15449"/>
          <a:stretch/>
        </p:blipFill>
        <p:spPr>
          <a:xfrm>
            <a:off x="7457807" y="605879"/>
            <a:ext cx="3264408" cy="4581142"/>
          </a:xfrm>
          <a:prstGeom prst="rect">
            <a:avLst/>
          </a:prstGeom>
        </p:spPr>
      </p:pic>
    </p:spTree>
    <p:extLst>
      <p:ext uri="{BB962C8B-B14F-4D97-AF65-F5344CB8AC3E}">
        <p14:creationId xmlns:p14="http://schemas.microsoft.com/office/powerpoint/2010/main" val="261892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3"/>
          <p:cNvSpPr txBox="1"/>
          <p:nvPr/>
        </p:nvSpPr>
        <p:spPr>
          <a:xfrm>
            <a:off x="6502523" y="2414726"/>
            <a:ext cx="4378975" cy="93564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a:solidFill>
                  <a:schemeClr val="dk1"/>
                </a:solidFill>
                <a:latin typeface="Calibri"/>
                <a:ea typeface="Calibri"/>
                <a:cs typeface="Calibri"/>
                <a:sym typeface="Calibri"/>
              </a:rPr>
              <a:t>Prof. Dr. Marc Beutner</a:t>
            </a:r>
            <a:endParaRPr/>
          </a:p>
          <a:p>
            <a:pPr marL="0" marR="0" lvl="0" indent="0" algn="l" rtl="0">
              <a:lnSpc>
                <a:spcPct val="89999"/>
              </a:lnSpc>
              <a:spcBef>
                <a:spcPts val="0"/>
              </a:spcBef>
              <a:spcAft>
                <a:spcPts val="0"/>
              </a:spcAft>
              <a:buNone/>
            </a:pPr>
            <a:r>
              <a:rPr lang="en-US" sz="1600">
                <a:solidFill>
                  <a:schemeClr val="dk1"/>
                </a:solidFill>
                <a:latin typeface="Calibri"/>
                <a:ea typeface="Calibri"/>
                <a:cs typeface="Calibri"/>
                <a:sym typeface="Calibri"/>
              </a:rPr>
              <a:t>Tel:	+49 (0) 52 51 / 60 - 23 67</a:t>
            </a:r>
            <a:endParaRPr/>
          </a:p>
          <a:p>
            <a:pPr marL="0" marR="0" lvl="0" indent="0" algn="l" rtl="0">
              <a:lnSpc>
                <a:spcPct val="89999"/>
              </a:lnSpc>
              <a:spcBef>
                <a:spcPts val="0"/>
              </a:spcBef>
              <a:spcAft>
                <a:spcPts val="0"/>
              </a:spcAft>
              <a:buNone/>
            </a:pPr>
            <a:r>
              <a:rPr lang="en-US" sz="1600">
                <a:solidFill>
                  <a:schemeClr val="dk1"/>
                </a:solidFill>
                <a:latin typeface="Calibri"/>
                <a:ea typeface="Calibri"/>
                <a:cs typeface="Calibri"/>
                <a:sym typeface="Calibri"/>
              </a:rPr>
              <a:t>Fax:	+49 (0) 52 51 / 60 - 35 63</a:t>
            </a:r>
            <a:endParaRPr/>
          </a:p>
          <a:p>
            <a:pPr marL="0" marR="0" lvl="0" indent="0" algn="l" rtl="0">
              <a:lnSpc>
                <a:spcPct val="100000"/>
              </a:lnSpc>
              <a:spcBef>
                <a:spcPts val="0"/>
              </a:spcBef>
              <a:spcAft>
                <a:spcPts val="0"/>
              </a:spcAft>
              <a:buNone/>
            </a:pPr>
            <a:r>
              <a:rPr lang="en-US" sz="1600">
                <a:solidFill>
                  <a:schemeClr val="dk1"/>
                </a:solidFill>
                <a:latin typeface="Calibri"/>
                <a:ea typeface="Calibri"/>
                <a:cs typeface="Calibri"/>
                <a:sym typeface="Calibri"/>
              </a:rPr>
              <a:t>E-Mail:	marc.beutner@uni-paderborn.de</a:t>
            </a:r>
            <a:endParaRPr/>
          </a:p>
        </p:txBody>
      </p:sp>
      <p:sp>
        <p:nvSpPr>
          <p:cNvPr id="330" name="Google Shape;330;p23"/>
          <p:cNvSpPr txBox="1"/>
          <p:nvPr/>
        </p:nvSpPr>
        <p:spPr>
          <a:xfrm>
            <a:off x="1192568" y="2414726"/>
            <a:ext cx="4496910" cy="14747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dirty="0">
                <a:solidFill>
                  <a:schemeClr val="dk1"/>
                </a:solidFill>
                <a:latin typeface="Calibri"/>
                <a:ea typeface="Calibri"/>
                <a:cs typeface="Calibri"/>
                <a:sym typeface="Calibri"/>
              </a:rPr>
              <a:t>Universität Paderborn</a:t>
            </a:r>
            <a:endParaRPr dirty="0"/>
          </a:p>
          <a:p>
            <a:pPr marL="0" marR="0" lvl="0" indent="0" algn="l" rtl="0">
              <a:lnSpc>
                <a:spcPct val="99583"/>
              </a:lnSpc>
              <a:spcBef>
                <a:spcPts val="0"/>
              </a:spcBef>
              <a:spcAft>
                <a:spcPts val="0"/>
              </a:spcAft>
              <a:buNone/>
            </a:pPr>
            <a:r>
              <a:rPr lang="en-US" sz="1600" b="1" dirty="0">
                <a:solidFill>
                  <a:schemeClr val="dk1"/>
                </a:solidFill>
                <a:latin typeface="Calibri"/>
                <a:ea typeface="Calibri"/>
                <a:cs typeface="Calibri"/>
                <a:sym typeface="Calibri"/>
              </a:rPr>
              <a:t>Department </a:t>
            </a:r>
            <a:r>
              <a:rPr lang="en-US" sz="1600" b="1" dirty="0" err="1">
                <a:solidFill>
                  <a:schemeClr val="dk1"/>
                </a:solidFill>
                <a:latin typeface="Calibri"/>
                <a:ea typeface="Calibri"/>
                <a:cs typeface="Calibri"/>
                <a:sym typeface="Calibri"/>
              </a:rPr>
              <a:t>Wirtschaftspädagogik</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Lehrstuhl</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Wirtschaftspädagogik</a:t>
            </a:r>
            <a:r>
              <a:rPr lang="en-US" sz="1600" b="1" dirty="0">
                <a:solidFill>
                  <a:schemeClr val="dk1"/>
                </a:solidFill>
                <a:latin typeface="Calibri"/>
                <a:ea typeface="Calibri"/>
                <a:cs typeface="Calibri"/>
                <a:sym typeface="Calibri"/>
              </a:rPr>
              <a:t> II Warburger Str. 100</a:t>
            </a:r>
            <a:endParaRPr dirty="0"/>
          </a:p>
          <a:p>
            <a:pPr marL="0" marR="0" lvl="0" indent="0" algn="l" rtl="0">
              <a:lnSpc>
                <a:spcPct val="100000"/>
              </a:lnSpc>
              <a:spcBef>
                <a:spcPts val="0"/>
              </a:spcBef>
              <a:spcAft>
                <a:spcPts val="0"/>
              </a:spcAft>
              <a:buNone/>
            </a:pPr>
            <a:r>
              <a:rPr lang="en-US" sz="1600" b="1" dirty="0">
                <a:solidFill>
                  <a:schemeClr val="dk1"/>
                </a:solidFill>
                <a:latin typeface="Calibri"/>
                <a:ea typeface="Calibri"/>
                <a:cs typeface="Calibri"/>
                <a:sym typeface="Calibri"/>
              </a:rPr>
              <a:t>33098 Paderborn</a:t>
            </a:r>
            <a:endParaRPr dirty="0"/>
          </a:p>
          <a:p>
            <a:pPr marL="0" marR="0" lvl="0" indent="0" algn="l" rtl="0">
              <a:lnSpc>
                <a:spcPct val="106666"/>
              </a:lnSpc>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1" dirty="0">
                <a:solidFill>
                  <a:schemeClr val="dk1"/>
                </a:solidFill>
                <a:latin typeface="Calibri"/>
                <a:ea typeface="Calibri"/>
                <a:cs typeface="Calibri"/>
                <a:sym typeface="Calibri"/>
              </a:rPr>
              <a:t>http://www.upb.de/wipaed</a:t>
            </a:r>
            <a:endParaRPr sz="1600" b="1" dirty="0">
              <a:solidFill>
                <a:schemeClr val="dk1"/>
              </a:solidFill>
              <a:latin typeface="Calibri"/>
              <a:ea typeface="Calibri"/>
              <a:cs typeface="Calibri"/>
              <a:sym typeface="Calibri"/>
            </a:endParaRPr>
          </a:p>
        </p:txBody>
      </p:sp>
      <p:sp>
        <p:nvSpPr>
          <p:cNvPr id="331" name="Google Shape;331;p23"/>
          <p:cNvSpPr/>
          <p:nvPr/>
        </p:nvSpPr>
        <p:spPr>
          <a:xfrm>
            <a:off x="1192568" y="1292237"/>
            <a:ext cx="165865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5234E"/>
              </a:buClr>
              <a:buSzPts val="3600"/>
              <a:buFont typeface="Noto Sans Symbols"/>
              <a:buNone/>
            </a:pPr>
            <a:r>
              <a:rPr lang="en-US" sz="3600" b="1" dirty="0">
                <a:solidFill>
                  <a:srgbClr val="05234E"/>
                </a:solidFill>
                <a:latin typeface="Calibri"/>
                <a:ea typeface="Calibri"/>
                <a:cs typeface="Calibri"/>
                <a:sym typeface="Calibri"/>
              </a:rPr>
              <a:t>Contact</a:t>
            </a:r>
            <a:endParaRPr sz="3600" b="1" dirty="0">
              <a:solidFill>
                <a:srgbClr val="05234E"/>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br>
              <a:rPr lang="de-DE" dirty="0">
                <a:solidFill>
                  <a:srgbClr val="FFFF00"/>
                </a:solidFill>
              </a:rPr>
            </a:br>
            <a:r>
              <a:rPr lang="de-DE" dirty="0">
                <a:solidFill>
                  <a:srgbClr val="3F762A"/>
                </a:solidFill>
              </a:rPr>
              <a:t>Einführung</a:t>
            </a:r>
            <a:endParaRPr b="1" dirty="0">
              <a:solidFill>
                <a:srgbClr val="3F762A"/>
              </a:solidFill>
            </a:endParaRPr>
          </a:p>
        </p:txBody>
      </p:sp>
      <p:cxnSp>
        <p:nvCxnSpPr>
          <p:cNvPr id="158" name="Google Shape;158;p3"/>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159" name="Google Shape;159;p3" descr="Text&#10;&#10;Description automatically generated with medium confidence"/>
          <p:cNvPicPr preferRelativeResize="0"/>
          <p:nvPr/>
        </p:nvPicPr>
        <p:blipFill rotWithShape="1">
          <a:blip r:embed="rId3">
            <a:alphaModFix/>
          </a:blip>
          <a:srcRect/>
          <a:stretch/>
        </p:blipFill>
        <p:spPr>
          <a:xfrm>
            <a:off x="164497" y="6395934"/>
            <a:ext cx="1296609" cy="272021"/>
          </a:xfrm>
          <a:prstGeom prst="rect">
            <a:avLst/>
          </a:prstGeom>
          <a:noFill/>
          <a:ln>
            <a:noFill/>
          </a:ln>
        </p:spPr>
      </p:pic>
      <p:pic>
        <p:nvPicPr>
          <p:cNvPr id="160" name="Google Shape;160;p3"/>
          <p:cNvPicPr preferRelativeResize="0"/>
          <p:nvPr/>
        </p:nvPicPr>
        <p:blipFill rotWithShape="1">
          <a:blip r:embed="rId4">
            <a:alphaModFix/>
          </a:blip>
          <a:srcRect/>
          <a:stretch/>
        </p:blipFill>
        <p:spPr>
          <a:xfrm>
            <a:off x="10963124" y="176911"/>
            <a:ext cx="1064381" cy="163551"/>
          </a:xfrm>
          <a:prstGeom prst="rect">
            <a:avLst/>
          </a:prstGeom>
          <a:noFill/>
          <a:ln>
            <a:noFill/>
          </a:ln>
        </p:spPr>
      </p:pic>
      <p:sp>
        <p:nvSpPr>
          <p:cNvPr id="161" name="Google Shape;161;p3"/>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dirty="0">
                <a:solidFill>
                  <a:srgbClr val="3F3F3F"/>
                </a:solidFill>
                <a:latin typeface="Calibri"/>
                <a:ea typeface="Calibri"/>
                <a:cs typeface="Calibri"/>
                <a:sym typeface="Calibri"/>
              </a:rPr>
              <a:t>01</a:t>
            </a:r>
            <a:endParaRPr dirty="0"/>
          </a:p>
        </p:txBody>
      </p:sp>
      <p:pic>
        <p:nvPicPr>
          <p:cNvPr id="162" name="Google Shape;162;p3" descr="Bücher"/>
          <p:cNvPicPr preferRelativeResize="0"/>
          <p:nvPr/>
        </p:nvPicPr>
        <p:blipFill rotWithShape="1">
          <a:blip r:embed="rId5">
            <a:alphaModFix/>
          </a:blip>
          <a:srcRect/>
          <a:stretch/>
        </p:blipFill>
        <p:spPr>
          <a:xfrm>
            <a:off x="8140905" y="2542032"/>
            <a:ext cx="2541336" cy="1620154"/>
          </a:xfrm>
          <a:prstGeom prst="rect">
            <a:avLst/>
          </a:prstGeom>
          <a:noFill/>
          <a:ln>
            <a:noFill/>
          </a:ln>
        </p:spPr>
      </p:pic>
      <p:sp>
        <p:nvSpPr>
          <p:cNvPr id="3" name="Textfeld 2">
            <a:extLst>
              <a:ext uri="{FF2B5EF4-FFF2-40B4-BE49-F238E27FC236}">
                <a16:creationId xmlns:a16="http://schemas.microsoft.com/office/drawing/2014/main" id="{BB333E61-7261-A18F-78A3-E889E0AD00F3}"/>
              </a:ext>
            </a:extLst>
          </p:cNvPr>
          <p:cNvSpPr txBox="1"/>
          <p:nvPr/>
        </p:nvSpPr>
        <p:spPr>
          <a:xfrm>
            <a:off x="1097280" y="1721333"/>
            <a:ext cx="8027264" cy="1077218"/>
          </a:xfrm>
          <a:prstGeom prst="rect">
            <a:avLst/>
          </a:prstGeom>
          <a:noFill/>
        </p:spPr>
        <p:txBody>
          <a:bodyPr wrap="square">
            <a:spAutoFit/>
          </a:bodyPr>
          <a:lstStyle/>
          <a:p>
            <a:r>
              <a:rPr lang="de-DE" sz="3200" dirty="0">
                <a:solidFill>
                  <a:srgbClr val="3F762A"/>
                </a:solidFill>
              </a:rPr>
              <a:t>Öko-Innovation und Nachhaltigkeitsdesign im grünen Unternehmertum</a:t>
            </a:r>
            <a:endParaRPr lang="de-DE" sz="3200" dirty="0"/>
          </a:p>
        </p:txBody>
      </p:sp>
      <p:sp>
        <p:nvSpPr>
          <p:cNvPr id="2" name="Google Shape;132;p2">
            <a:extLst>
              <a:ext uri="{FF2B5EF4-FFF2-40B4-BE49-F238E27FC236}">
                <a16:creationId xmlns:a16="http://schemas.microsoft.com/office/drawing/2014/main" id="{829EEEB3-469D-ADB4-7E96-DD25CDBE6733}"/>
              </a:ext>
            </a:extLst>
          </p:cNvPr>
          <p:cNvSpPr txBox="1">
            <a:spLocks/>
          </p:cNvSpPr>
          <p:nvPr/>
        </p:nvSpPr>
        <p:spPr>
          <a:xfrm>
            <a:off x="1097279" y="4621497"/>
            <a:ext cx="6645937" cy="495753"/>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262626"/>
              </a:buClr>
              <a:buSzPts val="8000"/>
              <a:buFont typeface="Calibri"/>
              <a:buNone/>
              <a:defRPr sz="8000" b="1" i="0" u="none" strike="noStrike" cap="none">
                <a:solidFill>
                  <a:srgbClr val="26262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4B3A"/>
              </a:buClr>
              <a:buSzPts val="3200"/>
              <a:buFont typeface="Arial"/>
              <a:buNone/>
            </a:pPr>
            <a:r>
              <a:rPr lang="en-US" sz="2400" dirty="0">
                <a:solidFill>
                  <a:srgbClr val="004B3A"/>
                </a:solidFill>
                <a:latin typeface="Arial"/>
                <a:ea typeface="Arial"/>
                <a:cs typeface="Arial"/>
                <a:sym typeface="Arial"/>
              </a:rPr>
              <a:t>Das </a:t>
            </a:r>
            <a:r>
              <a:rPr lang="en-US" sz="2400" dirty="0" err="1">
                <a:solidFill>
                  <a:srgbClr val="004B3A"/>
                </a:solidFill>
                <a:latin typeface="Arial"/>
                <a:ea typeface="Arial"/>
                <a:cs typeface="Arial"/>
                <a:sym typeface="Arial"/>
              </a:rPr>
              <a:t>Konzept</a:t>
            </a:r>
            <a:r>
              <a:rPr lang="en-US" sz="2400" dirty="0">
                <a:solidFill>
                  <a:srgbClr val="004B3A"/>
                </a:solidFill>
                <a:latin typeface="Arial"/>
                <a:ea typeface="Arial"/>
                <a:cs typeface="Arial"/>
                <a:sym typeface="Arial"/>
              </a:rPr>
              <a:t> des grünen </a:t>
            </a:r>
            <a:r>
              <a:rPr lang="en-US" sz="2400" dirty="0" err="1">
                <a:solidFill>
                  <a:srgbClr val="004B3A"/>
                </a:solidFill>
                <a:latin typeface="Arial"/>
                <a:ea typeface="Arial"/>
                <a:cs typeface="Arial"/>
                <a:sym typeface="Arial"/>
              </a:rPr>
              <a:t>Unternehmertums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5"/>
          <p:cNvSpPr txBox="1">
            <a:spLocks noGrp="1"/>
          </p:cNvSpPr>
          <p:nvPr>
            <p:ph type="body" idx="1"/>
          </p:nvPr>
        </p:nvSpPr>
        <p:spPr>
          <a:xfrm>
            <a:off x="640080" y="1545708"/>
            <a:ext cx="10515600" cy="4125517"/>
          </a:xfrm>
          <a:prstGeom prst="rect">
            <a:avLst/>
          </a:prstGeom>
          <a:noFill/>
          <a:ln>
            <a:noFill/>
          </a:ln>
        </p:spPr>
        <p:txBody>
          <a:bodyPr spcFirstLastPara="1" wrap="square" lIns="0" tIns="45700" rIns="0" bIns="45700" anchor="t" anchorCtr="0">
            <a:normAutofit fontScale="92500"/>
          </a:bodyPr>
          <a:lstStyle/>
          <a:p>
            <a:pPr marL="0" lvl="0" indent="0" algn="just" rtl="0">
              <a:lnSpc>
                <a:spcPct val="120000"/>
              </a:lnSpc>
              <a:spcBef>
                <a:spcPts val="0"/>
              </a:spcBef>
              <a:spcAft>
                <a:spcPts val="0"/>
              </a:spcAft>
              <a:buSzPct val="100000"/>
              <a:buNone/>
            </a:pPr>
            <a:r>
              <a:rPr lang="en-US" sz="3500" b="1" dirty="0">
                <a:solidFill>
                  <a:srgbClr val="2A4F1C"/>
                </a:solidFill>
              </a:rPr>
              <a:t>“</a:t>
            </a:r>
            <a:r>
              <a:rPr lang="en-US" sz="3500" b="1" dirty="0" err="1">
                <a:solidFill>
                  <a:srgbClr val="2A4F1C"/>
                </a:solidFill>
              </a:rPr>
              <a:t>Unternehmertum</a:t>
            </a:r>
            <a:r>
              <a:rPr lang="en-US" sz="3500" b="1" dirty="0">
                <a:solidFill>
                  <a:srgbClr val="2A4F1C"/>
                </a:solidFill>
              </a:rPr>
              <a:t> </a:t>
            </a:r>
            <a:r>
              <a:rPr lang="de-DE" sz="3500" b="1" dirty="0">
                <a:solidFill>
                  <a:srgbClr val="2A4F1C"/>
                </a:solidFill>
              </a:rPr>
              <a:t>ist, wenn man Chancen und Ideen nutzt und sie in einen Wert für andere umwandelt. Der Wert, der geschaffen wird, kann finanziell, kulturell oder sozial sein</a:t>
            </a:r>
            <a:r>
              <a:rPr lang="en-US" sz="3500" b="1" dirty="0">
                <a:solidFill>
                  <a:srgbClr val="2A4F1C"/>
                </a:solidFill>
              </a:rPr>
              <a:t>.”</a:t>
            </a:r>
            <a:br>
              <a:rPr lang="en-US" sz="3500" dirty="0">
                <a:solidFill>
                  <a:schemeClr val="accent1"/>
                </a:solidFill>
              </a:rPr>
            </a:br>
            <a:br>
              <a:rPr lang="en-US" sz="2400" dirty="0">
                <a:solidFill>
                  <a:schemeClr val="accent1"/>
                </a:solidFill>
              </a:rPr>
            </a:br>
            <a:r>
              <a:rPr lang="en-US" sz="1700" dirty="0">
                <a:solidFill>
                  <a:schemeClr val="accent1"/>
                </a:solidFill>
              </a:rPr>
              <a:t>FFE-YE –</a:t>
            </a:r>
            <a:r>
              <a:rPr lang="en-US" sz="1700" dirty="0" err="1">
                <a:solidFill>
                  <a:schemeClr val="accent1"/>
                </a:solidFill>
              </a:rPr>
              <a:t>Fonden</a:t>
            </a:r>
            <a:r>
              <a:rPr lang="en-US" sz="1700" dirty="0">
                <a:solidFill>
                  <a:schemeClr val="accent1"/>
                </a:solidFill>
              </a:rPr>
              <a:t> for </a:t>
            </a:r>
            <a:r>
              <a:rPr lang="en-US" sz="1700" dirty="0" err="1">
                <a:solidFill>
                  <a:schemeClr val="accent1"/>
                </a:solidFill>
              </a:rPr>
              <a:t>Entreprenrørskab</a:t>
            </a:r>
            <a:r>
              <a:rPr lang="en-US" sz="1700" dirty="0">
                <a:solidFill>
                  <a:schemeClr val="accent1"/>
                </a:solidFill>
              </a:rPr>
              <a:t> (2012): Impact of Entrepreneurship Education in Denmark-2011: The Danish Foundation for Entrepreneurship – Young Enterprise, Ejlskovsgade3D, 5000 Odense C, Denmark</a:t>
            </a:r>
            <a:endParaRPr sz="1500" dirty="0"/>
          </a:p>
          <a:p>
            <a:pPr marL="91440" lvl="0" indent="0" algn="just" rtl="0">
              <a:lnSpc>
                <a:spcPct val="90000"/>
              </a:lnSpc>
              <a:spcBef>
                <a:spcPts val="1600"/>
              </a:spcBef>
              <a:spcAft>
                <a:spcPts val="0"/>
              </a:spcAft>
              <a:buSzPct val="100000"/>
              <a:buNone/>
            </a:pPr>
            <a:endParaRPr sz="2400" dirty="0">
              <a:solidFill>
                <a:schemeClr val="accent1"/>
              </a:solidFill>
            </a:endParaRPr>
          </a:p>
          <a:p>
            <a:pPr marL="0" lvl="0" indent="0" algn="just" rtl="0">
              <a:lnSpc>
                <a:spcPct val="120000"/>
              </a:lnSpc>
              <a:spcBef>
                <a:spcPts val="1400"/>
              </a:spcBef>
              <a:spcAft>
                <a:spcPts val="0"/>
              </a:spcAft>
              <a:buSzPct val="100000"/>
              <a:buNone/>
            </a:pPr>
            <a:r>
              <a:rPr lang="de-DE" sz="1500" dirty="0">
                <a:solidFill>
                  <a:schemeClr val="accent1"/>
                </a:solidFill>
              </a:rPr>
              <a:t>Diese Definition von FFE-YE wurde auch im </a:t>
            </a:r>
            <a:r>
              <a:rPr lang="de-DE" sz="1500" dirty="0" err="1">
                <a:solidFill>
                  <a:schemeClr val="accent1"/>
                </a:solidFill>
              </a:rPr>
              <a:t>EntreCompFramework</a:t>
            </a:r>
            <a:r>
              <a:rPr lang="de-DE" sz="1500" dirty="0">
                <a:solidFill>
                  <a:schemeClr val="accent1"/>
                </a:solidFill>
              </a:rPr>
              <a:t> in den Versionen von 2016 (S. 10) und im </a:t>
            </a:r>
            <a:r>
              <a:rPr lang="de-DE" sz="1500" dirty="0" err="1">
                <a:solidFill>
                  <a:schemeClr val="accent1"/>
                </a:solidFill>
              </a:rPr>
              <a:t>EntreCompinto</a:t>
            </a:r>
            <a:r>
              <a:rPr lang="de-DE" sz="1500" dirty="0">
                <a:solidFill>
                  <a:schemeClr val="accent1"/>
                </a:solidFill>
              </a:rPr>
              <a:t> Action Guide der Gemeinsamen Forschungsstelle / Europäischen Kommission von 2018 (S. 176) verwendet.</a:t>
            </a:r>
            <a:endParaRPr lang="en-US" sz="1100" dirty="0"/>
          </a:p>
        </p:txBody>
      </p:sp>
      <p:sp>
        <p:nvSpPr>
          <p:cNvPr id="171" name="Google Shape;171;p5"/>
          <p:cNvSpPr/>
          <p:nvPr/>
        </p:nvSpPr>
        <p:spPr>
          <a:xfrm>
            <a:off x="4572000" y="156754"/>
            <a:ext cx="2991394" cy="927463"/>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5"/>
          <p:cNvSpPr txBox="1"/>
          <p:nvPr/>
        </p:nvSpPr>
        <p:spPr>
          <a:xfrm>
            <a:off x="640080" y="197661"/>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3200" b="1" dirty="0">
                <a:solidFill>
                  <a:srgbClr val="2A4F1C"/>
                </a:solidFill>
                <a:latin typeface="Arial"/>
                <a:ea typeface="Arial"/>
                <a:cs typeface="Arial"/>
                <a:sym typeface="Arial"/>
              </a:rPr>
              <a:t>Was </a:t>
            </a:r>
            <a:r>
              <a:rPr lang="en-US" sz="3200" b="1" dirty="0" err="1">
                <a:solidFill>
                  <a:srgbClr val="2A4F1C"/>
                </a:solidFill>
                <a:latin typeface="Arial"/>
                <a:ea typeface="Arial"/>
                <a:cs typeface="Arial"/>
                <a:sym typeface="Arial"/>
              </a:rPr>
              <a:t>ist</a:t>
            </a:r>
            <a:r>
              <a:rPr lang="en-US" sz="3200" b="1" dirty="0">
                <a:solidFill>
                  <a:srgbClr val="2A4F1C"/>
                </a:solidFill>
                <a:latin typeface="Arial"/>
                <a:ea typeface="Arial"/>
                <a:cs typeface="Arial"/>
                <a:sym typeface="Arial"/>
              </a:rPr>
              <a:t> </a:t>
            </a:r>
            <a:r>
              <a:rPr lang="en-US" sz="3200" b="1" dirty="0" err="1">
                <a:solidFill>
                  <a:srgbClr val="2A4F1C"/>
                </a:solidFill>
                <a:latin typeface="Arial"/>
                <a:ea typeface="Arial"/>
                <a:cs typeface="Arial"/>
                <a:sym typeface="Arial"/>
              </a:rPr>
              <a:t>Unternehmertum</a:t>
            </a:r>
            <a:r>
              <a:rPr lang="en-US" sz="3200" b="1" dirty="0">
                <a:solidFill>
                  <a:srgbClr val="2A4F1C"/>
                </a:solidFill>
                <a:latin typeface="Arial"/>
                <a:ea typeface="Arial"/>
                <a:cs typeface="Arial"/>
                <a:sym typeface="Arial"/>
              </a:rPr>
              <a:t> (Entrepreneurship)?</a:t>
            </a:r>
            <a:endParaRPr sz="3200" b="1" dirty="0">
              <a:solidFill>
                <a:srgbClr val="2A4F1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6"/>
          <p:cNvSpPr txBox="1">
            <a:spLocks noGrp="1"/>
          </p:cNvSpPr>
          <p:nvPr>
            <p:ph type="body" idx="1"/>
          </p:nvPr>
        </p:nvSpPr>
        <p:spPr>
          <a:xfrm>
            <a:off x="1097280" y="1117600"/>
            <a:ext cx="10058400" cy="4751494"/>
          </a:xfrm>
          <a:prstGeom prst="rect">
            <a:avLst/>
          </a:prstGeom>
          <a:noFill/>
          <a:ln>
            <a:noFill/>
          </a:ln>
        </p:spPr>
        <p:txBody>
          <a:bodyPr spcFirstLastPara="1" wrap="square" lIns="0" tIns="45700" rIns="0" bIns="45700" anchor="t" anchorCtr="0">
            <a:normAutofit fontScale="92500" lnSpcReduction="20000"/>
          </a:bodyPr>
          <a:lstStyle/>
          <a:p>
            <a:pPr marL="0" lvl="0" indent="0" algn="l" rtl="0">
              <a:lnSpc>
                <a:spcPct val="100000"/>
              </a:lnSpc>
              <a:spcBef>
                <a:spcPts val="0"/>
              </a:spcBef>
              <a:spcAft>
                <a:spcPts val="0"/>
              </a:spcAft>
              <a:buSzPct val="100000"/>
              <a:buNone/>
            </a:pPr>
            <a:r>
              <a:rPr lang="de-DE" dirty="0">
                <a:solidFill>
                  <a:srgbClr val="2A4F1C"/>
                </a:solidFill>
                <a:latin typeface="Arial"/>
                <a:ea typeface="Arial"/>
                <a:cs typeface="Arial"/>
                <a:sym typeface="Arial"/>
              </a:rPr>
              <a:t>Für Unternehmer ist es wichtig, über den Tellerrand hinauszuschauen. Hier sind einige Merkmale, die dabei helfen, dies zu tun:</a:t>
            </a:r>
          </a:p>
          <a:p>
            <a:pPr marL="360000" lvl="0" indent="-360000" algn="l" rtl="0">
              <a:lnSpc>
                <a:spcPct val="130000"/>
              </a:lnSpc>
              <a:spcBef>
                <a:spcPts val="1400"/>
              </a:spcBef>
              <a:spcAft>
                <a:spcPts val="0"/>
              </a:spcAft>
              <a:buSzPct val="100000"/>
              <a:buFont typeface="Noto Sans Symbols"/>
              <a:buChar char="❖"/>
            </a:pPr>
            <a:r>
              <a:rPr lang="de-DE" dirty="0"/>
              <a:t>Emotionale Intelligenz</a:t>
            </a:r>
          </a:p>
          <a:p>
            <a:pPr marL="360000" lvl="0" indent="-360000" algn="l" rtl="0">
              <a:lnSpc>
                <a:spcPct val="130000"/>
              </a:lnSpc>
              <a:spcBef>
                <a:spcPts val="1400"/>
              </a:spcBef>
              <a:spcAft>
                <a:spcPts val="0"/>
              </a:spcAft>
              <a:buSzPct val="100000"/>
              <a:buFont typeface="Noto Sans Symbols"/>
              <a:buChar char="❖"/>
            </a:pPr>
            <a:r>
              <a:rPr lang="de-DE" dirty="0"/>
              <a:t>Fähigkeiten Probleme zu erkennen</a:t>
            </a:r>
            <a:endParaRPr dirty="0"/>
          </a:p>
          <a:p>
            <a:pPr marL="360000" lvl="0" indent="-360000" algn="l" rtl="0">
              <a:lnSpc>
                <a:spcPct val="130000"/>
              </a:lnSpc>
              <a:spcBef>
                <a:spcPts val="1400"/>
              </a:spcBef>
              <a:spcAft>
                <a:spcPts val="0"/>
              </a:spcAft>
              <a:buSzPct val="100000"/>
              <a:buFont typeface="Noto Sans Symbols"/>
              <a:buChar char="❖"/>
            </a:pPr>
            <a:r>
              <a:rPr lang="de-DE" dirty="0">
                <a:solidFill>
                  <a:srgbClr val="2A4F1C"/>
                </a:solidFill>
                <a:latin typeface="Arial"/>
                <a:ea typeface="Arial"/>
                <a:cs typeface="Arial"/>
                <a:sym typeface="Arial"/>
              </a:rPr>
              <a:t>Ursachen erkennen</a:t>
            </a:r>
            <a:endParaRPr dirty="0"/>
          </a:p>
          <a:p>
            <a:pPr marL="360000" lvl="0" indent="-360000" algn="l" rtl="0">
              <a:lnSpc>
                <a:spcPct val="130000"/>
              </a:lnSpc>
              <a:spcBef>
                <a:spcPts val="1400"/>
              </a:spcBef>
              <a:spcAft>
                <a:spcPts val="0"/>
              </a:spcAft>
              <a:buSzPct val="100000"/>
              <a:buFont typeface="Noto Sans Symbols"/>
              <a:buChar char="❖"/>
            </a:pPr>
            <a:r>
              <a:rPr lang="en-US" dirty="0">
                <a:solidFill>
                  <a:srgbClr val="2A4F1C"/>
                </a:solidFill>
                <a:latin typeface="Arial"/>
                <a:ea typeface="Arial"/>
                <a:cs typeface="Arial"/>
                <a:sym typeface="Arial"/>
              </a:rPr>
              <a:t>Innovation</a:t>
            </a:r>
            <a:endParaRPr dirty="0"/>
          </a:p>
          <a:p>
            <a:pPr marL="360000" lvl="0" indent="-360000" algn="l" rtl="0">
              <a:lnSpc>
                <a:spcPct val="130000"/>
              </a:lnSpc>
              <a:spcBef>
                <a:spcPts val="1400"/>
              </a:spcBef>
              <a:spcAft>
                <a:spcPts val="0"/>
              </a:spcAft>
              <a:buSzPct val="100000"/>
              <a:buFont typeface="Noto Sans Symbols"/>
              <a:buChar char="❖"/>
            </a:pPr>
            <a:r>
              <a:rPr lang="en-US" dirty="0">
                <a:solidFill>
                  <a:srgbClr val="2A4F1C"/>
                </a:solidFill>
                <a:latin typeface="Arial"/>
                <a:ea typeface="Arial"/>
                <a:cs typeface="Arial"/>
                <a:sym typeface="Arial"/>
              </a:rPr>
              <a:t>Brainstorming</a:t>
            </a:r>
            <a:endParaRPr dirty="0"/>
          </a:p>
          <a:p>
            <a:pPr marL="360000" lvl="0" indent="-360000" algn="l" rtl="0">
              <a:lnSpc>
                <a:spcPct val="130000"/>
              </a:lnSpc>
              <a:spcBef>
                <a:spcPts val="1400"/>
              </a:spcBef>
              <a:spcAft>
                <a:spcPts val="0"/>
              </a:spcAft>
              <a:buSzPct val="100000"/>
              <a:buFont typeface="Noto Sans Symbols"/>
              <a:buChar char="❖"/>
            </a:pPr>
            <a:r>
              <a:rPr lang="en-US" dirty="0" err="1">
                <a:solidFill>
                  <a:srgbClr val="2A4F1C"/>
                </a:solidFill>
                <a:latin typeface="Arial"/>
                <a:ea typeface="Arial"/>
                <a:cs typeface="Arial"/>
                <a:sym typeface="Arial"/>
              </a:rPr>
              <a:t>Technologie</a:t>
            </a:r>
            <a:endParaRPr dirty="0"/>
          </a:p>
          <a:p>
            <a:pPr marL="360000" lvl="0" indent="-360000" algn="l" rtl="0">
              <a:lnSpc>
                <a:spcPct val="130000"/>
              </a:lnSpc>
              <a:spcBef>
                <a:spcPts val="1400"/>
              </a:spcBef>
              <a:spcAft>
                <a:spcPts val="0"/>
              </a:spcAft>
              <a:buSzPct val="100000"/>
              <a:buFont typeface="Noto Sans Symbols"/>
              <a:buChar char="❖"/>
            </a:pPr>
            <a:r>
              <a:rPr lang="de-DE" dirty="0">
                <a:solidFill>
                  <a:srgbClr val="2A4F1C"/>
                </a:solidFill>
                <a:latin typeface="Arial"/>
                <a:ea typeface="Arial"/>
                <a:cs typeface="Arial"/>
                <a:sym typeface="Arial"/>
              </a:rPr>
              <a:t>Über den Tellerrand schauen</a:t>
            </a:r>
            <a:endParaRPr dirty="0"/>
          </a:p>
          <a:p>
            <a:pPr marL="360000" lvl="0" indent="-360000" algn="l" rtl="0">
              <a:lnSpc>
                <a:spcPct val="130000"/>
              </a:lnSpc>
              <a:spcBef>
                <a:spcPts val="1400"/>
              </a:spcBef>
              <a:spcAft>
                <a:spcPts val="0"/>
              </a:spcAft>
              <a:buSzPct val="100000"/>
              <a:buFont typeface="Noto Sans Symbols"/>
              <a:buChar char="❖"/>
            </a:pPr>
            <a:r>
              <a:rPr lang="de-DE" dirty="0">
                <a:solidFill>
                  <a:srgbClr val="2A4F1C"/>
                </a:solidFill>
                <a:latin typeface="Arial"/>
                <a:ea typeface="Arial"/>
                <a:cs typeface="Arial"/>
                <a:sym typeface="Arial"/>
              </a:rPr>
              <a:t>Ein Team aufbauen</a:t>
            </a:r>
            <a:endParaRPr dirty="0"/>
          </a:p>
          <a:p>
            <a:pPr marL="91440" lvl="0" indent="-12064" algn="l" rtl="0">
              <a:lnSpc>
                <a:spcPct val="90000"/>
              </a:lnSpc>
              <a:spcBef>
                <a:spcPts val="1400"/>
              </a:spcBef>
              <a:spcAft>
                <a:spcPts val="0"/>
              </a:spcAft>
              <a:buSzPct val="100000"/>
              <a:buNone/>
            </a:pPr>
            <a:endParaRPr dirty="0"/>
          </a:p>
        </p:txBody>
      </p:sp>
      <p:sp>
        <p:nvSpPr>
          <p:cNvPr id="178" name="Google Shape;178;p6"/>
          <p:cNvSpPr txBox="1"/>
          <p:nvPr/>
        </p:nvSpPr>
        <p:spPr>
          <a:xfrm>
            <a:off x="1042188" y="212976"/>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3200" b="1" dirty="0">
                <a:solidFill>
                  <a:srgbClr val="2A4F1C"/>
                </a:solidFill>
                <a:latin typeface="Arial"/>
                <a:ea typeface="Arial"/>
                <a:cs typeface="Arial"/>
                <a:sym typeface="Arial"/>
              </a:rPr>
              <a:t>Skills </a:t>
            </a:r>
            <a:r>
              <a:rPr lang="en-US" sz="3200" b="1" dirty="0" err="1">
                <a:solidFill>
                  <a:srgbClr val="2A4F1C"/>
                </a:solidFill>
                <a:latin typeface="Arial"/>
                <a:ea typeface="Arial"/>
                <a:cs typeface="Arial"/>
                <a:sym typeface="Arial"/>
              </a:rPr>
              <a:t>eines</a:t>
            </a:r>
            <a:r>
              <a:rPr lang="en-US" sz="3200" b="1" dirty="0">
                <a:solidFill>
                  <a:srgbClr val="2A4F1C"/>
                </a:solidFill>
                <a:latin typeface="Arial"/>
                <a:ea typeface="Arial"/>
                <a:cs typeface="Arial"/>
                <a:sym typeface="Arial"/>
              </a:rPr>
              <a:t> </a:t>
            </a:r>
            <a:r>
              <a:rPr lang="en-US" sz="3200" b="1" dirty="0" err="1">
                <a:solidFill>
                  <a:srgbClr val="2A4F1C"/>
                </a:solidFill>
                <a:latin typeface="Arial"/>
                <a:ea typeface="Arial"/>
                <a:cs typeface="Arial"/>
                <a:sym typeface="Arial"/>
              </a:rPr>
              <a:t>Unternehmers</a:t>
            </a:r>
            <a:r>
              <a:rPr lang="en-US" sz="3200" b="1" dirty="0">
                <a:solidFill>
                  <a:srgbClr val="2A4F1C"/>
                </a:solidFill>
                <a:latin typeface="Arial"/>
                <a:ea typeface="Arial"/>
                <a:cs typeface="Arial"/>
                <a:sym typeface="Arial"/>
              </a:rPr>
              <a:t> - I</a:t>
            </a:r>
            <a:endParaRPr lang="en-US" sz="3200" b="1" dirty="0">
              <a:solidFill>
                <a:srgbClr val="2A4F1C"/>
              </a:solidFill>
              <a:latin typeface="Calibri"/>
              <a:ea typeface="Calibri"/>
              <a:cs typeface="Calibri"/>
              <a:sym typeface="Calibri"/>
            </a:endParaRPr>
          </a:p>
        </p:txBody>
      </p:sp>
      <p:pic>
        <p:nvPicPr>
          <p:cNvPr id="3" name="Grafik 2" descr="Ein Bild, das computer, Person, Text, Computer enthält.&#10;&#10;Automatisch generierte Beschreibung">
            <a:extLst>
              <a:ext uri="{FF2B5EF4-FFF2-40B4-BE49-F238E27FC236}">
                <a16:creationId xmlns:a16="http://schemas.microsoft.com/office/drawing/2014/main" id="{300BB363-745C-8D03-1E5E-39FF7B13B97E}"/>
              </a:ext>
            </a:extLst>
          </p:cNvPr>
          <p:cNvPicPr>
            <a:picLocks noChangeAspect="1"/>
          </p:cNvPicPr>
          <p:nvPr/>
        </p:nvPicPr>
        <p:blipFill>
          <a:blip r:embed="rId3"/>
          <a:stretch>
            <a:fillRect/>
          </a:stretch>
        </p:blipFill>
        <p:spPr>
          <a:xfrm>
            <a:off x="5897880" y="2002536"/>
            <a:ext cx="5659908" cy="336499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7"/>
          <p:cNvSpPr txBox="1">
            <a:spLocks noGrp="1"/>
          </p:cNvSpPr>
          <p:nvPr>
            <p:ph type="body" idx="1"/>
          </p:nvPr>
        </p:nvSpPr>
        <p:spPr>
          <a:xfrm>
            <a:off x="1097280" y="1117600"/>
            <a:ext cx="10058400" cy="4751494"/>
          </a:xfrm>
          <a:prstGeom prst="rect">
            <a:avLst/>
          </a:prstGeom>
          <a:noFill/>
          <a:ln>
            <a:noFill/>
          </a:ln>
        </p:spPr>
        <p:txBody>
          <a:bodyPr spcFirstLastPara="1" wrap="square" lIns="0" tIns="45700" rIns="0" bIns="45700" anchor="t" anchorCtr="0">
            <a:normAutofit/>
          </a:bodyPr>
          <a:lstStyle/>
          <a:p>
            <a:pPr marL="0" lvl="0" indent="0" algn="l" rtl="0">
              <a:lnSpc>
                <a:spcPct val="100000"/>
              </a:lnSpc>
              <a:spcBef>
                <a:spcPts val="0"/>
              </a:spcBef>
              <a:spcAft>
                <a:spcPts val="0"/>
              </a:spcAft>
              <a:buSzPct val="100000"/>
              <a:buNone/>
            </a:pPr>
            <a:r>
              <a:rPr lang="de-DE" sz="1900" dirty="0">
                <a:solidFill>
                  <a:srgbClr val="2A4F1C"/>
                </a:solidFill>
                <a:latin typeface="Arial"/>
                <a:ea typeface="Arial"/>
                <a:cs typeface="Arial"/>
                <a:sym typeface="Arial"/>
              </a:rPr>
              <a:t>Für Unternehmer ist es wichtig, über den Tellerrand hinauszuschauen. Hier sind einige Merkmale, die dabei helfen, dies zu tun:</a:t>
            </a:r>
          </a:p>
          <a:p>
            <a:pPr marL="360000" lvl="0" indent="-360000" algn="l" rtl="0">
              <a:lnSpc>
                <a:spcPct val="130000"/>
              </a:lnSpc>
              <a:spcBef>
                <a:spcPts val="1400"/>
              </a:spcBef>
              <a:spcAft>
                <a:spcPts val="0"/>
              </a:spcAft>
              <a:buSzPct val="100000"/>
              <a:buFont typeface="Noto Sans Symbols"/>
              <a:buChar char="❖"/>
            </a:pPr>
            <a:r>
              <a:rPr lang="en-US" sz="1900" dirty="0" err="1">
                <a:solidFill>
                  <a:srgbClr val="2A4F1C"/>
                </a:solidFill>
                <a:latin typeface="Arial"/>
                <a:ea typeface="Arial"/>
                <a:cs typeface="Arial"/>
                <a:sym typeface="Arial"/>
              </a:rPr>
              <a:t>Erstellung</a:t>
            </a:r>
            <a:r>
              <a:rPr lang="en-US" sz="1900" dirty="0">
                <a:solidFill>
                  <a:srgbClr val="2A4F1C"/>
                </a:solidFill>
                <a:latin typeface="Arial"/>
                <a:ea typeface="Arial"/>
                <a:cs typeface="Arial"/>
                <a:sym typeface="Arial"/>
              </a:rPr>
              <a:t> von </a:t>
            </a:r>
            <a:r>
              <a:rPr lang="en-US" sz="1900" dirty="0" err="1">
                <a:solidFill>
                  <a:srgbClr val="2A4F1C"/>
                </a:solidFill>
                <a:latin typeface="Arial"/>
                <a:ea typeface="Arial"/>
                <a:cs typeface="Arial"/>
                <a:sym typeface="Arial"/>
              </a:rPr>
              <a:t>Geschäftsplänen</a:t>
            </a:r>
            <a:endParaRPr lang="en-US" sz="1900" dirty="0">
              <a:solidFill>
                <a:srgbClr val="2A4F1C"/>
              </a:solidFill>
              <a:latin typeface="Arial"/>
              <a:ea typeface="Arial"/>
              <a:cs typeface="Arial"/>
              <a:sym typeface="Arial"/>
            </a:endParaRPr>
          </a:p>
          <a:p>
            <a:pPr marL="360000" lvl="0" indent="-360000" algn="l" rtl="0">
              <a:lnSpc>
                <a:spcPct val="130000"/>
              </a:lnSpc>
              <a:spcBef>
                <a:spcPts val="1400"/>
              </a:spcBef>
              <a:spcAft>
                <a:spcPts val="0"/>
              </a:spcAft>
              <a:buSzPct val="100000"/>
              <a:buFont typeface="Noto Sans Symbols"/>
              <a:buChar char="❖"/>
            </a:pPr>
            <a:r>
              <a:rPr lang="de-DE" sz="1900" dirty="0">
                <a:solidFill>
                  <a:srgbClr val="2A4F1C"/>
                </a:solidFill>
                <a:latin typeface="Arial"/>
                <a:ea typeface="Arial"/>
                <a:cs typeface="Arial"/>
                <a:sym typeface="Arial"/>
              </a:rPr>
              <a:t>Kritisches Denken</a:t>
            </a:r>
            <a:endParaRPr sz="1900" dirty="0"/>
          </a:p>
          <a:p>
            <a:pPr marL="360000" lvl="0" indent="-360000" algn="l" rtl="0">
              <a:lnSpc>
                <a:spcPct val="130000"/>
              </a:lnSpc>
              <a:spcBef>
                <a:spcPts val="1400"/>
              </a:spcBef>
              <a:spcAft>
                <a:spcPts val="0"/>
              </a:spcAft>
              <a:buSzPct val="100000"/>
              <a:buFont typeface="Noto Sans Symbols"/>
              <a:buChar char="❖"/>
            </a:pPr>
            <a:r>
              <a:rPr lang="de-DE" sz="1900" dirty="0">
                <a:solidFill>
                  <a:srgbClr val="2A4F1C"/>
                </a:solidFill>
                <a:latin typeface="Arial"/>
                <a:ea typeface="Arial"/>
                <a:cs typeface="Arial"/>
                <a:sym typeface="Arial"/>
              </a:rPr>
              <a:t>Entscheidungsfindung</a:t>
            </a:r>
            <a:endParaRPr sz="1900" dirty="0"/>
          </a:p>
          <a:p>
            <a:pPr marL="360000" lvl="0" indent="-360000" algn="l" rtl="0">
              <a:lnSpc>
                <a:spcPct val="130000"/>
              </a:lnSpc>
              <a:spcBef>
                <a:spcPts val="1400"/>
              </a:spcBef>
              <a:spcAft>
                <a:spcPts val="0"/>
              </a:spcAft>
              <a:buSzPct val="100000"/>
              <a:buFont typeface="Noto Sans Symbols"/>
              <a:buChar char="❖"/>
            </a:pPr>
            <a:r>
              <a:rPr lang="en-US" sz="1900" dirty="0" err="1">
                <a:solidFill>
                  <a:srgbClr val="2A4F1C"/>
                </a:solidFill>
                <a:latin typeface="Arial"/>
                <a:ea typeface="Arial"/>
                <a:cs typeface="Arial"/>
                <a:sym typeface="Arial"/>
              </a:rPr>
              <a:t>Organisation</a:t>
            </a:r>
            <a:endParaRPr sz="1900" dirty="0"/>
          </a:p>
          <a:p>
            <a:pPr marL="360000" lvl="0" indent="-360000" algn="l" rtl="0">
              <a:lnSpc>
                <a:spcPct val="130000"/>
              </a:lnSpc>
              <a:spcBef>
                <a:spcPts val="1400"/>
              </a:spcBef>
              <a:spcAft>
                <a:spcPts val="0"/>
              </a:spcAft>
              <a:buSzPct val="100000"/>
              <a:buFont typeface="Noto Sans Symbols"/>
              <a:buChar char="❖"/>
            </a:pPr>
            <a:r>
              <a:rPr lang="de-DE" sz="1900" dirty="0">
                <a:solidFill>
                  <a:srgbClr val="2A4F1C"/>
                </a:solidFill>
                <a:latin typeface="Arial"/>
                <a:ea typeface="Arial"/>
                <a:cs typeface="Arial"/>
                <a:sym typeface="Arial"/>
              </a:rPr>
              <a:t>Planung</a:t>
            </a:r>
            <a:endParaRPr sz="1900" dirty="0"/>
          </a:p>
          <a:p>
            <a:pPr marL="360000" lvl="0" indent="-360000" algn="l" rtl="0">
              <a:lnSpc>
                <a:spcPct val="130000"/>
              </a:lnSpc>
              <a:spcBef>
                <a:spcPts val="1400"/>
              </a:spcBef>
              <a:spcAft>
                <a:spcPts val="0"/>
              </a:spcAft>
              <a:buSzPct val="100000"/>
              <a:buFont typeface="Noto Sans Symbols"/>
              <a:buChar char="❖"/>
            </a:pPr>
            <a:r>
              <a:rPr lang="en-US" sz="1900" dirty="0">
                <a:solidFill>
                  <a:srgbClr val="2A4F1C"/>
                </a:solidFill>
                <a:latin typeface="Arial"/>
                <a:ea typeface="Arial"/>
                <a:cs typeface="Arial"/>
                <a:sym typeface="Arial"/>
              </a:rPr>
              <a:t>Positives </a:t>
            </a:r>
            <a:r>
              <a:rPr lang="en-US" sz="1900" dirty="0" err="1">
                <a:solidFill>
                  <a:srgbClr val="2A4F1C"/>
                </a:solidFill>
                <a:latin typeface="Arial"/>
                <a:ea typeface="Arial"/>
                <a:cs typeface="Arial"/>
                <a:sym typeface="Arial"/>
              </a:rPr>
              <a:t>Denken</a:t>
            </a:r>
            <a:endParaRPr sz="1900" dirty="0"/>
          </a:p>
          <a:p>
            <a:pPr marL="360000" lvl="0" indent="-360000" algn="l" rtl="0">
              <a:lnSpc>
                <a:spcPct val="130000"/>
              </a:lnSpc>
              <a:spcBef>
                <a:spcPts val="1400"/>
              </a:spcBef>
              <a:spcAft>
                <a:spcPts val="0"/>
              </a:spcAft>
              <a:buSzPct val="100000"/>
              <a:buFont typeface="Noto Sans Symbols"/>
              <a:buChar char="❖"/>
            </a:pPr>
            <a:r>
              <a:rPr lang="en-US" sz="1900" dirty="0">
                <a:solidFill>
                  <a:srgbClr val="2A4F1C"/>
                </a:solidFill>
                <a:latin typeface="Arial"/>
                <a:ea typeface="Arial"/>
                <a:cs typeface="Arial"/>
                <a:sym typeface="Arial"/>
              </a:rPr>
              <a:t>Social Media</a:t>
            </a:r>
            <a:endParaRPr sz="1900" dirty="0"/>
          </a:p>
        </p:txBody>
      </p:sp>
      <p:sp>
        <p:nvSpPr>
          <p:cNvPr id="185" name="Google Shape;185;p7"/>
          <p:cNvSpPr txBox="1"/>
          <p:nvPr/>
        </p:nvSpPr>
        <p:spPr>
          <a:xfrm>
            <a:off x="951365" y="182790"/>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3200" b="1" dirty="0">
                <a:solidFill>
                  <a:srgbClr val="2A4F1C"/>
                </a:solidFill>
                <a:latin typeface="Arial"/>
                <a:ea typeface="Arial"/>
                <a:cs typeface="Arial"/>
                <a:sym typeface="Arial"/>
              </a:rPr>
              <a:t>Skills </a:t>
            </a:r>
            <a:r>
              <a:rPr lang="en-US" sz="3200" b="1" dirty="0" err="1">
                <a:solidFill>
                  <a:srgbClr val="2A4F1C"/>
                </a:solidFill>
                <a:latin typeface="Arial"/>
                <a:ea typeface="Arial"/>
                <a:cs typeface="Arial"/>
                <a:sym typeface="Arial"/>
              </a:rPr>
              <a:t>eines</a:t>
            </a:r>
            <a:r>
              <a:rPr lang="en-US" sz="3200" b="1" dirty="0">
                <a:solidFill>
                  <a:srgbClr val="2A4F1C"/>
                </a:solidFill>
                <a:latin typeface="Arial"/>
                <a:ea typeface="Arial"/>
                <a:cs typeface="Arial"/>
                <a:sym typeface="Arial"/>
              </a:rPr>
              <a:t> </a:t>
            </a:r>
            <a:r>
              <a:rPr lang="en-US" sz="3200" b="1" dirty="0" err="1">
                <a:solidFill>
                  <a:srgbClr val="2A4F1C"/>
                </a:solidFill>
                <a:latin typeface="Arial"/>
                <a:ea typeface="Arial"/>
                <a:cs typeface="Arial"/>
                <a:sym typeface="Arial"/>
              </a:rPr>
              <a:t>Unternehmers</a:t>
            </a:r>
            <a:r>
              <a:rPr lang="en-US" sz="3200" b="1" dirty="0">
                <a:solidFill>
                  <a:srgbClr val="2A4F1C"/>
                </a:solidFill>
                <a:latin typeface="Arial"/>
                <a:ea typeface="Arial"/>
                <a:cs typeface="Arial"/>
                <a:sym typeface="Arial"/>
              </a:rPr>
              <a:t> - II</a:t>
            </a:r>
            <a:endParaRPr lang="en-US" sz="3200" b="1" dirty="0">
              <a:solidFill>
                <a:srgbClr val="2A4F1C"/>
              </a:solidFill>
              <a:latin typeface="Calibri"/>
              <a:ea typeface="Calibri"/>
              <a:cs typeface="Calibri"/>
              <a:sym typeface="Calibri"/>
            </a:endParaRPr>
          </a:p>
        </p:txBody>
      </p:sp>
      <p:pic>
        <p:nvPicPr>
          <p:cNvPr id="2" name="Grafik 1" descr="Ein Bild, das computer, Person, Text, Computer enthält.&#10;&#10;Automatisch generierte Beschreibung">
            <a:extLst>
              <a:ext uri="{FF2B5EF4-FFF2-40B4-BE49-F238E27FC236}">
                <a16:creationId xmlns:a16="http://schemas.microsoft.com/office/drawing/2014/main" id="{EE4158D5-3712-2658-7741-5FD50E823B2A}"/>
              </a:ext>
            </a:extLst>
          </p:cNvPr>
          <p:cNvPicPr>
            <a:picLocks noChangeAspect="1"/>
          </p:cNvPicPr>
          <p:nvPr/>
        </p:nvPicPr>
        <p:blipFill>
          <a:blip r:embed="rId3"/>
          <a:stretch>
            <a:fillRect/>
          </a:stretch>
        </p:blipFill>
        <p:spPr>
          <a:xfrm>
            <a:off x="5897880" y="2002536"/>
            <a:ext cx="5659908" cy="33649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8"/>
          <p:cNvSpPr txBox="1">
            <a:spLocks noGrp="1"/>
          </p:cNvSpPr>
          <p:nvPr>
            <p:ph type="title"/>
          </p:nvPr>
        </p:nvSpPr>
        <p:spPr>
          <a:xfrm>
            <a:off x="1584270" y="294937"/>
            <a:ext cx="8990308" cy="806116"/>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Arial"/>
              <a:buNone/>
            </a:pPr>
            <a:r>
              <a:rPr lang="en-US" dirty="0">
                <a:solidFill>
                  <a:srgbClr val="2A4F1C"/>
                </a:solidFill>
                <a:latin typeface="Arial"/>
                <a:ea typeface="Arial"/>
                <a:cs typeface="Arial"/>
                <a:sym typeface="Arial"/>
              </a:rPr>
              <a:t>Take a look at yourself</a:t>
            </a:r>
            <a:endParaRPr dirty="0">
              <a:solidFill>
                <a:srgbClr val="2A4F1C"/>
              </a:solidFill>
            </a:endParaRPr>
          </a:p>
        </p:txBody>
      </p:sp>
      <p:sp>
        <p:nvSpPr>
          <p:cNvPr id="193" name="Google Shape;193;p8"/>
          <p:cNvSpPr txBox="1">
            <a:spLocks noGrp="1"/>
          </p:cNvSpPr>
          <p:nvPr>
            <p:ph type="body" idx="1"/>
          </p:nvPr>
        </p:nvSpPr>
        <p:spPr>
          <a:xfrm>
            <a:off x="1584270" y="1241671"/>
            <a:ext cx="9294125" cy="1764300"/>
          </a:xfrm>
          <a:prstGeom prst="rect">
            <a:avLst/>
          </a:prstGeom>
          <a:noFill/>
          <a:ln>
            <a:noFill/>
          </a:ln>
        </p:spPr>
        <p:txBody>
          <a:bodyPr spcFirstLastPara="1" wrap="square" lIns="0" tIns="45700" rIns="0" bIns="45700" anchor="t" anchorCtr="0">
            <a:normAutofit/>
          </a:bodyPr>
          <a:lstStyle/>
          <a:p>
            <a:pPr marL="91440" lvl="0" indent="-107950" algn="l" rtl="0">
              <a:lnSpc>
                <a:spcPct val="90000"/>
              </a:lnSpc>
              <a:spcBef>
                <a:spcPts val="0"/>
              </a:spcBef>
              <a:spcAft>
                <a:spcPts val="0"/>
              </a:spcAft>
              <a:buSzPct val="100000"/>
              <a:buChar char=" "/>
            </a:pPr>
            <a:r>
              <a:rPr lang="de-DE" b="1" dirty="0">
                <a:solidFill>
                  <a:srgbClr val="2A4F1C"/>
                </a:solidFill>
              </a:rPr>
              <a:t>Denken Sie an Situationen in Ihrem täglichen Leben. Wie verhalten Sie sich in solchen Situationen? Beurteilen Sie die unternehmerischen Fähigkeiten für sich selbst. </a:t>
            </a:r>
          </a:p>
          <a:p>
            <a:pPr marL="91440" lvl="0" indent="-107950" algn="l" rtl="0">
              <a:lnSpc>
                <a:spcPct val="90000"/>
              </a:lnSpc>
              <a:spcBef>
                <a:spcPts val="0"/>
              </a:spcBef>
              <a:spcAft>
                <a:spcPts val="0"/>
              </a:spcAft>
              <a:buSzPct val="100000"/>
              <a:buChar char=" "/>
            </a:pPr>
            <a:endParaRPr lang="de-DE" b="1" dirty="0">
              <a:solidFill>
                <a:srgbClr val="2A4F1C"/>
              </a:solidFill>
            </a:endParaRPr>
          </a:p>
          <a:p>
            <a:pPr marL="91440" lvl="0" indent="-107950" algn="l" rtl="0">
              <a:lnSpc>
                <a:spcPct val="90000"/>
              </a:lnSpc>
              <a:spcBef>
                <a:spcPts val="0"/>
              </a:spcBef>
              <a:spcAft>
                <a:spcPts val="0"/>
              </a:spcAft>
              <a:buSzPct val="100000"/>
              <a:buChar char=" "/>
            </a:pPr>
            <a:r>
              <a:rPr lang="de-DE" b="1" dirty="0">
                <a:solidFill>
                  <a:srgbClr val="2A4F1C"/>
                </a:solidFill>
              </a:rPr>
              <a:t>Nehmen Sie ein Blatt Papier und füllen Sie eine Tabelle aus, in der Sie die vorgestellten Fähigkeiten für sich selbst bewerten, die so aussehen sollte:</a:t>
            </a:r>
            <a:endParaRPr b="1" dirty="0">
              <a:solidFill>
                <a:schemeClr val="accent1"/>
              </a:solidFill>
            </a:endParaRPr>
          </a:p>
        </p:txBody>
      </p:sp>
      <p:sp>
        <p:nvSpPr>
          <p:cNvPr id="194" name="Google Shape;194;p8"/>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spcBef>
                <a:spcPts val="0"/>
              </a:spcBef>
              <a:spcAft>
                <a:spcPts val="0"/>
              </a:spcAft>
              <a:buNone/>
            </a:pPr>
            <a:r>
              <a:rPr lang="en-US" sz="2800" b="1" dirty="0">
                <a:solidFill>
                  <a:schemeClr val="lt1"/>
                </a:solidFill>
                <a:latin typeface="Arial"/>
                <a:ea typeface="Arial"/>
                <a:cs typeface="Arial"/>
                <a:sym typeface="Arial"/>
              </a:rPr>
              <a:t>Task</a:t>
            </a:r>
            <a:endParaRPr dirty="0"/>
          </a:p>
        </p:txBody>
      </p:sp>
      <p:graphicFrame>
        <p:nvGraphicFramePr>
          <p:cNvPr id="195" name="Google Shape;195;p8"/>
          <p:cNvGraphicFramePr/>
          <p:nvPr>
            <p:extLst>
              <p:ext uri="{D42A27DB-BD31-4B8C-83A1-F6EECF244321}">
                <p14:modId xmlns:p14="http://schemas.microsoft.com/office/powerpoint/2010/main" val="507875892"/>
              </p:ext>
            </p:extLst>
          </p:nvPr>
        </p:nvGraphicFramePr>
        <p:xfrm>
          <a:off x="1584271" y="3005971"/>
          <a:ext cx="9294125" cy="2344216"/>
        </p:xfrm>
        <a:graphic>
          <a:graphicData uri="http://schemas.openxmlformats.org/drawingml/2006/table">
            <a:tbl>
              <a:tblPr firstRow="1" bandRow="1">
                <a:noFill/>
                <a:tableStyleId>{D49AD3D6-E8F9-4880-B4F5-A4824B6D44C1}</a:tableStyleId>
              </a:tblPr>
              <a:tblGrid>
                <a:gridCol w="2841550">
                  <a:extLst>
                    <a:ext uri="{9D8B030D-6E8A-4147-A177-3AD203B41FA5}">
                      <a16:colId xmlns:a16="http://schemas.microsoft.com/office/drawing/2014/main" val="20000"/>
                    </a:ext>
                  </a:extLst>
                </a:gridCol>
                <a:gridCol w="1517779">
                  <a:extLst>
                    <a:ext uri="{9D8B030D-6E8A-4147-A177-3AD203B41FA5}">
                      <a16:colId xmlns:a16="http://schemas.microsoft.com/office/drawing/2014/main" val="20001"/>
                    </a:ext>
                  </a:extLst>
                </a:gridCol>
                <a:gridCol w="2611271">
                  <a:extLst>
                    <a:ext uri="{9D8B030D-6E8A-4147-A177-3AD203B41FA5}">
                      <a16:colId xmlns:a16="http://schemas.microsoft.com/office/drawing/2014/main" val="20002"/>
                    </a:ext>
                  </a:extLst>
                </a:gridCol>
                <a:gridCol w="2323525">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US" sz="1800" u="none" strike="noStrike" cap="none" dirty="0" err="1"/>
                        <a:t>Kompetenz</a:t>
                      </a:r>
                      <a:endParaRPr sz="1800" dirty="0"/>
                    </a:p>
                  </a:txBody>
                  <a:tcPr marL="91450" marR="91450" marT="45725" marB="45725"/>
                </a:tc>
                <a:tc>
                  <a:txBody>
                    <a:bodyPr/>
                    <a:lstStyle/>
                    <a:p>
                      <a:pPr marL="0" marR="0" lvl="0" indent="0" algn="ctr" rtl="0">
                        <a:spcBef>
                          <a:spcPts val="0"/>
                        </a:spcBef>
                        <a:spcAft>
                          <a:spcPts val="0"/>
                        </a:spcAft>
                        <a:buNone/>
                      </a:pPr>
                      <a:r>
                        <a:rPr lang="en-US" sz="1800" dirty="0"/>
                        <a:t>Schon gut</a:t>
                      </a:r>
                      <a:endParaRPr sz="1800" dirty="0"/>
                    </a:p>
                  </a:txBody>
                  <a:tcPr marL="91450" marR="91450" marT="45725" marB="45725"/>
                </a:tc>
                <a:tc>
                  <a:txBody>
                    <a:bodyPr/>
                    <a:lstStyle/>
                    <a:p>
                      <a:pPr marL="0" marR="0" lvl="0" indent="0" algn="ctr" rtl="0">
                        <a:spcBef>
                          <a:spcPts val="0"/>
                        </a:spcBef>
                        <a:spcAft>
                          <a:spcPts val="0"/>
                        </a:spcAft>
                        <a:buNone/>
                      </a:pPr>
                      <a:r>
                        <a:rPr lang="en-US" sz="1800" dirty="0" err="1"/>
                        <a:t>Kann</a:t>
                      </a:r>
                      <a:r>
                        <a:rPr lang="en-US" sz="1800" dirty="0"/>
                        <a:t> </a:t>
                      </a:r>
                      <a:r>
                        <a:rPr lang="en-US" sz="1800" dirty="0" err="1"/>
                        <a:t>verbessert</a:t>
                      </a:r>
                      <a:r>
                        <a:rPr lang="en-US" sz="1800" dirty="0"/>
                        <a:t> </a:t>
                      </a:r>
                      <a:r>
                        <a:rPr lang="en-US" sz="1800" dirty="0" err="1"/>
                        <a:t>werden</a:t>
                      </a:r>
                      <a:endParaRPr sz="1800" dirty="0"/>
                    </a:p>
                  </a:txBody>
                  <a:tcPr marL="91450" marR="91450" marT="45725" marB="45725"/>
                </a:tc>
                <a:tc>
                  <a:txBody>
                    <a:bodyPr/>
                    <a:lstStyle/>
                    <a:p>
                      <a:pPr marL="0" marR="0" lvl="0" indent="0" algn="ctr" rtl="0">
                        <a:spcBef>
                          <a:spcPts val="0"/>
                        </a:spcBef>
                        <a:spcAft>
                          <a:spcPts val="0"/>
                        </a:spcAft>
                        <a:buNone/>
                      </a:pPr>
                      <a:r>
                        <a:rPr lang="en-US" sz="1800" dirty="0"/>
                        <a:t>Noch </a:t>
                      </a:r>
                      <a:r>
                        <a:rPr lang="en-US" sz="1800" dirty="0" err="1"/>
                        <a:t>nicht</a:t>
                      </a:r>
                      <a:r>
                        <a:rPr lang="en-US" sz="1800" dirty="0"/>
                        <a:t> gut</a:t>
                      </a:r>
                      <a:endParaRPr dirty="0"/>
                    </a:p>
                  </a:txBody>
                  <a:tcPr marL="91450" marR="91450" marT="45725" marB="45725"/>
                </a:tc>
                <a:extLst>
                  <a:ext uri="{0D108BD9-81ED-4DB2-BD59-A6C34878D82A}">
                    <a16:rowId xmlns:a16="http://schemas.microsoft.com/office/drawing/2014/main" val="10000"/>
                  </a:ext>
                </a:extLst>
              </a:tr>
              <a:tr h="370850">
                <a:tc>
                  <a:txBody>
                    <a:bodyPr/>
                    <a:lstStyle/>
                    <a:p>
                      <a:pPr marL="360000" marR="0" lvl="0" indent="-360000" algn="l" rtl="0">
                        <a:lnSpc>
                          <a:spcPct val="130000"/>
                        </a:lnSpc>
                        <a:spcBef>
                          <a:spcPts val="0"/>
                        </a:spcBef>
                        <a:spcAft>
                          <a:spcPts val="0"/>
                        </a:spcAft>
                        <a:buClr>
                          <a:srgbClr val="2A4F1C"/>
                        </a:buClr>
                        <a:buSzPts val="1800"/>
                        <a:buFont typeface="Noto Sans Symbols"/>
                        <a:buChar char="❖"/>
                      </a:pPr>
                      <a:r>
                        <a:rPr lang="en-US" sz="1800" dirty="0" err="1">
                          <a:solidFill>
                            <a:srgbClr val="2A4F1C"/>
                          </a:solidFill>
                          <a:latin typeface="Arial"/>
                          <a:ea typeface="Arial"/>
                          <a:cs typeface="Arial"/>
                          <a:sym typeface="Arial"/>
                        </a:rPr>
                        <a:t>Emotionale</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Intelligenz</a:t>
                      </a:r>
                      <a:endParaRPr dirty="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370850">
                <a:tc>
                  <a:txBody>
                    <a:bodyPr/>
                    <a:lstStyle/>
                    <a:p>
                      <a:pPr marL="360000" marR="0" lvl="0" indent="-360000" algn="l" rtl="0">
                        <a:lnSpc>
                          <a:spcPct val="130000"/>
                        </a:lnSpc>
                        <a:spcBef>
                          <a:spcPts val="0"/>
                        </a:spcBef>
                        <a:spcAft>
                          <a:spcPts val="0"/>
                        </a:spcAft>
                        <a:buClr>
                          <a:srgbClr val="2A4F1C"/>
                        </a:buClr>
                        <a:buSzPts val="1800"/>
                        <a:buFont typeface="Noto Sans Symbols"/>
                        <a:buChar char="❖"/>
                      </a:pPr>
                      <a:r>
                        <a:rPr lang="en-US" sz="1800" dirty="0" err="1">
                          <a:solidFill>
                            <a:srgbClr val="2A4F1C"/>
                          </a:solidFill>
                          <a:latin typeface="Arial"/>
                          <a:ea typeface="Arial"/>
                          <a:cs typeface="Arial"/>
                          <a:sym typeface="Arial"/>
                        </a:rPr>
                        <a:t>Problemlösefähigkeit</a:t>
                      </a:r>
                      <a:endParaRPr dirty="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370850">
                <a:tc>
                  <a:txBody>
                    <a:bodyPr/>
                    <a:lstStyle/>
                    <a:p>
                      <a:pPr marL="360000" marR="0" lvl="0" indent="-360000" algn="l" rtl="0">
                        <a:lnSpc>
                          <a:spcPct val="130000"/>
                        </a:lnSpc>
                        <a:spcBef>
                          <a:spcPts val="0"/>
                        </a:spcBef>
                        <a:spcAft>
                          <a:spcPts val="0"/>
                        </a:spcAft>
                        <a:buClr>
                          <a:srgbClr val="2A4F1C"/>
                        </a:buClr>
                        <a:buSzPts val="1800"/>
                        <a:buFont typeface="Noto Sans Symbols"/>
                        <a:buChar char="❖"/>
                      </a:pPr>
                      <a:r>
                        <a:rPr lang="de-DE" sz="1800" dirty="0">
                          <a:solidFill>
                            <a:srgbClr val="2A4F1C"/>
                          </a:solidFill>
                          <a:latin typeface="Arial"/>
                          <a:ea typeface="Arial"/>
                          <a:cs typeface="Arial"/>
                          <a:sym typeface="Arial"/>
                        </a:rPr>
                        <a:t>Ursachen erforschen</a:t>
                      </a:r>
                      <a:endParaRPr dirty="0"/>
                    </a:p>
                    <a:p>
                      <a:pPr marL="360000" marR="0" lvl="0" indent="-245700" algn="l" rtl="0">
                        <a:lnSpc>
                          <a:spcPct val="130000"/>
                        </a:lnSpc>
                        <a:spcBef>
                          <a:spcPts val="0"/>
                        </a:spcBef>
                        <a:spcAft>
                          <a:spcPts val="0"/>
                        </a:spcAft>
                        <a:buClr>
                          <a:schemeClr val="dk1"/>
                        </a:buClr>
                        <a:buSzPts val="1800"/>
                        <a:buFont typeface="Noto Sans Symbols"/>
                        <a:buNone/>
                      </a:pPr>
                      <a:endParaRPr sz="1800" dirty="0">
                        <a:solidFill>
                          <a:srgbClr val="2A4F1C"/>
                        </a:solidFill>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2602</Words>
  <Application>Microsoft Office PowerPoint</Application>
  <PresentationFormat>Breitbild</PresentationFormat>
  <Paragraphs>349</Paragraphs>
  <Slides>40</Slides>
  <Notes>40</Notes>
  <HiddenSlides>0</HiddenSlides>
  <MMClips>6</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40</vt:i4>
      </vt:variant>
    </vt:vector>
  </HeadingPairs>
  <TitlesOfParts>
    <vt:vector size="48" baseType="lpstr">
      <vt:lpstr>Arial</vt:lpstr>
      <vt:lpstr>Noto Sans Symbols</vt:lpstr>
      <vt:lpstr>Calibri</vt:lpstr>
      <vt:lpstr>Wingdings</vt:lpstr>
      <vt:lpstr>Corbel</vt:lpstr>
      <vt:lpstr>Söhne</vt:lpstr>
      <vt:lpstr>Times New Roman</vt:lpstr>
      <vt:lpstr>Rückblick</vt:lpstr>
      <vt:lpstr>GREENWORLD: Think Green for the World  Youth Education ERASMUS+  KA220 YOU - Strategic Partnerships for Youth Education Cooperation partnership </vt:lpstr>
      <vt:lpstr>Lernergebnisse von Modul 1</vt:lpstr>
      <vt:lpstr>Modulübersicht</vt:lpstr>
      <vt:lpstr>Auf geht’s!</vt:lpstr>
      <vt:lpstr> Einführung</vt:lpstr>
      <vt:lpstr>PowerPoint-Präsentation</vt:lpstr>
      <vt:lpstr>PowerPoint-Präsentation</vt:lpstr>
      <vt:lpstr>PowerPoint-Präsentation</vt:lpstr>
      <vt:lpstr>Take a look at yourself</vt:lpstr>
      <vt:lpstr>Take a look at a friend of yours</vt:lpstr>
      <vt:lpstr>Das Entrecomp Modell</vt:lpstr>
      <vt:lpstr>Kompetenzen im Entrecomp Modell</vt:lpstr>
      <vt:lpstr>Die Bedeutung von Teamarbeit im grünen Unternehmertum - Teil I</vt:lpstr>
      <vt:lpstr>Die Bedeutung von Teamarbeit im grünen Unternehmertum - Teil II</vt:lpstr>
      <vt:lpstr>Die Bedeutung von Teamarbeit im grünen Unternehmertum - Teil III</vt:lpstr>
      <vt:lpstr>Die Bedeutung von Teamarbeit im grünen Unternehmertum - Teil IV</vt:lpstr>
      <vt:lpstr> Ökologische Innovation  und Nachhaltigkeit</vt:lpstr>
      <vt:lpstr>Nachhaltigkeit? Ein Konzept zum Verständnis </vt:lpstr>
      <vt:lpstr>Was ist nachhaltiger Konsum? </vt:lpstr>
      <vt:lpstr>Green Entrepreneurship</vt:lpstr>
      <vt:lpstr>Ideen für ein grünes Unternehmertum</vt:lpstr>
      <vt:lpstr> Videos</vt:lpstr>
      <vt:lpstr> Nachhaltigkeit</vt:lpstr>
      <vt:lpstr>PowerPoint-Präsentation</vt:lpstr>
      <vt:lpstr>PowerPoint-Präsentation</vt:lpstr>
      <vt:lpstr>PowerPoint-Präsentation</vt:lpstr>
      <vt:lpstr> (Grünes)  Unternehmertum</vt:lpstr>
      <vt:lpstr>PowerPoint-Präsentation</vt:lpstr>
      <vt:lpstr>PowerPoint-Präsentation</vt:lpstr>
      <vt:lpstr>PowerPoint-Präsentation</vt:lpstr>
      <vt:lpstr> Self-Check</vt:lpstr>
      <vt:lpstr>PowerPoint-Präsentation</vt:lpstr>
      <vt:lpstr>PowerPoint-Präsentation</vt:lpstr>
      <vt:lpstr>PowerPoint-Präsentation</vt:lpstr>
      <vt:lpstr>PowerPoint-Präsentation</vt:lpstr>
      <vt:lpstr>PowerPoint-Präsentation</vt:lpstr>
      <vt:lpstr>PowerPoint-Präsentation</vt:lpstr>
      <vt:lpstr>Literaturverzeichnis</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Think Green for the World  Youth Education ERASMUS+  KA220 YOU - Strategic Partnerships for Youth Education Cooperation partnership </dc:title>
  <cp:lastModifiedBy>Niclas Grüttner</cp:lastModifiedBy>
  <cp:revision>53</cp:revision>
  <dcterms:created xsi:type="dcterms:W3CDTF">2020-11-17T09:39:06Z</dcterms:created>
  <dcterms:modified xsi:type="dcterms:W3CDTF">2024-01-10T07:49:23Z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