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hCfTfFBf83+H7oZpiq/IDIsIr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ee4f95c8f2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1ee4f95c8f2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ee4f95c8f2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1ee4f95c8f2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ee4f95c8f2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1ee4f95c8f2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ee4f95c8f2_0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1ee4f95c8f2_0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ee4f95c8f2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1ee4f95c8f2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ee4f95c8f2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1ee4f95c8f2_0_4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1ee4f95c8f2_0_4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ac3774a33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ac3774a33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2ac3774a334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ac3774a33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ac3774a33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2ac3774a334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2"/>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1"/>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2"/>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2"/>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27" name="Shape 127"/>
        <p:cNvGrpSpPr/>
        <p:nvPr/>
      </p:nvGrpSpPr>
      <p:grpSpPr>
        <a:xfrm>
          <a:off x="0" y="0"/>
          <a:ext cx="0" cy="0"/>
          <a:chOff x="0" y="0"/>
          <a:chExt cx="0" cy="0"/>
        </a:xfrm>
      </p:grpSpPr>
      <p:sp>
        <p:nvSpPr>
          <p:cNvPr id="128" name="Google Shape;128;g1ee4f95c8f2_0_64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1ee4f95c8f2_0_64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0" name="Google Shape;130;g1ee4f95c8f2_0_64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1ee4f95c8f2_0_64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32" name="Shape 132"/>
        <p:cNvGrpSpPr/>
        <p:nvPr/>
      </p:nvGrpSpPr>
      <p:grpSpPr>
        <a:xfrm>
          <a:off x="0" y="0"/>
          <a:ext cx="0" cy="0"/>
          <a:chOff x="0" y="0"/>
          <a:chExt cx="0" cy="0"/>
        </a:xfrm>
      </p:grpSpPr>
      <p:sp>
        <p:nvSpPr>
          <p:cNvPr id="133" name="Google Shape;133;g1ee4f95c8f2_0_651"/>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1ee4f95c8f2_0_651"/>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1ee4f95c8f2_0_651"/>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136" name="Shape 136"/>
        <p:cNvGrpSpPr/>
        <p:nvPr/>
      </p:nvGrpSpPr>
      <p:grpSpPr>
        <a:xfrm>
          <a:off x="0" y="0"/>
          <a:ext cx="0" cy="0"/>
          <a:chOff x="0" y="0"/>
          <a:chExt cx="0" cy="0"/>
        </a:xfrm>
      </p:grpSpPr>
      <p:sp>
        <p:nvSpPr>
          <p:cNvPr id="137" name="Google Shape;137;g1ee4f95c8f2_0_635"/>
          <p:cNvSpPr/>
          <p:nvPr/>
        </p:nvSpPr>
        <p:spPr>
          <a:xfrm>
            <a:off x="16" y="0"/>
            <a:ext cx="40509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1ee4f95c8f2_0_635"/>
          <p:cNvSpPr/>
          <p:nvPr/>
        </p:nvSpPr>
        <p:spPr>
          <a:xfrm>
            <a:off x="4040071" y="0"/>
            <a:ext cx="63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4f95c8f2_0_635"/>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1ee4f95c8f2_0_635"/>
          <p:cNvSpPr txBox="1"/>
          <p:nvPr>
            <p:ph idx="1" type="body"/>
          </p:nvPr>
        </p:nvSpPr>
        <p:spPr>
          <a:xfrm>
            <a:off x="4800600" y="731520"/>
            <a:ext cx="649230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1" name="Google Shape;141;g1ee4f95c8f2_0_635"/>
          <p:cNvSpPr txBox="1"/>
          <p:nvPr>
            <p:ph idx="2" type="body"/>
          </p:nvPr>
        </p:nvSpPr>
        <p:spPr>
          <a:xfrm>
            <a:off x="457200" y="2926080"/>
            <a:ext cx="3200400" cy="33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42" name="Google Shape;142;g1ee4f95c8f2_0_635"/>
          <p:cNvSpPr txBox="1"/>
          <p:nvPr>
            <p:ph idx="10" type="dt"/>
          </p:nvPr>
        </p:nvSpPr>
        <p:spPr>
          <a:xfrm>
            <a:off x="465512" y="6459785"/>
            <a:ext cx="2618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e4f95c8f2_0_635"/>
          <p:cNvSpPr txBox="1"/>
          <p:nvPr>
            <p:ph idx="11" type="ftr"/>
          </p:nvPr>
        </p:nvSpPr>
        <p:spPr>
          <a:xfrm>
            <a:off x="4800600" y="6459785"/>
            <a:ext cx="4648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4" name="Google Shape;144;g1ee4f95c8f2_0_635"/>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145" name="Google Shape;145;g1ee4f95c8f2_0_635"/>
          <p:cNvSpPr txBox="1"/>
          <p:nvPr/>
        </p:nvSpPr>
        <p:spPr>
          <a:xfrm>
            <a:off x="4701512" y="6425358"/>
            <a:ext cx="50154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146" name="Google Shape;146;g1ee4f95c8f2_0_63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147"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1ee4f95c8f2_0_655"/>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51" name="Google Shape;151;g1ee4f95c8f2_0_655"/>
          <p:cNvSpPr txBox="1"/>
          <p:nvPr>
            <p:ph type="ctrTitle"/>
          </p:nvPr>
        </p:nvSpPr>
        <p:spPr>
          <a:xfrm>
            <a:off x="1104900" y="2292094"/>
            <a:ext cx="5734200" cy="22197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1ee4f95c8f2_0_655"/>
          <p:cNvSpPr txBox="1"/>
          <p:nvPr>
            <p:ph idx="1" type="subTitle"/>
          </p:nvPr>
        </p:nvSpPr>
        <p:spPr>
          <a:xfrm>
            <a:off x="1104900" y="4511784"/>
            <a:ext cx="5734200" cy="955500"/>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153" name="Google Shape;153;g1ee4f95c8f2_0_655"/>
          <p:cNvSpPr/>
          <p:nvPr>
            <p:ph idx="2" type="pic"/>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57"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ee4f95c8f2_0_665"/>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1ee4f95c8f2_0_665"/>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2" name="Google Shape;162;g1ee4f95c8f2_0_665"/>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3" name="Google Shape;163;g1ee4f95c8f2_0_665"/>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64" name="Google Shape;164;g1ee4f95c8f2_0_665"/>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168"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1ee4f95c8f2_0_67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72" name="Google Shape;172;g1ee4f95c8f2_0_676"/>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1ee4f95c8f2_0_676"/>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g1ee4f95c8f2_0_676"/>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e4f95c8f2_0_676"/>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 name="Google Shape;176;g1ee4f95c8f2_0_676"/>
          <p:cNvCxnSpPr/>
          <p:nvPr/>
        </p:nvCxnSpPr>
        <p:spPr>
          <a:xfrm>
            <a:off x="1207658" y="4343400"/>
            <a:ext cx="9875400" cy="0"/>
          </a:xfrm>
          <a:prstGeom prst="straightConnector1">
            <a:avLst/>
          </a:prstGeom>
          <a:noFill/>
          <a:ln cap="flat" cmpd="sng" w="9525">
            <a:solidFill>
              <a:srgbClr val="7F7F7F"/>
            </a:solidFill>
            <a:prstDash val="solid"/>
            <a:round/>
            <a:headEnd len="sm" w="sm" type="none"/>
            <a:tailEnd len="sm" w="sm" type="none"/>
          </a:ln>
        </p:spPr>
      </p:cxnSp>
      <p:pic>
        <p:nvPicPr>
          <p:cNvPr id="177" name="Google Shape;177;g1ee4f95c8f2_0_676"/>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80" name="Shape 180"/>
        <p:cNvGrpSpPr/>
        <p:nvPr/>
      </p:nvGrpSpPr>
      <p:grpSpPr>
        <a:xfrm>
          <a:off x="0" y="0"/>
          <a:ext cx="0" cy="0"/>
          <a:chOff x="0" y="0"/>
          <a:chExt cx="0" cy="0"/>
        </a:xfrm>
      </p:grpSpPr>
      <p:sp>
        <p:nvSpPr>
          <p:cNvPr id="181" name="Google Shape;181;g1ee4f95c8f2_0_68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1ee4f95c8f2_0_688"/>
          <p:cNvSpPr txBox="1"/>
          <p:nvPr>
            <p:ph idx="1" type="body"/>
          </p:nvPr>
        </p:nvSpPr>
        <p:spPr>
          <a:xfrm>
            <a:off x="1097279" y="1845734"/>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g1ee4f95c8f2_0_688"/>
          <p:cNvSpPr txBox="1"/>
          <p:nvPr>
            <p:ph idx="2" type="body"/>
          </p:nvPr>
        </p:nvSpPr>
        <p:spPr>
          <a:xfrm>
            <a:off x="6217920" y="1845735"/>
            <a:ext cx="4937700" cy="4023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4" name="Google Shape;184;g1ee4f95c8f2_0_688"/>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1ee4f95c8f2_0_688"/>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186" name="Shape 186"/>
        <p:cNvGrpSpPr/>
        <p:nvPr/>
      </p:nvGrpSpPr>
      <p:grpSpPr>
        <a:xfrm>
          <a:off x="0" y="0"/>
          <a:ext cx="0" cy="0"/>
          <a:chOff x="0" y="0"/>
          <a:chExt cx="0" cy="0"/>
        </a:xfrm>
      </p:grpSpPr>
      <p:sp>
        <p:nvSpPr>
          <p:cNvPr id="187" name="Google Shape;187;g1ee4f95c8f2_0_69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e4f95c8f2_0_694"/>
          <p:cNvSpPr txBox="1"/>
          <p:nvPr>
            <p:ph idx="1" type="body"/>
          </p:nvPr>
        </p:nvSpPr>
        <p:spPr>
          <a:xfrm>
            <a:off x="109728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9" name="Google Shape;189;g1ee4f95c8f2_0_694"/>
          <p:cNvSpPr txBox="1"/>
          <p:nvPr>
            <p:ph idx="2" type="body"/>
          </p:nvPr>
        </p:nvSpPr>
        <p:spPr>
          <a:xfrm>
            <a:off x="109728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g1ee4f95c8f2_0_694"/>
          <p:cNvSpPr txBox="1"/>
          <p:nvPr>
            <p:ph idx="3" type="body"/>
          </p:nvPr>
        </p:nvSpPr>
        <p:spPr>
          <a:xfrm>
            <a:off x="6217920" y="1846052"/>
            <a:ext cx="4937700" cy="7362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1" name="Google Shape;191;g1ee4f95c8f2_0_694"/>
          <p:cNvSpPr txBox="1"/>
          <p:nvPr>
            <p:ph idx="4" type="body"/>
          </p:nvPr>
        </p:nvSpPr>
        <p:spPr>
          <a:xfrm>
            <a:off x="6217920" y="2582334"/>
            <a:ext cx="4937700" cy="33783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2" name="Google Shape;192;g1ee4f95c8f2_0_694"/>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1ee4f95c8f2_0_694"/>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3"/>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194"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g1ee4f95c8f2_0_702"/>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98" name="Google Shape;198;g1ee4f95c8f2_0_70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g1ee4f95c8f2_0_70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0" name="Google Shape;200;g1ee4f95c8f2_0_702"/>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3" name="Google Shape;203;g1ee4f95c8f2_0_702"/>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204" name="Shape 204"/>
        <p:cNvGrpSpPr/>
        <p:nvPr/>
      </p:nvGrpSpPr>
      <p:grpSpPr>
        <a:xfrm>
          <a:off x="0" y="0"/>
          <a:ext cx="0" cy="0"/>
          <a:chOff x="0" y="0"/>
          <a:chExt cx="0" cy="0"/>
        </a:xfrm>
      </p:grpSpPr>
      <p:sp>
        <p:nvSpPr>
          <p:cNvPr id="205" name="Google Shape;205;g1ee4f95c8f2_0_712"/>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e4f95c8f2_0_712"/>
          <p:cNvSpPr txBox="1"/>
          <p:nvPr>
            <p:ph idx="1" type="body"/>
          </p:nvPr>
        </p:nvSpPr>
        <p:spPr>
          <a:xfrm rot="5400000">
            <a:off x="3938280" y="-1348376"/>
            <a:ext cx="437640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7" name="Google Shape;207;g1ee4f95c8f2_0_712"/>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g1ee4f95c8f2_0_712"/>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2" name="Google Shape;212;g1ee4f95c8f2_0_71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213" name="Google Shape;213;g1ee4f95c8f2_0_717"/>
          <p:cNvSpPr txBox="1"/>
          <p:nvPr>
            <p:ph type="title"/>
          </p:nvPr>
        </p:nvSpPr>
        <p:spPr>
          <a:xfrm rot="5400000">
            <a:off x="7160700" y="1978978"/>
            <a:ext cx="5757300"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1ee4f95c8f2_0_717"/>
          <p:cNvSpPr txBox="1"/>
          <p:nvPr>
            <p:ph idx="1" type="body"/>
          </p:nvPr>
        </p:nvSpPr>
        <p:spPr>
          <a:xfrm rot="5400000">
            <a:off x="1826700" y="-573722"/>
            <a:ext cx="5757300"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g1ee4f95c8f2_0_717"/>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1ee4f95c8f2_0_717"/>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7" name="Google Shape;217;g1ee4f95c8f2_0_717"/>
          <p:cNvPicPr preferRelativeResize="0"/>
          <p:nvPr/>
        </p:nvPicPr>
        <p:blipFill rotWithShape="1">
          <a:blip r:embed="rId3">
            <a:alphaModFix/>
          </a:blip>
          <a:srcRect b="0" l="0" r="0" t="0"/>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20" name="Google Shape;220;g1ee4f95c8f2_0_71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37"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4"/>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2" name="Google Shape;42;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4" name="Google Shape;44;p24"/>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8" name="Shape 48"/>
        <p:cNvGrpSpPr/>
        <p:nvPr/>
      </p:nvGrpSpPr>
      <p:grpSpPr>
        <a:xfrm>
          <a:off x="0" y="0"/>
          <a:ext cx="0" cy="0"/>
          <a:chOff x="0" y="0"/>
          <a:chExt cx="0" cy="0"/>
        </a:xfrm>
      </p:grpSpPr>
      <p:sp>
        <p:nvSpPr>
          <p:cNvPr id="49" name="Google Shape;49;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6"/>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6"/>
          <p:cNvSpPr/>
          <p:nvPr>
            <p:ph idx="2" type="pic"/>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7"/>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27"/>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66" name="Google Shape;6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8" name="Google Shape;6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0" name="Google Shape;70;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71" name="Google Shape;71;p27"/>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74" name="Shape 74"/>
        <p:cNvGrpSpPr/>
        <p:nvPr/>
      </p:nvGrpSpPr>
      <p:grpSpPr>
        <a:xfrm>
          <a:off x="0" y="0"/>
          <a:ext cx="0" cy="0"/>
          <a:chOff x="0" y="0"/>
          <a:chExt cx="0" cy="0"/>
        </a:xfrm>
      </p:grpSpPr>
      <p:sp>
        <p:nvSpPr>
          <p:cNvPr id="75" name="Google Shape;75;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80" name="Shape 80"/>
        <p:cNvGrpSpPr/>
        <p:nvPr/>
      </p:nvGrpSpPr>
      <p:grpSpPr>
        <a:xfrm>
          <a:off x="0" y="0"/>
          <a:ext cx="0" cy="0"/>
          <a:chOff x="0" y="0"/>
          <a:chExt cx="0" cy="0"/>
        </a:xfrm>
      </p:grpSpPr>
      <p:sp>
        <p:nvSpPr>
          <p:cNvPr id="81" name="Google Shape;81;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3" name="Google Shape;83;p29"/>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85" name="Google Shape;85;p29"/>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0"/>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0"/>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a:t>
            </a: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3.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1"/>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1"/>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1"/>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ee4f95c8f2_0_623"/>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g1ee4f95c8f2_0_623"/>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20" name="Google Shape;120;g1ee4f95c8f2_0_623"/>
          <p:cNvSpPr txBox="1"/>
          <p:nvPr>
            <p:ph idx="10" type="dt"/>
          </p:nvPr>
        </p:nvSpPr>
        <p:spPr>
          <a:xfrm>
            <a:off x="1097280" y="6459785"/>
            <a:ext cx="24723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g1ee4f95c8f2_0_623"/>
          <p:cNvSpPr txBox="1"/>
          <p:nvPr>
            <p:ph idx="11" type="ftr"/>
          </p:nvPr>
        </p:nvSpPr>
        <p:spPr>
          <a:xfrm>
            <a:off x="3686185" y="6459785"/>
            <a:ext cx="4822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22" name="Google Shape;122;g1ee4f95c8f2_0_623"/>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de-DE" sz="900" u="none" cap="none" strike="noStrike">
                <a:solidFill>
                  <a:schemeClr val="lt1"/>
                </a:solidFill>
                <a:latin typeface="Calibri"/>
                <a:ea typeface="Calibri"/>
                <a:cs typeface="Calibri"/>
                <a:sym typeface="Calibri"/>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2">
            <a:alphaModFix/>
          </a:blip>
          <a:srcRect b="0" l="0" r="0" t="0"/>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1" i="0" lang="de-DE" sz="1800" u="none" cap="none" strike="noStrike">
                <a:solidFill>
                  <a:schemeClr val="dk1"/>
                </a:solidFill>
                <a:latin typeface="Calibri"/>
                <a:ea typeface="Calibri"/>
                <a:cs typeface="Calibri"/>
                <a:sym typeface="Calibri"/>
              </a:rPr>
              <a:t>‹#›</a:t>
            </a:fld>
            <a:r>
              <a:rPr b="1" i="0" lang="de-DE"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26" name="Google Shape;126;g1ee4f95c8f2_0_623"/>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youtu.be/7pPa0mRCky4?si=YrqK6DLVBmkS9Oy2" TargetMode="External"/><Relationship Id="rId4" Type="http://schemas.openxmlformats.org/officeDocument/2006/relationships/hyperlink" Target="https://youtu.be/ZERrpFwETgs?si=633yUWyOtyuFAX-V" TargetMode="External"/><Relationship Id="rId5" Type="http://schemas.openxmlformats.org/officeDocument/2006/relationships/hyperlink" Target="https://youtu.be/jj1mtWiCEZQ?si=RlskQN8XVk4Db6q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youtu.be/vI1dBBfjAxQ?si=5p5vYn9FvpNYlacB" TargetMode="External"/><Relationship Id="rId4" Type="http://schemas.openxmlformats.org/officeDocument/2006/relationships/hyperlink" Target="https://youtu.be/FWFb-8hFutY?si=vytgKRvFt8gmjS3X" TargetMode="External"/><Relationship Id="rId5" Type="http://schemas.openxmlformats.org/officeDocument/2006/relationships/hyperlink" Target="https://youtu.be/KfB2sx9uCkI?si=tYnoBk-NSDEaycv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de-DE" sz="4400">
                <a:solidFill>
                  <a:srgbClr val="004B3A"/>
                </a:solidFill>
              </a:rPr>
              <a:t>GREENWORLD: </a:t>
            </a:r>
            <a:r>
              <a:rPr lang="de-DE"/>
              <a:t>Grünes Denken</a:t>
            </a:r>
            <a:br>
              <a:rPr lang="de-DE"/>
            </a:br>
            <a:r>
              <a:rPr lang="de-DE"/>
              <a:t>für die Welt</a:t>
            </a:r>
            <a:br>
              <a:rPr lang="de-DE"/>
            </a:br>
            <a:br>
              <a:rPr lang="de-DE"/>
            </a:br>
            <a:r>
              <a:rPr lang="de-DE" sz="2700"/>
              <a:t>Jugendbildung</a:t>
            </a:r>
            <a:br>
              <a:rPr lang="de-DE" sz="2700"/>
            </a:br>
            <a:r>
              <a:rPr lang="de-DE" sz="2700"/>
              <a:t>ERASMUS+</a:t>
            </a:r>
            <a:br>
              <a:rPr lang="de-DE" sz="2700"/>
            </a:br>
            <a:br>
              <a:rPr lang="de-DE" sz="2700"/>
            </a:br>
            <a:r>
              <a:rPr lang="de-DE" sz="2200"/>
              <a:t>KA220 YOU - Strategische Partnerschaften für Jugendbildung</a:t>
            </a:r>
            <a:br>
              <a:rPr lang="de-DE" sz="2200"/>
            </a:br>
            <a:r>
              <a:rPr lang="de-DE" sz="2200"/>
              <a:t>Kooperationspartnerschaft</a:t>
            </a:r>
            <a:br>
              <a:rPr lang="de-DE"/>
            </a:br>
            <a:endParaRPr/>
          </a:p>
        </p:txBody>
      </p:sp>
      <p:sp>
        <p:nvSpPr>
          <p:cNvPr id="226" name="Google Shape;226;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500"/>
              <a:buNone/>
            </a:pPr>
            <a:r>
              <a:rPr b="1" i="1" lang="de-DE"/>
              <a:t>Referenznummer:</a:t>
            </a:r>
            <a:br>
              <a:rPr b="1" i="1" lang="de-DE"/>
            </a:br>
            <a:r>
              <a:rPr lang="de-DE"/>
              <a:t>2021-1-DE04-KA220-YOU-000029209</a:t>
            </a:r>
            <a:endParaRPr/>
          </a:p>
          <a:p>
            <a:pPr indent="0" lvl="0" marL="0" rtl="0" algn="l">
              <a:lnSpc>
                <a:spcPct val="90000"/>
              </a:lnSpc>
              <a:spcBef>
                <a:spcPts val="1400"/>
              </a:spcBef>
              <a:spcAft>
                <a:spcPts val="0"/>
              </a:spcAft>
              <a:buSzPts val="1500"/>
              <a:buNone/>
            </a:pPr>
            <a:r>
              <a:rPr b="1" lang="de-DE"/>
              <a:t>Dauer: </a:t>
            </a:r>
            <a:endParaRPr/>
          </a:p>
          <a:p>
            <a:pPr indent="0" lvl="0" marL="0" rtl="0" algn="l">
              <a:lnSpc>
                <a:spcPct val="90000"/>
              </a:lnSpc>
              <a:spcBef>
                <a:spcPts val="1400"/>
              </a:spcBef>
              <a:spcAft>
                <a:spcPts val="0"/>
              </a:spcAft>
              <a:buSzPts val="1500"/>
              <a:buNone/>
            </a:pPr>
            <a:r>
              <a:rPr b="1" lang="de-DE"/>
              <a:t>07.03.2022 bis 07.03.2024 (24 Monate) </a:t>
            </a:r>
            <a:endParaRPr/>
          </a:p>
          <a:p>
            <a:pPr indent="0" lvl="0" marL="0" rtl="0" algn="l">
              <a:lnSpc>
                <a:spcPct val="90000"/>
              </a:lnSpc>
              <a:spcBef>
                <a:spcPts val="1400"/>
              </a:spcBef>
              <a:spcAft>
                <a:spcPts val="0"/>
              </a:spcAft>
              <a:buSzPts val="1500"/>
              <a:buNone/>
            </a:pPr>
            <a:r>
              <a:t/>
            </a:r>
            <a:endParaRPr b="1"/>
          </a:p>
        </p:txBody>
      </p:sp>
      <p:sp>
        <p:nvSpPr>
          <p:cNvPr id="227" name="Google Shape;227;p1"/>
          <p:cNvSpPr txBox="1"/>
          <p:nvPr/>
        </p:nvSpPr>
        <p:spPr>
          <a:xfrm>
            <a:off x="4518303" y="2398584"/>
            <a:ext cx="6902553" cy="39066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000"/>
              <a:buFont typeface="Noto Sans Symbols"/>
              <a:buNone/>
            </a:pPr>
            <a:r>
              <a:rPr b="1" i="0" lang="de-DE" sz="3000" u="none" cap="none" strike="noStrike">
                <a:solidFill>
                  <a:srgbClr val="004B3A"/>
                </a:solidFill>
                <a:latin typeface="Calibri"/>
                <a:ea typeface="Calibri"/>
                <a:cs typeface="Calibri"/>
                <a:sym typeface="Calibri"/>
              </a:rPr>
              <a:t>GREENWORLD</a:t>
            </a:r>
            <a:endParaRPr b="0" i="0" sz="1400" u="none" cap="none" strike="noStrike">
              <a:solidFill>
                <a:srgbClr val="004B3A"/>
              </a:solidFill>
              <a:latin typeface="Arial"/>
              <a:ea typeface="Arial"/>
              <a:cs typeface="Arial"/>
              <a:sym typeface="Arial"/>
            </a:endParaRPr>
          </a:p>
          <a:p>
            <a:pPr indent="0" lvl="0" marL="0" marR="0" rtl="0" algn="l">
              <a:lnSpc>
                <a:spcPct val="100000"/>
              </a:lnSpc>
              <a:spcBef>
                <a:spcPts val="1000"/>
              </a:spcBef>
              <a:spcAft>
                <a:spcPts val="0"/>
              </a:spcAft>
              <a:buClr>
                <a:schemeClr val="accent1"/>
              </a:buClr>
              <a:buSzPts val="2600"/>
              <a:buFont typeface="Noto Sans Symbols"/>
              <a:buNone/>
            </a:pPr>
            <a:r>
              <a:rPr b="1" i="0" lang="de-DE" sz="2600" u="sng" cap="none" strike="noStrike">
                <a:solidFill>
                  <a:srgbClr val="595959"/>
                </a:solidFill>
                <a:latin typeface="Calibri"/>
                <a:ea typeface="Calibri"/>
                <a:cs typeface="Calibri"/>
                <a:sym typeface="Calibri"/>
              </a:rPr>
              <a:t>Modul 2:</a:t>
            </a:r>
            <a:endParaRPr/>
          </a:p>
          <a:p>
            <a:pPr indent="0" lvl="0" marL="0" marR="0" rtl="0" algn="l">
              <a:lnSpc>
                <a:spcPct val="100000"/>
              </a:lnSpc>
              <a:spcBef>
                <a:spcPts val="1000"/>
              </a:spcBef>
              <a:spcAft>
                <a:spcPts val="0"/>
              </a:spcAft>
              <a:buClr>
                <a:schemeClr val="accent1"/>
              </a:buClr>
              <a:buSzPts val="2800"/>
              <a:buFont typeface="Noto Sans Symbols"/>
              <a:buNone/>
            </a:pPr>
            <a:r>
              <a:rPr b="0" i="0" lang="de-DE" sz="2800" u="none" cap="none" strike="noStrike">
                <a:solidFill>
                  <a:srgbClr val="595959"/>
                </a:solidFill>
                <a:latin typeface="Calibri"/>
                <a:ea typeface="Calibri"/>
                <a:cs typeface="Calibri"/>
                <a:sym typeface="Calibri"/>
              </a:rPr>
              <a:t>Management natürlicher Ressourcen und Nachhaltigkeit sowie grüne Innovation in grünem Unternehmertum</a:t>
            </a:r>
            <a:endParaRPr b="0" i="0" sz="2800" u="none" cap="none" strike="noStrike">
              <a:solidFill>
                <a:srgbClr val="595959"/>
              </a:solidFill>
              <a:latin typeface="Calibri"/>
              <a:ea typeface="Calibri"/>
              <a:cs typeface="Calibri"/>
              <a:sym typeface="Calibri"/>
            </a:endParaRPr>
          </a:p>
        </p:txBody>
      </p:sp>
      <p:pic>
        <p:nvPicPr>
          <p:cNvPr id="228" name="Google Shape;228;p1"/>
          <p:cNvPicPr preferRelativeResize="0"/>
          <p:nvPr/>
        </p:nvPicPr>
        <p:blipFill rotWithShape="1">
          <a:blip r:embed="rId3">
            <a:alphaModFix/>
          </a:blip>
          <a:srcRect b="0" l="0" r="0" t="0"/>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
          <p:cNvSpPr txBox="1"/>
          <p:nvPr>
            <p:ph type="title"/>
          </p:nvPr>
        </p:nvSpPr>
        <p:spPr>
          <a:xfrm>
            <a:off x="381000" y="86075"/>
            <a:ext cx="107748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2880"/>
              <a:buFont typeface="Calibri"/>
              <a:buNone/>
            </a:pPr>
            <a:r>
              <a:rPr lang="de-DE" sz="2920">
                <a:solidFill>
                  <a:srgbClr val="3F762A"/>
                </a:solidFill>
              </a:rPr>
              <a:t>Grüner Tourismus am Beispiel der Azoren, Portugal</a:t>
            </a:r>
            <a:endParaRPr sz="1480"/>
          </a:p>
        </p:txBody>
      </p:sp>
      <p:pic>
        <p:nvPicPr>
          <p:cNvPr id="341" name="Google Shape;341;p4"/>
          <p:cNvPicPr preferRelativeResize="0"/>
          <p:nvPr/>
        </p:nvPicPr>
        <p:blipFill rotWithShape="1">
          <a:blip r:embed="rId3">
            <a:alphaModFix/>
          </a:blip>
          <a:srcRect b="0" l="0" r="0" t="0"/>
          <a:stretch/>
        </p:blipFill>
        <p:spPr>
          <a:xfrm>
            <a:off x="5768400" y="1469862"/>
            <a:ext cx="5224374" cy="3918276"/>
          </a:xfrm>
          <a:prstGeom prst="rect">
            <a:avLst/>
          </a:prstGeom>
          <a:noFill/>
          <a:ln>
            <a:noFill/>
          </a:ln>
        </p:spPr>
      </p:pic>
      <p:sp>
        <p:nvSpPr>
          <p:cNvPr id="342" name="Google Shape;342;p4"/>
          <p:cNvSpPr txBox="1"/>
          <p:nvPr/>
        </p:nvSpPr>
        <p:spPr>
          <a:xfrm>
            <a:off x="381000" y="1154382"/>
            <a:ext cx="4752600" cy="44115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Die natürlichen Ressourcen der 9 Inseln ermöglichen es den Einheimischen, nachhaltige touristische Attraktionen wie Walbeobachtungen zu entwickeln. </a:t>
            </a:r>
            <a:endParaRPr b="0" i="0" sz="2000" u="none" cap="none" strike="noStrike">
              <a:solidFill>
                <a:srgbClr val="3F3F3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Diese Region war einst für ihre Waljagd bekannt und ist heute eines der wichtigsten Walschutzgebiete der Welt.</a:t>
            </a:r>
            <a:endParaRPr b="0" i="0" sz="2000" u="none" cap="none" strike="noStrike">
              <a:solidFill>
                <a:srgbClr val="3F3F3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a:p>
            <a:pPr indent="-355600" lvl="0" marL="457200" marR="0" rtl="0" algn="l">
              <a:lnSpc>
                <a:spcPct val="100000"/>
              </a:lnSpc>
              <a:spcBef>
                <a:spcPts val="0"/>
              </a:spcBef>
              <a:spcAft>
                <a:spcPts val="0"/>
              </a:spcAft>
              <a:buClr>
                <a:srgbClr val="3F3F3F"/>
              </a:buClr>
              <a:buSzPts val="2000"/>
              <a:buFont typeface="Calibri"/>
              <a:buChar char="➔"/>
            </a:pPr>
            <a:r>
              <a:rPr b="0" i="0" lang="de-DE" sz="2000" u="none" cap="none" strike="noStrike">
                <a:solidFill>
                  <a:srgbClr val="3F3F3F"/>
                </a:solidFill>
                <a:latin typeface="Calibri"/>
                <a:ea typeface="Calibri"/>
                <a:cs typeface="Calibri"/>
                <a:sym typeface="Calibri"/>
              </a:rPr>
              <a:t>Das Umdenken und die Investitionen in den Ökotourismus haben die Inselgruppe zu einem beliebten Ziel für Naturliebhaber und Wissenschaftler gemacht. </a:t>
            </a:r>
            <a:endParaRPr b="0" i="0" sz="20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10"/>
          <p:cNvGrpSpPr/>
          <p:nvPr/>
        </p:nvGrpSpPr>
        <p:grpSpPr>
          <a:xfrm>
            <a:off x="5557000" y="6273133"/>
            <a:ext cx="1078000" cy="122800"/>
            <a:chOff x="3570750" y="4704850"/>
            <a:chExt cx="808500" cy="92100"/>
          </a:xfrm>
        </p:grpSpPr>
        <p:sp>
          <p:nvSpPr>
            <p:cNvPr id="348" name="Google Shape;348;p10"/>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49" name="Google Shape;349;p10"/>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0" name="Google Shape;350;p10"/>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1" name="Google Shape;351;p10"/>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52" name="Google Shape;352;p1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53" name="Google Shape;353;p10"/>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54" name="Google Shape;354;p10"/>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55" name="Google Shape;355;p10"/>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356" name="Google Shape;356;p10"/>
          <p:cNvSpPr txBox="1"/>
          <p:nvPr/>
        </p:nvSpPr>
        <p:spPr>
          <a:xfrm>
            <a:off x="1097280" y="1436608"/>
            <a:ext cx="10015015"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4000" u="none" cap="none" strike="noStrike">
                <a:solidFill>
                  <a:srgbClr val="3F762A"/>
                </a:solidFill>
                <a:latin typeface="Arial"/>
                <a:ea typeface="Arial"/>
                <a:cs typeface="Arial"/>
                <a:sym typeface="Arial"/>
              </a:rPr>
              <a:t>Management natürlicher Ressourcen und grüne Innovationen</a:t>
            </a:r>
            <a:br>
              <a:rPr b="1" i="0" lang="de-DE" sz="4000" u="none" cap="none" strike="noStrike">
                <a:solidFill>
                  <a:srgbClr val="3F762A"/>
                </a:solidFill>
                <a:latin typeface="Arial"/>
                <a:ea typeface="Arial"/>
                <a:cs typeface="Arial"/>
                <a:sym typeface="Arial"/>
              </a:rPr>
            </a:br>
            <a:br>
              <a:rPr b="1" i="0" lang="de-DE" sz="4000" u="none" cap="none" strike="noStrike">
                <a:solidFill>
                  <a:srgbClr val="FFFF00"/>
                </a:solidFill>
                <a:latin typeface="Arial"/>
                <a:ea typeface="Arial"/>
                <a:cs typeface="Arial"/>
                <a:sym typeface="Arial"/>
              </a:rPr>
            </a:br>
            <a:r>
              <a:rPr b="1" i="0" lang="de-DE" sz="8000" u="none" cap="none" strike="noStrike">
                <a:solidFill>
                  <a:srgbClr val="3F762A"/>
                </a:solidFill>
                <a:latin typeface="Arial"/>
                <a:ea typeface="Arial"/>
                <a:cs typeface="Arial"/>
                <a:sym typeface="Arial"/>
              </a:rPr>
              <a:t>Videos</a:t>
            </a:r>
            <a:endParaRPr b="1" i="0" sz="40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ee4f95c8f2_0_113"/>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g1ee4f95c8f2_0_113"/>
          <p:cNvSpPr txBox="1"/>
          <p:nvPr>
            <p:ph type="title"/>
          </p:nvPr>
        </p:nvSpPr>
        <p:spPr>
          <a:xfrm>
            <a:off x="1097280" y="279957"/>
            <a:ext cx="9940080" cy="806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2A4F1C"/>
              </a:buClr>
              <a:buSzPct val="111111"/>
              <a:buFont typeface="Arial"/>
              <a:buNone/>
            </a:pPr>
            <a:r>
              <a:rPr lang="de-DE">
                <a:solidFill>
                  <a:srgbClr val="2A4F1C"/>
                </a:solidFill>
                <a:latin typeface="Arial"/>
                <a:ea typeface="Arial"/>
                <a:cs typeface="Arial"/>
                <a:sym typeface="Arial"/>
              </a:rPr>
              <a:t>Videos zur Bewirtschaftung natürlicher Ressourcen</a:t>
            </a:r>
            <a:endParaRPr>
              <a:solidFill>
                <a:srgbClr val="2A4F1C"/>
              </a:solidFill>
            </a:endParaRPr>
          </a:p>
        </p:txBody>
      </p:sp>
      <p:sp>
        <p:nvSpPr>
          <p:cNvPr id="363" name="Google Shape;363;g1ee4f95c8f2_0_113"/>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90000"/>
              </a:lnSpc>
              <a:spcBef>
                <a:spcPts val="0"/>
              </a:spcBef>
              <a:spcAft>
                <a:spcPts val="0"/>
              </a:spcAft>
              <a:buSzPts val="2000"/>
              <a:buChar char=" "/>
            </a:pPr>
            <a:r>
              <a:rPr b="1" lang="de-DE">
                <a:solidFill>
                  <a:srgbClr val="2A4F1C"/>
                </a:solidFill>
              </a:rPr>
              <a:t>Bitte sehen Sie sich die folgenden Videos an und machen Sie sich Notizen zu den wichtigen Fakten. Präsentieren Sie im Anschluss die Kernthemen der Videos vor Freunden oder in einer Jugendgruppe! </a:t>
            </a:r>
            <a:endParaRPr/>
          </a:p>
          <a:p>
            <a:pPr indent="0" lvl="0" marL="91440" rtl="0" algn="l">
              <a:lnSpc>
                <a:spcPct val="90000"/>
              </a:lnSpc>
              <a:spcBef>
                <a:spcPts val="1400"/>
              </a:spcBef>
              <a:spcAft>
                <a:spcPts val="0"/>
              </a:spcAft>
              <a:buSzPts val="2000"/>
              <a:buNone/>
            </a:pPr>
            <a:r>
              <a:t/>
            </a:r>
            <a:endParaRPr b="1">
              <a:solidFill>
                <a:srgbClr val="2A4F1C"/>
              </a:solidFill>
            </a:endParaRPr>
          </a:p>
          <a:p>
            <a:pPr indent="-127000" lvl="0" marL="91440" rtl="0" algn="l">
              <a:lnSpc>
                <a:spcPct val="90000"/>
              </a:lnSpc>
              <a:spcBef>
                <a:spcPts val="1400"/>
              </a:spcBef>
              <a:spcAft>
                <a:spcPts val="0"/>
              </a:spcAft>
              <a:buSzPts val="2000"/>
              <a:buChar char=" "/>
            </a:pPr>
            <a:r>
              <a:rPr b="1" lang="de-DE">
                <a:solidFill>
                  <a:srgbClr val="2A4F1C"/>
                </a:solidFill>
              </a:rPr>
              <a:t>Warum ist die Nutzung natürlicher Ressourcen wichtig?</a:t>
            </a:r>
            <a:endParaRPr/>
          </a:p>
          <a:p>
            <a:pPr indent="-127000" lvl="0" marL="91440" rtl="0" algn="l">
              <a:lnSpc>
                <a:spcPct val="90000"/>
              </a:lnSpc>
              <a:spcBef>
                <a:spcPts val="1400"/>
              </a:spcBef>
              <a:spcAft>
                <a:spcPts val="0"/>
              </a:spcAft>
              <a:buSzPts val="2000"/>
              <a:buChar char=" "/>
            </a:pPr>
            <a:r>
              <a:rPr b="1" lang="de-DE" u="sng">
                <a:solidFill>
                  <a:schemeClr val="hlink"/>
                </a:solidFill>
                <a:hlinkClick r:id="rId3"/>
              </a:rPr>
              <a:t>https://youtu.be/7pPa0mRCky4?si=YrqK6DLVBmkS9Oy2 </a:t>
            </a:r>
            <a:endParaRPr b="1">
              <a:solidFill>
                <a:schemeClr val="accent1"/>
              </a:solidFill>
            </a:endParaRPr>
          </a:p>
          <a:p>
            <a:pPr indent="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127000" lvl="0" marL="91440" rtl="0" algn="l">
              <a:lnSpc>
                <a:spcPct val="115000"/>
              </a:lnSpc>
              <a:spcBef>
                <a:spcPts val="0"/>
              </a:spcBef>
              <a:spcAft>
                <a:spcPts val="0"/>
              </a:spcAft>
              <a:buSzPts val="2000"/>
              <a:buChar char=" "/>
            </a:pPr>
            <a:r>
              <a:rPr b="1" lang="de-DE">
                <a:solidFill>
                  <a:srgbClr val="2A4F1C"/>
                </a:solidFill>
              </a:rPr>
              <a:t>Bewirtschaftung natürlicher Ressourcen: Mit weniger mehr erreichen</a:t>
            </a:r>
            <a:endParaRPr b="1">
              <a:solidFill>
                <a:srgbClr val="2A4F1C"/>
              </a:solidFill>
            </a:endParaRPr>
          </a:p>
          <a:p>
            <a:pPr indent="-127000" lvl="0" marL="91440" rtl="0" algn="l">
              <a:lnSpc>
                <a:spcPct val="90000"/>
              </a:lnSpc>
              <a:spcBef>
                <a:spcPts val="1400"/>
              </a:spcBef>
              <a:spcAft>
                <a:spcPts val="0"/>
              </a:spcAft>
              <a:buSzPts val="2000"/>
              <a:buChar char=" "/>
            </a:pPr>
            <a:r>
              <a:rPr b="1" lang="de-DE" u="sng">
                <a:solidFill>
                  <a:schemeClr val="hlink"/>
                </a:solidFill>
                <a:hlinkClick r:id="rId4"/>
              </a:rPr>
              <a:t>https://youtu.be/ZERrpFwETgs?si=633yUWyOtyuFAX-V </a:t>
            </a:r>
            <a:endParaRPr b="1">
              <a:solidFill>
                <a:schemeClr val="accent1"/>
              </a:solidFill>
            </a:endParaRPr>
          </a:p>
          <a:p>
            <a:pPr indent="0" lvl="0" marL="0" rtl="0" algn="l">
              <a:lnSpc>
                <a:spcPct val="90000"/>
              </a:lnSpc>
              <a:spcBef>
                <a:spcPts val="1400"/>
              </a:spcBef>
              <a:spcAft>
                <a:spcPts val="0"/>
              </a:spcAft>
              <a:buSzPts val="2000"/>
              <a:buNone/>
            </a:pPr>
            <a:r>
              <a:t/>
            </a:r>
            <a:endParaRPr b="1">
              <a:solidFill>
                <a:schemeClr val="accent1"/>
              </a:solidFill>
            </a:endParaRPr>
          </a:p>
          <a:p>
            <a:pPr indent="-127000" lvl="0" marL="91440" rtl="0" algn="l">
              <a:lnSpc>
                <a:spcPct val="90000"/>
              </a:lnSpc>
              <a:spcBef>
                <a:spcPts val="1400"/>
              </a:spcBef>
              <a:spcAft>
                <a:spcPts val="0"/>
              </a:spcAft>
              <a:buSzPts val="2000"/>
              <a:buChar char=" "/>
            </a:pPr>
            <a:r>
              <a:rPr b="1" lang="de-DE">
                <a:solidFill>
                  <a:srgbClr val="2A4F1C"/>
                </a:solidFill>
              </a:rPr>
              <a:t>Biobasierte Innovation für die nachhaltige Nutzung natürlicher Ressourcen</a:t>
            </a:r>
            <a:endParaRPr b="1">
              <a:solidFill>
                <a:srgbClr val="2A4F1C"/>
              </a:solidFill>
            </a:endParaRPr>
          </a:p>
          <a:p>
            <a:pPr indent="-127000" lvl="0" marL="91440" rtl="0" algn="l">
              <a:lnSpc>
                <a:spcPct val="90000"/>
              </a:lnSpc>
              <a:spcBef>
                <a:spcPts val="1400"/>
              </a:spcBef>
              <a:spcAft>
                <a:spcPts val="0"/>
              </a:spcAft>
              <a:buSzPts val="2000"/>
              <a:buChar char=" "/>
            </a:pPr>
            <a:r>
              <a:rPr b="1" lang="de-DE" u="sng">
                <a:solidFill>
                  <a:schemeClr val="hlink"/>
                </a:solidFill>
                <a:hlinkClick r:id="rId5"/>
              </a:rPr>
              <a:t>https://youtu.be/jj1mtWiCEZQ?si=RlskQN8XVk4Db6qd </a:t>
            </a:r>
            <a:endParaRPr b="1">
              <a:solidFill>
                <a:schemeClr val="accent1"/>
              </a:solidFill>
            </a:endParaRPr>
          </a:p>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64" name="Google Shape;364;g1ee4f95c8f2_0_113"/>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ee4f95c8f2_0_230"/>
          <p:cNvSpPr/>
          <p:nvPr/>
        </p:nvSpPr>
        <p:spPr>
          <a:xfrm>
            <a:off x="-1027289" y="2427112"/>
            <a:ext cx="2054700" cy="1716000"/>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0" name="Google Shape;370;g1ee4f95c8f2_0_230"/>
          <p:cNvSpPr txBox="1"/>
          <p:nvPr>
            <p:ph type="title"/>
          </p:nvPr>
        </p:nvSpPr>
        <p:spPr>
          <a:xfrm>
            <a:off x="640080" y="197661"/>
            <a:ext cx="10515600" cy="8061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Videos zur grünen Innovation</a:t>
            </a:r>
            <a:endParaRPr>
              <a:solidFill>
                <a:srgbClr val="2A4F1C"/>
              </a:solidFill>
            </a:endParaRPr>
          </a:p>
        </p:txBody>
      </p:sp>
      <p:sp>
        <p:nvSpPr>
          <p:cNvPr id="371" name="Google Shape;371;g1ee4f95c8f2_0_230"/>
          <p:cNvSpPr txBox="1"/>
          <p:nvPr>
            <p:ph idx="1" type="body"/>
          </p:nvPr>
        </p:nvSpPr>
        <p:spPr>
          <a:xfrm>
            <a:off x="1097280" y="1241778"/>
            <a:ext cx="10058400" cy="4627200"/>
          </a:xfrm>
          <a:prstGeom prst="rect">
            <a:avLst/>
          </a:prstGeom>
          <a:noFill/>
          <a:ln>
            <a:noFill/>
          </a:ln>
        </p:spPr>
        <p:txBody>
          <a:bodyPr anchorCtr="0" anchor="t" bIns="45700" lIns="0" spcFirstLastPara="1" rIns="0" wrap="square" tIns="45700">
            <a:normAutofit lnSpcReduction="10000"/>
          </a:bodyPr>
          <a:lstStyle/>
          <a:p>
            <a:pPr indent="0" lvl="0" marL="0" rtl="0" algn="l">
              <a:lnSpc>
                <a:spcPct val="90000"/>
              </a:lnSpc>
              <a:spcBef>
                <a:spcPts val="0"/>
              </a:spcBef>
              <a:spcAft>
                <a:spcPts val="0"/>
              </a:spcAft>
              <a:buSzPts val="2000"/>
              <a:buNone/>
            </a:pPr>
            <a:r>
              <a:rPr b="1" lang="de-DE">
                <a:solidFill>
                  <a:srgbClr val="2A4F1C"/>
                </a:solidFill>
              </a:rPr>
              <a:t>Schauen Sie sich die folgenden Videos an und erfahren Sie mehr über eine der gezeigten grünen Innovationsideen und stellen Sie sie Ihren Freunden oder einer Jugendgruppe vor! </a:t>
            </a:r>
            <a:endParaRPr/>
          </a:p>
          <a:p>
            <a:pPr indent="0" lvl="0" marL="91440" rtl="0" algn="l">
              <a:lnSpc>
                <a:spcPct val="90000"/>
              </a:lnSpc>
              <a:spcBef>
                <a:spcPts val="1400"/>
              </a:spcBef>
              <a:spcAft>
                <a:spcPts val="0"/>
              </a:spcAft>
              <a:buSzPts val="2000"/>
              <a:buNone/>
            </a:pPr>
            <a:r>
              <a:t/>
            </a:r>
            <a:endParaRPr b="1">
              <a:solidFill>
                <a:srgbClr val="2A4F1C"/>
              </a:solidFill>
            </a:endParaRPr>
          </a:p>
          <a:p>
            <a:pPr indent="-91440" lvl="0" marL="91440" rtl="0" algn="l">
              <a:lnSpc>
                <a:spcPct val="90000"/>
              </a:lnSpc>
              <a:spcBef>
                <a:spcPts val="1400"/>
              </a:spcBef>
              <a:spcAft>
                <a:spcPts val="0"/>
              </a:spcAft>
              <a:buSzPts val="2000"/>
              <a:buChar char=" "/>
            </a:pPr>
            <a:r>
              <a:rPr b="1" lang="de-DE">
                <a:solidFill>
                  <a:srgbClr val="2A4F1C"/>
                </a:solidFill>
              </a:rPr>
              <a:t>5 Unglaubliche umweltfreundliche Innovationen zur Rettung der Erde</a:t>
            </a:r>
            <a:endParaRPr/>
          </a:p>
          <a:p>
            <a:pPr indent="-91440" lvl="0" marL="91440" rtl="0" algn="l">
              <a:lnSpc>
                <a:spcPct val="90000"/>
              </a:lnSpc>
              <a:spcBef>
                <a:spcPts val="1400"/>
              </a:spcBef>
              <a:spcAft>
                <a:spcPts val="0"/>
              </a:spcAft>
              <a:buSzPts val="2000"/>
              <a:buChar char=" "/>
            </a:pPr>
            <a:r>
              <a:rPr b="1" lang="de-DE" u="sng">
                <a:solidFill>
                  <a:schemeClr val="hlink"/>
                </a:solidFill>
                <a:hlinkClick r:id="rId3"/>
              </a:rPr>
              <a:t>https://youtu.be/vI1dBBfjAxQ?si=5p5vYn9FvpNYlacB </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91440" lvl="0" marL="91440" rtl="0" algn="l">
              <a:lnSpc>
                <a:spcPct val="115000"/>
              </a:lnSpc>
              <a:spcBef>
                <a:spcPts val="0"/>
              </a:spcBef>
              <a:spcAft>
                <a:spcPts val="0"/>
              </a:spcAft>
              <a:buSzPts val="2000"/>
              <a:buChar char=" "/>
            </a:pPr>
            <a:r>
              <a:rPr b="1" lang="de-DE">
                <a:solidFill>
                  <a:srgbClr val="2A4F1C"/>
                </a:solidFill>
              </a:rPr>
              <a:t>22 Erfindungen zur Rettung der Erde</a:t>
            </a:r>
            <a:endParaRPr b="1">
              <a:solidFill>
                <a:srgbClr val="2A4F1C"/>
              </a:solidFill>
            </a:endParaRPr>
          </a:p>
          <a:p>
            <a:pPr indent="-91440" lvl="0" marL="91440" rtl="0" algn="l">
              <a:lnSpc>
                <a:spcPct val="90000"/>
              </a:lnSpc>
              <a:spcBef>
                <a:spcPts val="1400"/>
              </a:spcBef>
              <a:spcAft>
                <a:spcPts val="0"/>
              </a:spcAft>
              <a:buSzPts val="2000"/>
              <a:buChar char=" "/>
            </a:pPr>
            <a:r>
              <a:rPr b="1" lang="de-DE" u="sng">
                <a:solidFill>
                  <a:schemeClr val="hlink"/>
                </a:solidFill>
                <a:hlinkClick r:id="rId4"/>
              </a:rPr>
              <a:t>https://youtu.be/FWFb-8hFutY?si=vytgKRvFt8gmjS3X</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a:p>
            <a:pPr indent="0" lvl="0" marL="0" rtl="0" algn="l">
              <a:lnSpc>
                <a:spcPct val="115000"/>
              </a:lnSpc>
              <a:spcBef>
                <a:spcPts val="0"/>
              </a:spcBef>
              <a:spcAft>
                <a:spcPts val="0"/>
              </a:spcAft>
              <a:buSzPts val="1800"/>
              <a:buNone/>
            </a:pPr>
            <a:r>
              <a:rPr b="1" lang="de-DE">
                <a:solidFill>
                  <a:srgbClr val="2A4F1C"/>
                </a:solidFill>
              </a:rPr>
              <a:t>Die futuristischen Bauernhöfe, die die Welt ernähren werden | Freethink | Zukunft der Ernährung</a:t>
            </a:r>
            <a:endParaRPr b="1">
              <a:solidFill>
                <a:srgbClr val="2A4F1C"/>
              </a:solidFill>
            </a:endParaRPr>
          </a:p>
          <a:p>
            <a:pPr indent="-91440" lvl="0" marL="91440" rtl="0" algn="l">
              <a:lnSpc>
                <a:spcPct val="90000"/>
              </a:lnSpc>
              <a:spcBef>
                <a:spcPts val="1400"/>
              </a:spcBef>
              <a:spcAft>
                <a:spcPts val="0"/>
              </a:spcAft>
              <a:buClr>
                <a:schemeClr val="accent1"/>
              </a:buClr>
              <a:buSzPts val="1800"/>
              <a:buChar char=" "/>
            </a:pPr>
            <a:r>
              <a:rPr b="1" lang="de-DE" u="sng">
                <a:solidFill>
                  <a:schemeClr val="hlink"/>
                </a:solidFill>
                <a:hlinkClick r:id="rId5"/>
              </a:rPr>
              <a:t>https://youtu.be/KfB2sx9uCkI?si=tYnoBk-NSDEaycvB</a:t>
            </a:r>
            <a:endParaRPr b="1">
              <a:solidFill>
                <a:schemeClr val="accent1"/>
              </a:solidFill>
            </a:endParaRPr>
          </a:p>
          <a:p>
            <a:pPr indent="22860" lvl="0" marL="91440" rtl="0" algn="l">
              <a:lnSpc>
                <a:spcPct val="90000"/>
              </a:lnSpc>
              <a:spcBef>
                <a:spcPts val="1400"/>
              </a:spcBef>
              <a:spcAft>
                <a:spcPts val="0"/>
              </a:spcAft>
              <a:buClr>
                <a:schemeClr val="accent1"/>
              </a:buClr>
              <a:buSzPts val="1800"/>
              <a:buNone/>
            </a:pPr>
            <a:r>
              <a:t/>
            </a:r>
            <a:endParaRPr b="1">
              <a:solidFill>
                <a:schemeClr val="accent1"/>
              </a:solidFill>
            </a:endParaRPr>
          </a:p>
        </p:txBody>
      </p:sp>
      <p:sp>
        <p:nvSpPr>
          <p:cNvPr id="372" name="Google Shape;372;g1ee4f95c8f2_0_230"/>
          <p:cNvSpPr txBox="1"/>
          <p:nvPr/>
        </p:nvSpPr>
        <p:spPr>
          <a:xfrm>
            <a:off x="0" y="3005971"/>
            <a:ext cx="1215600" cy="7188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rPr b="1" i="0" lang="de-DE" sz="2800" u="none" cap="none" strike="noStrike">
                <a:solidFill>
                  <a:schemeClr val="lt1"/>
                </a:solidFill>
                <a:latin typeface="Arial"/>
                <a:ea typeface="Arial"/>
                <a:cs typeface="Arial"/>
                <a:sym typeface="Arial"/>
              </a:rPr>
              <a:t>Task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8"/>
          <p:cNvSpPr txBox="1"/>
          <p:nvPr>
            <p:ph type="ctrTitle"/>
          </p:nvPr>
        </p:nvSpPr>
        <p:spPr>
          <a:xfrm>
            <a:off x="1097280" y="1139933"/>
            <a:ext cx="10058400" cy="356616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3200">
                <a:solidFill>
                  <a:srgbClr val="3F762A"/>
                </a:solidFill>
              </a:rPr>
              <a:t>Öko-Innovation und Nachhaltigkeitsdesign im grünen Unternehmertum</a:t>
            </a:r>
            <a:br>
              <a:rPr lang="de-DE" sz="3200">
                <a:solidFill>
                  <a:srgbClr val="3F762A"/>
                </a:solidFill>
              </a:rPr>
            </a:br>
            <a:br>
              <a:rPr lang="de-DE">
                <a:solidFill>
                  <a:srgbClr val="FFFF00"/>
                </a:solidFill>
              </a:rPr>
            </a:br>
            <a:r>
              <a:rPr lang="de-DE">
                <a:solidFill>
                  <a:srgbClr val="3F762A"/>
                </a:solidFill>
              </a:rPr>
              <a:t>Selbstkontrolle</a:t>
            </a:r>
            <a:endParaRPr b="1">
              <a:solidFill>
                <a:srgbClr val="3F762A"/>
              </a:solidFill>
            </a:endParaRPr>
          </a:p>
        </p:txBody>
      </p:sp>
      <p:grpSp>
        <p:nvGrpSpPr>
          <p:cNvPr id="378" name="Google Shape;378;p18"/>
          <p:cNvGrpSpPr/>
          <p:nvPr/>
        </p:nvGrpSpPr>
        <p:grpSpPr>
          <a:xfrm>
            <a:off x="5557000" y="6273133"/>
            <a:ext cx="1078000" cy="122800"/>
            <a:chOff x="3570750" y="4704850"/>
            <a:chExt cx="808500" cy="92100"/>
          </a:xfrm>
        </p:grpSpPr>
        <p:sp>
          <p:nvSpPr>
            <p:cNvPr id="379" name="Google Shape;379;p18"/>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0" name="Google Shape;380;p18"/>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1" name="Google Shape;381;p18"/>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82" name="Google Shape;382;p18"/>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383" name="Google Shape;383;p18"/>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384" name="Google Shape;384;p18"/>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385" name="Google Shape;385;p18"/>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386" name="Google Shape;386;p18"/>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9"/>
          <p:cNvSpPr txBox="1"/>
          <p:nvPr>
            <p:ph type="title"/>
          </p:nvPr>
        </p:nvSpPr>
        <p:spPr>
          <a:xfrm>
            <a:off x="1066800" y="749202"/>
            <a:ext cx="10058400" cy="47940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11111"/>
              <a:buFont typeface="Calibri"/>
              <a:buNone/>
            </a:pPr>
            <a:r>
              <a:rPr lang="de-DE"/>
              <a:t>Selbsttest über natürliche Ressourcen und deren Verwaltung</a:t>
            </a:r>
            <a:endParaRPr/>
          </a:p>
        </p:txBody>
      </p:sp>
      <p:sp>
        <p:nvSpPr>
          <p:cNvPr id="392" name="Google Shape;392;p19"/>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fontScale="92500" lnSpcReduction="10000"/>
          </a:bodyPr>
          <a:lstStyle/>
          <a:p>
            <a:pPr indent="0" lvl="0" marL="0" rtl="0" algn="l">
              <a:lnSpc>
                <a:spcPct val="115000"/>
              </a:lnSpc>
              <a:spcBef>
                <a:spcPts val="1500"/>
              </a:spcBef>
              <a:spcAft>
                <a:spcPts val="0"/>
              </a:spcAft>
              <a:buSzPct val="180180"/>
              <a:buNone/>
            </a:pPr>
            <a:r>
              <a:rPr b="1" lang="de-DE">
                <a:solidFill>
                  <a:srgbClr val="2A4F1C"/>
                </a:solidFill>
              </a:rPr>
              <a:t>Was sind natürliche Ressourcen?</a:t>
            </a:r>
            <a:endParaRPr sz="1200">
              <a:solidFill>
                <a:srgbClr val="374151"/>
              </a:solidFill>
              <a:latin typeface="Roboto"/>
              <a:ea typeface="Roboto"/>
              <a:cs typeface="Roboto"/>
              <a:sym typeface="Roboto"/>
            </a:endParaRPr>
          </a:p>
          <a:p>
            <a:pPr indent="0" lvl="0" marL="0" rtl="0" algn="l">
              <a:lnSpc>
                <a:spcPct val="115000"/>
              </a:lnSpc>
              <a:spcBef>
                <a:spcPts val="0"/>
              </a:spcBef>
              <a:spcAft>
                <a:spcPts val="0"/>
              </a:spcAft>
              <a:buSzPct val="165765"/>
              <a:buNone/>
            </a:pPr>
            <a:r>
              <a:t/>
            </a:r>
            <a:endParaRPr sz="1500">
              <a:solidFill>
                <a:srgbClr val="374151"/>
              </a:solidFill>
              <a:latin typeface="Roboto"/>
              <a:ea typeface="Roboto"/>
              <a:cs typeface="Roboto"/>
              <a:sym typeface="Roboto"/>
            </a:endParaRPr>
          </a:p>
          <a:p>
            <a:pPr indent="0" lvl="0" marL="0" rtl="0" algn="l">
              <a:lnSpc>
                <a:spcPct val="115000"/>
              </a:lnSpc>
              <a:spcBef>
                <a:spcPts val="0"/>
              </a:spcBef>
              <a:spcAft>
                <a:spcPts val="0"/>
              </a:spcAft>
              <a:buSzPct val="165765"/>
              <a:buNone/>
            </a:pPr>
            <a:r>
              <a:rPr lang="de-DE" sz="1500">
                <a:solidFill>
                  <a:srgbClr val="374151"/>
                </a:solidFill>
                <a:latin typeface="Roboto"/>
                <a:ea typeface="Roboto"/>
                <a:cs typeface="Roboto"/>
                <a:sym typeface="Roboto"/>
              </a:rPr>
              <a:t>a) Nur nicht-erneuerbare Stoffe</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Materialien, die ausschließlich durch menschliches Zutun entstanden sind</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Biologische, mineralische oder ästhetische Werte, die von der Natur ohne menschliches Zutun bereitgestellt werden</a:t>
            </a:r>
            <a:endParaRPr sz="1500">
              <a:solidFill>
                <a:srgbClr val="374151"/>
              </a:solidFill>
              <a:latin typeface="Roboto"/>
              <a:ea typeface="Roboto"/>
              <a:cs typeface="Roboto"/>
              <a:sym typeface="Roboto"/>
            </a:endParaRPr>
          </a:p>
          <a:p>
            <a:pPr indent="0" lvl="0" marL="0" rtl="0" algn="l">
              <a:lnSpc>
                <a:spcPct val="115000"/>
              </a:lnSpc>
              <a:spcBef>
                <a:spcPts val="1500"/>
              </a:spcBef>
              <a:spcAft>
                <a:spcPts val="0"/>
              </a:spcAft>
              <a:buSzPct val="162162"/>
              <a:buNone/>
            </a:pPr>
            <a:r>
              <a:rPr b="1" lang="de-DE">
                <a:solidFill>
                  <a:srgbClr val="2A4F1C"/>
                </a:solidFill>
              </a:rPr>
              <a:t>Definieren Sie Management natürlicher Ressourcen.</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ct val="129729"/>
              <a:buNone/>
            </a:pPr>
            <a:r>
              <a:rPr lang="de-DE" sz="1500">
                <a:solidFill>
                  <a:srgbClr val="374151"/>
                </a:solidFill>
                <a:latin typeface="Roboto"/>
                <a:ea typeface="Roboto"/>
                <a:cs typeface="Roboto"/>
                <a:sym typeface="Roboto"/>
              </a:rPr>
              <a:t>a) Ausbeutende Nutzung der natürlichen Ressourcen</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Nachhaltige Nutzung der Ressourcen mit strategischer Planung</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Bewahrung der natürlichen Ressourcen ohne menschliche Eingriffe</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ct val="162162"/>
              <a:buNone/>
            </a:pPr>
            <a:r>
              <a:rPr b="1" lang="de-DE">
                <a:solidFill>
                  <a:srgbClr val="2A4F1C"/>
                </a:solidFill>
              </a:rPr>
              <a:t>Welche Ökosystemleistungen werden nicht durch natürliche Ressourcen erbracht?</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SzPct val="129729"/>
              <a:buNone/>
            </a:pPr>
            <a:r>
              <a:rPr lang="de-DE" sz="1500">
                <a:solidFill>
                  <a:srgbClr val="374151"/>
                </a:solidFill>
                <a:latin typeface="Roboto"/>
                <a:ea typeface="Roboto"/>
                <a:cs typeface="Roboto"/>
                <a:sym typeface="Roboto"/>
              </a:rPr>
              <a:t>a) Internet-Dienste</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b) Verbrauchsgüter und Elemente des öffentlichen Wohls, einschließlich Bodenproduktivität und Luftreinigung</a:t>
            </a:r>
            <a:br>
              <a:rPr lang="de-DE" sz="1500">
                <a:solidFill>
                  <a:srgbClr val="374151"/>
                </a:solidFill>
                <a:latin typeface="Roboto"/>
                <a:ea typeface="Roboto"/>
                <a:cs typeface="Roboto"/>
                <a:sym typeface="Roboto"/>
              </a:rPr>
            </a:br>
            <a:r>
              <a:rPr lang="de-DE" sz="1500">
                <a:solidFill>
                  <a:srgbClr val="374151"/>
                </a:solidFill>
                <a:latin typeface="Roboto"/>
                <a:ea typeface="Roboto"/>
                <a:cs typeface="Roboto"/>
                <a:sym typeface="Roboto"/>
              </a:rPr>
              <a:t>c) Unterhaltungsdienstleistungen</a:t>
            </a:r>
            <a:endParaRPr sz="1200">
              <a:solidFill>
                <a:srgbClr val="374151"/>
              </a:solidFill>
              <a:latin typeface="Roboto"/>
              <a:ea typeface="Roboto"/>
              <a:cs typeface="Roboto"/>
              <a:sym typeface="Roboto"/>
            </a:endParaRPr>
          </a:p>
          <a:p>
            <a:pPr indent="0" lvl="0" marL="0" rtl="0" algn="l">
              <a:lnSpc>
                <a:spcPct val="90000"/>
              </a:lnSpc>
              <a:spcBef>
                <a:spcPts val="1500"/>
              </a:spcBef>
              <a:spcAft>
                <a:spcPts val="0"/>
              </a:spcAft>
              <a:buSzPct val="97297"/>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1ee4f95c8f2_0_256"/>
          <p:cNvSpPr txBox="1"/>
          <p:nvPr>
            <p:ph type="title"/>
          </p:nvPr>
        </p:nvSpPr>
        <p:spPr>
          <a:xfrm>
            <a:off x="1097280" y="286604"/>
            <a:ext cx="10058400" cy="823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de-DE"/>
              <a:t>Selbsttest über grüne Innovation und grünes Unternehmertum</a:t>
            </a:r>
            <a:endParaRPr/>
          </a:p>
        </p:txBody>
      </p:sp>
      <p:sp>
        <p:nvSpPr>
          <p:cNvPr id="398" name="Google Shape;398;g1ee4f95c8f2_0_256"/>
          <p:cNvSpPr txBox="1"/>
          <p:nvPr>
            <p:ph idx="1" type="body"/>
          </p:nvPr>
        </p:nvSpPr>
        <p:spPr>
          <a:xfrm>
            <a:off x="1097280" y="1492624"/>
            <a:ext cx="10058400" cy="4376400"/>
          </a:xfrm>
          <a:prstGeom prst="rect">
            <a:avLst/>
          </a:prstGeom>
          <a:noFill/>
          <a:ln>
            <a:noFill/>
          </a:ln>
        </p:spPr>
        <p:txBody>
          <a:bodyPr anchorCtr="0" anchor="t" bIns="45700" lIns="0" spcFirstLastPara="1" rIns="0" wrap="square" tIns="45700">
            <a:normAutofit/>
          </a:bodyPr>
          <a:lstStyle/>
          <a:p>
            <a:pPr indent="-91440" lvl="0" marL="91440" rtl="0" algn="l">
              <a:lnSpc>
                <a:spcPct val="115000"/>
              </a:lnSpc>
              <a:spcBef>
                <a:spcPts val="1500"/>
              </a:spcBef>
              <a:spcAft>
                <a:spcPts val="0"/>
              </a:spcAft>
              <a:buSzPts val="2000"/>
              <a:buChar char=" "/>
            </a:pPr>
            <a:r>
              <a:rPr b="1" lang="de-DE">
                <a:solidFill>
                  <a:srgbClr val="2A4F1C"/>
                </a:solidFill>
              </a:rPr>
              <a:t>Vervollständigen Sie den Satz</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1500"/>
              </a:spcAft>
              <a:buSzPts val="1800"/>
              <a:buNone/>
            </a:pPr>
            <a:r>
              <a:rPr lang="de-DE" sz="1600">
                <a:solidFill>
                  <a:srgbClr val="374151"/>
                </a:solidFill>
                <a:latin typeface="Roboto"/>
                <a:ea typeface="Roboto"/>
                <a:cs typeface="Roboto"/>
                <a:sym typeface="Roboto"/>
              </a:rPr>
              <a:t>Die grüne Innovation ist die </a:t>
            </a:r>
            <a:r>
              <a:rPr lang="de-DE" sz="1600">
                <a:solidFill>
                  <a:srgbClr val="0F0F0F"/>
                </a:solidFill>
                <a:latin typeface="Roboto"/>
                <a:ea typeface="Roboto"/>
                <a:cs typeface="Roboto"/>
                <a:sym typeface="Roboto"/>
              </a:rPr>
              <a:t>Nutzung neuer__________, ____________ und ___________ zur Minimierung der Umweltauswirkungen und zur Verbesserung des __________ Wachstums. Ein gutes Beispiel für grünes Unternehmertum ist _________, das nicht nur der lokalen Wirtschaft hilft, sondern auch Touristen für </a:t>
            </a:r>
            <a:r>
              <a:rPr lang="de-DE" sz="1200">
                <a:solidFill>
                  <a:schemeClr val="dk1"/>
                </a:solidFill>
                <a:latin typeface="Times New Roman"/>
                <a:ea typeface="Times New Roman"/>
                <a:cs typeface="Times New Roman"/>
                <a:sym typeface="Times New Roman"/>
              </a:rPr>
              <a:t>______________</a:t>
            </a:r>
            <a:r>
              <a:rPr lang="de-DE" sz="1600">
                <a:solidFill>
                  <a:srgbClr val="0F0F0F"/>
                </a:solidFill>
                <a:latin typeface="Roboto"/>
                <a:ea typeface="Roboto"/>
                <a:cs typeface="Roboto"/>
                <a:sym typeface="Roboto"/>
              </a:rPr>
              <a:t> sensibilisiert</a:t>
            </a:r>
            <a:r>
              <a:rPr lang="de-DE"/>
              <a:t>. </a:t>
            </a:r>
            <a:endParaRPr/>
          </a:p>
        </p:txBody>
      </p:sp>
      <p:sp>
        <p:nvSpPr>
          <p:cNvPr id="399" name="Google Shape;399;g1ee4f95c8f2_0_256"/>
          <p:cNvSpPr txBox="1"/>
          <p:nvPr/>
        </p:nvSpPr>
        <p:spPr>
          <a:xfrm>
            <a:off x="5054825" y="4361830"/>
            <a:ext cx="17430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Ökotourismus</a:t>
            </a:r>
            <a:endParaRPr b="0" i="0" sz="2000" u="none" cap="none" strike="noStrike">
              <a:solidFill>
                <a:srgbClr val="3F3F3F"/>
              </a:solidFill>
              <a:latin typeface="Calibri"/>
              <a:ea typeface="Calibri"/>
              <a:cs typeface="Calibri"/>
              <a:sym typeface="Calibri"/>
            </a:endParaRPr>
          </a:p>
        </p:txBody>
      </p:sp>
      <p:sp>
        <p:nvSpPr>
          <p:cNvPr id="400" name="Google Shape;400;g1ee4f95c8f2_0_256"/>
          <p:cNvSpPr txBox="1"/>
          <p:nvPr/>
        </p:nvSpPr>
        <p:spPr>
          <a:xfrm>
            <a:off x="7582877" y="4361830"/>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Prozesse</a:t>
            </a:r>
            <a:endParaRPr b="0" i="0" sz="2000" u="none" cap="none" strike="noStrike">
              <a:solidFill>
                <a:srgbClr val="3F3F3F"/>
              </a:solidFill>
              <a:latin typeface="Calibri"/>
              <a:ea typeface="Calibri"/>
              <a:cs typeface="Calibri"/>
              <a:sym typeface="Calibri"/>
            </a:endParaRPr>
          </a:p>
        </p:txBody>
      </p:sp>
      <p:sp>
        <p:nvSpPr>
          <p:cNvPr id="401" name="Google Shape;401;g1ee4f95c8f2_0_256"/>
          <p:cNvSpPr txBox="1"/>
          <p:nvPr/>
        </p:nvSpPr>
        <p:spPr>
          <a:xfrm>
            <a:off x="7312900" y="3569375"/>
            <a:ext cx="201398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Dienstleistungen</a:t>
            </a:r>
            <a:endParaRPr b="0" i="0" sz="2000" u="none" cap="none" strike="noStrike">
              <a:solidFill>
                <a:srgbClr val="3F3F3F"/>
              </a:solidFill>
              <a:latin typeface="Calibri"/>
              <a:ea typeface="Calibri"/>
              <a:cs typeface="Calibri"/>
              <a:sym typeface="Calibri"/>
            </a:endParaRPr>
          </a:p>
        </p:txBody>
      </p:sp>
      <p:sp>
        <p:nvSpPr>
          <p:cNvPr id="402" name="Google Shape;402;g1ee4f95c8f2_0_256"/>
          <p:cNvSpPr txBox="1"/>
          <p:nvPr/>
        </p:nvSpPr>
        <p:spPr>
          <a:xfrm>
            <a:off x="5054825" y="3569375"/>
            <a:ext cx="17430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Nachhaltigkeit</a:t>
            </a:r>
            <a:endParaRPr b="0" i="0" sz="2000" u="none" cap="none" strike="noStrike">
              <a:solidFill>
                <a:srgbClr val="3F3F3F"/>
              </a:solidFill>
              <a:latin typeface="Calibri"/>
              <a:ea typeface="Calibri"/>
              <a:cs typeface="Calibri"/>
              <a:sym typeface="Calibri"/>
            </a:endParaRPr>
          </a:p>
        </p:txBody>
      </p:sp>
      <p:sp>
        <p:nvSpPr>
          <p:cNvPr id="403" name="Google Shape;403;g1ee4f95c8f2_0_256"/>
          <p:cNvSpPr txBox="1"/>
          <p:nvPr/>
        </p:nvSpPr>
        <p:spPr>
          <a:xfrm>
            <a:off x="3076050" y="3569375"/>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Technologie</a:t>
            </a:r>
            <a:endParaRPr b="0" i="0" sz="2000" u="none" cap="none" strike="noStrike">
              <a:solidFill>
                <a:srgbClr val="3F3F3F"/>
              </a:solidFill>
              <a:latin typeface="Calibri"/>
              <a:ea typeface="Calibri"/>
              <a:cs typeface="Calibri"/>
              <a:sym typeface="Calibri"/>
            </a:endParaRPr>
          </a:p>
        </p:txBody>
      </p:sp>
      <p:sp>
        <p:nvSpPr>
          <p:cNvPr id="404" name="Google Shape;404;g1ee4f95c8f2_0_256"/>
          <p:cNvSpPr txBox="1"/>
          <p:nvPr/>
        </p:nvSpPr>
        <p:spPr>
          <a:xfrm>
            <a:off x="3076050" y="4361830"/>
            <a:ext cx="1463700" cy="481200"/>
          </a:xfrm>
          <a:prstGeom prst="rect">
            <a:avLst/>
          </a:prstGeom>
          <a:solidFill>
            <a:schemeClr val="accent3"/>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3F3F3F"/>
                </a:solidFill>
                <a:latin typeface="Calibri"/>
                <a:ea typeface="Calibri"/>
                <a:cs typeface="Calibri"/>
                <a:sym typeface="Calibri"/>
              </a:rPr>
              <a:t>Wirtschaft</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1ee4f95c8f2_0_379"/>
          <p:cNvSpPr txBox="1"/>
          <p:nvPr>
            <p:ph type="title"/>
          </p:nvPr>
        </p:nvSpPr>
        <p:spPr>
          <a:xfrm>
            <a:off x="218663" y="286604"/>
            <a:ext cx="10917000" cy="823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de-DE">
                <a:solidFill>
                  <a:srgbClr val="2A4F1C"/>
                </a:solidFill>
              </a:rPr>
              <a:t>Referenzen und Links</a:t>
            </a:r>
            <a:endParaRPr/>
          </a:p>
        </p:txBody>
      </p:sp>
      <p:cxnSp>
        <p:nvCxnSpPr>
          <p:cNvPr id="410" name="Google Shape;410;g1ee4f95c8f2_0_379"/>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11" name="Google Shape;411;g1ee4f95c8f2_0_379"/>
          <p:cNvSpPr txBox="1"/>
          <p:nvPr/>
        </p:nvSpPr>
        <p:spPr>
          <a:xfrm>
            <a:off x="218675" y="982575"/>
            <a:ext cx="11010900" cy="487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Azores Getaways. (n.d.). Die Azoren: Waljagd bis Walbeobachtung auf den Azoren. Azores Getaways. Abgerufen von https://azoresgetaways.com/en-us/destination/azores/general-articles/whale-hunting-to-whale-watching-azores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Britannica, T. Editors of Encyclopaedia (2023, Oktober 16). natural resource. Encyclopedia Britannica. https://www.britannica.com/science/natural-resource</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Chyhgryn, O. (2017). Grünes Unternehmertum: EU experience and Ukraine perspectives. CSIE Working Papers, Center for Studies in European Integration (CSEI), Academy of Economic Studies of Moldova (ASEM), Ausgabe 6, 6-13. September.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Kapital kultivieren. (n.d.). Natürliches Kapital. Abgerufen von https://www.cultivatingcapital.com/natural-capital/</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Epstein, C. (2023, August 18). Management natürlicher Ressourcen. Encyclopedia Britannica. https://www.britannica.com/money/topic/natural-resource-management</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Ermakova, A., Oznobihina, L., &amp; Avilova, T. (2020). Analyse des aktuellen Stands und der Merkmale der Verwaltung des Potenzials natürlicher Ressourcen. E3S Web Conf. 157, 03005. DOI: 10.1051/e3sconf/202015703005.</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Gatley, N. (n.d.). Was ist nachhaltiges Ressourcenmanagement und wie erreicht man es? Britische Bewertung. Abgerufen von https://www.british-assessment.co.uk/what-is-sustainable-resource-management-and-how-do-you-achieve-it/</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Kaim, M. (2018). Green Entrepreneurship Management in Portugal: The case of Azores Islands. In Wettbewerbsfähigkeit und Innovation in der wissensbasierten Wirtschaft [online]: Sammlung ausgewählter Beiträge: conf. Intern. sch., Sept. 28-29, 2018. Chisinau: ASEM. E-ISBN 978-9975-75-933-5.</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Muralikrishna, I. V., &amp; Manickam, V. (2017). Natural Resource Management and Biodiversity Conservation. In I. V. Muralikrishna &amp; V. Manickam (Eds.), Environmental Management (pp. 23-35). Butterworth-Heinemann. ISBN 9780128119891. https://doi.org/10.1016/B978-0-12-811989-1.00003-8</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Pinto-Rodrigues, A. (2023, November 1). Die Inseln, die von der Waljagd zur Walbeobachtung übergingen. CNN. Wiederhergestellt von https://edition.cnn.com/travel/article/azores-whalewatching/index.html</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Sagoff, Mark. (1997). Konsumieren wir zu viel? The Atlantic Monthly - THE ATLANTIC. 279.</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Toubes, D. R., &amp; Araújo-Vila, N. (2022). Ein Überblick über die Forschung zum Tourismus in der grünen Wirtschaft. Economies, MDPI, 10(6), 1-18. Juni.</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Vitalität. (n.d.). Warum ist eine nachhaltige Nutzung der natürlichen Ressourcen wichtig? Strategien für eine nachhaltige Nutzung der natürlichen Ressourcen. Abgerufen von https://vitality.io/why-is-sustainable-use-of-natural-resources-important/#strategiesforsustainableuseofnaturalresources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VLS (n.d.). Förderung einer nachhaltigeren Wirtschaft. VLS Umweltdienste. Abgerufen von https://www.vlses.com/2022/08/08/fostering-more-sustainable-business/</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rPr b="0" i="0" lang="de-DE" sz="1100" u="none" cap="none" strike="noStrike">
                <a:solidFill>
                  <a:schemeClr val="dk1"/>
                </a:solidFill>
                <a:latin typeface="Times New Roman"/>
                <a:ea typeface="Times New Roman"/>
                <a:cs typeface="Times New Roman"/>
                <a:sym typeface="Times New Roman"/>
              </a:rPr>
              <a:t>Xiang, X., Liu, C., &amp; Yang, M. (2022). Wer finanziert grüne Innovationen in Unternehmen? International Review of Economics &amp; Finance, 78, 321-337. ISSN 1059-0560. https://doi.org/10.1016/j.iref.2021.12.011.</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0"/>
          <p:cNvSpPr txBox="1"/>
          <p:nvPr/>
        </p:nvSpPr>
        <p:spPr>
          <a:xfrm>
            <a:off x="6502523" y="2414726"/>
            <a:ext cx="4378975" cy="93564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Prof. Dr. Marc Beutner</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Tel: +49 (0) 52 51 / 60 - 23 67</a:t>
            </a:r>
            <a:endParaRPr b="0" i="0" sz="1400" u="none" cap="none" strike="noStrike">
              <a:solidFill>
                <a:srgbClr val="000000"/>
              </a:solidFill>
              <a:latin typeface="Arial"/>
              <a:ea typeface="Arial"/>
              <a:cs typeface="Arial"/>
              <a:sym typeface="Arial"/>
            </a:endParaRPr>
          </a:p>
          <a:p>
            <a:pPr indent="0" lvl="0" marL="0" marR="0" rtl="0" algn="l">
              <a:lnSpc>
                <a:spcPct val="89999"/>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Fax: +49 (0) 52 51 / 60 - 35 63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Calibri"/>
                <a:ea typeface="Calibri"/>
                <a:cs typeface="Calibri"/>
                <a:sym typeface="Calibri"/>
              </a:rPr>
              <a:t>E-Mail: marc.beutner@uni-paderborn.de</a:t>
            </a:r>
            <a:endParaRPr b="0" i="0" sz="1400" u="none" cap="none" strike="noStrike">
              <a:solidFill>
                <a:srgbClr val="000000"/>
              </a:solidFill>
              <a:latin typeface="Arial"/>
              <a:ea typeface="Arial"/>
              <a:cs typeface="Arial"/>
              <a:sym typeface="Arial"/>
            </a:endParaRPr>
          </a:p>
        </p:txBody>
      </p:sp>
      <p:sp>
        <p:nvSpPr>
          <p:cNvPr id="417" name="Google Shape;417;p20"/>
          <p:cNvSpPr txBox="1"/>
          <p:nvPr/>
        </p:nvSpPr>
        <p:spPr>
          <a:xfrm>
            <a:off x="1192568" y="2414726"/>
            <a:ext cx="4496910" cy="147476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Universität Paderborn</a:t>
            </a:r>
            <a:endParaRPr b="0" i="0" sz="1400" u="none" cap="none" strike="noStrike">
              <a:solidFill>
                <a:srgbClr val="000000"/>
              </a:solidFill>
              <a:latin typeface="Arial"/>
              <a:ea typeface="Arial"/>
              <a:cs typeface="Arial"/>
              <a:sym typeface="Arial"/>
            </a:endParaRPr>
          </a:p>
          <a:p>
            <a:pPr indent="0" lvl="0" marL="0" marR="0" rtl="0" algn="l">
              <a:lnSpc>
                <a:spcPct val="99583"/>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Abteilung Wirtschaftspädagogik Lehrstuhl Wirtschaftspädagogik II Warburger Str.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33098 Paderborn</a:t>
            </a:r>
            <a:endParaRPr b="0" i="0" sz="1400" u="none" cap="none" strike="noStrike">
              <a:solidFill>
                <a:srgbClr val="000000"/>
              </a:solidFill>
              <a:latin typeface="Arial"/>
              <a:ea typeface="Arial"/>
              <a:cs typeface="Arial"/>
              <a:sym typeface="Arial"/>
            </a:endParaRPr>
          </a:p>
          <a:p>
            <a:pPr indent="0" lvl="0" marL="0" marR="0" rtl="0" algn="l">
              <a:lnSpc>
                <a:spcPct val="106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Calibri"/>
                <a:ea typeface="Calibri"/>
                <a:cs typeface="Calibri"/>
                <a:sym typeface="Calibri"/>
              </a:rPr>
              <a:t>http://www.upb.de/wipaed</a:t>
            </a:r>
            <a:endParaRPr b="1" i="0" sz="1600" u="none" cap="none" strike="noStrike">
              <a:solidFill>
                <a:schemeClr val="dk1"/>
              </a:solidFill>
              <a:latin typeface="Calibri"/>
              <a:ea typeface="Calibri"/>
              <a:cs typeface="Calibri"/>
              <a:sym typeface="Calibri"/>
            </a:endParaRPr>
          </a:p>
        </p:txBody>
      </p:sp>
      <p:sp>
        <p:nvSpPr>
          <p:cNvPr id="418" name="Google Shape;418;p20"/>
          <p:cNvSpPr/>
          <p:nvPr/>
        </p:nvSpPr>
        <p:spPr>
          <a:xfrm>
            <a:off x="771067" y="1544032"/>
            <a:ext cx="21550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de-DE" sz="3600" u="none" cap="none" strike="noStrike">
                <a:solidFill>
                  <a:srgbClr val="05234E"/>
                </a:solidFill>
                <a:latin typeface="Calibri"/>
                <a:ea typeface="Calibri"/>
                <a:cs typeface="Calibri"/>
                <a:sym typeface="Calibri"/>
              </a:rPr>
              <a:t>Kontakt</a:t>
            </a:r>
            <a:endParaRPr b="1" i="0" sz="3600" u="none" cap="none" strike="noStrike">
              <a:solidFill>
                <a:srgbClr val="05234E"/>
              </a:solidFill>
              <a:latin typeface="Calibri"/>
              <a:ea typeface="Calibri"/>
              <a:cs typeface="Calibri"/>
              <a:sym typeface="Calibri"/>
            </a:endParaRPr>
          </a:p>
        </p:txBody>
      </p:sp>
      <p:sp>
        <p:nvSpPr>
          <p:cNvPr id="419" name="Google Shape;419;p20"/>
          <p:cNvSpPr/>
          <p:nvPr/>
        </p:nvSpPr>
        <p:spPr>
          <a:xfrm>
            <a:off x="0" y="4338215"/>
            <a:ext cx="12191999" cy="1073888"/>
          </a:xfrm>
          <a:prstGeom prst="rect">
            <a:avLst/>
          </a:prstGeom>
          <a:noFill/>
          <a:ln>
            <a:noFill/>
          </a:ln>
        </p:spPr>
        <p:txBody>
          <a:bodyPr anchorCtr="0" anchor="t" bIns="45700" lIns="91425" spcFirstLastPara="1" rIns="91425" wrap="square" tIns="45700">
            <a:normAutofit/>
          </a:bodyPr>
          <a:lstStyle/>
          <a:p>
            <a:pPr indent="-245745" lvl="0" marL="342900" marR="0" rtl="0" algn="l">
              <a:lnSpc>
                <a:spcPct val="87000"/>
              </a:lnSpc>
              <a:spcBef>
                <a:spcPts val="0"/>
              </a:spcBef>
              <a:spcAft>
                <a:spcPts val="0"/>
              </a:spcAft>
              <a:buClr>
                <a:schemeClr val="accent1"/>
              </a:buClr>
              <a:buSzPts val="1530"/>
              <a:buFont typeface="Noto Sans Symbols"/>
              <a:buNone/>
            </a:pPr>
            <a:r>
              <a:t/>
            </a:r>
            <a:endParaRPr b="0" i="0" sz="1530" u="none" cap="none" strike="noStrike">
              <a:solidFill>
                <a:srgbClr val="3F3F3F"/>
              </a:solidFill>
              <a:latin typeface="Calibri"/>
              <a:ea typeface="Calibri"/>
              <a:cs typeface="Calibri"/>
              <a:sym typeface="Calibri"/>
            </a:endParaRPr>
          </a:p>
          <a:p>
            <a:pPr indent="0" lvl="1" marL="457200" marR="0" rtl="0" algn="ctr">
              <a:lnSpc>
                <a:spcPct val="87000"/>
              </a:lnSpc>
              <a:spcBef>
                <a:spcPts val="1000"/>
              </a:spcBef>
              <a:spcAft>
                <a:spcPts val="0"/>
              </a:spcAft>
              <a:buClr>
                <a:schemeClr val="accent1"/>
              </a:buClr>
              <a:buSzPts val="2380"/>
              <a:buFont typeface="Noto Sans Symbols"/>
              <a:buNone/>
            </a:pPr>
            <a:r>
              <a:rPr b="1" i="0" lang="de-DE" sz="2380" u="none" cap="none" strike="noStrike">
                <a:solidFill>
                  <a:srgbClr val="3F3F3F"/>
                </a:solidFill>
                <a:latin typeface="Calibri"/>
                <a:ea typeface="Calibri"/>
                <a:cs typeface="Calibri"/>
                <a:sym typeface="Calibri"/>
              </a:rPr>
              <a:t>Ich danke Ihnen für Ihre Teilnahme.</a:t>
            </a:r>
            <a:br>
              <a:rPr b="1" i="0" lang="de-DE" sz="2380" u="none" cap="none" strike="noStrike">
                <a:solidFill>
                  <a:srgbClr val="3F3F3F"/>
                </a:solidFill>
                <a:latin typeface="Calibri"/>
                <a:ea typeface="Calibri"/>
                <a:cs typeface="Calibri"/>
                <a:sym typeface="Calibri"/>
              </a:rPr>
            </a:br>
            <a:r>
              <a:rPr b="1" i="0" lang="de-DE" sz="2380" u="none" cap="none" strike="noStrike">
                <a:solidFill>
                  <a:srgbClr val="3F3F3F"/>
                </a:solidFill>
                <a:latin typeface="Calibri"/>
                <a:ea typeface="Calibri"/>
                <a:cs typeface="Calibri"/>
                <a:sym typeface="Calibri"/>
              </a:rPr>
              <a:t>Haben Sie irgendwelche Fragen?</a:t>
            </a:r>
            <a:endParaRPr b="0" i="0" sz="1400" u="none" cap="none" strike="noStrike">
              <a:solidFill>
                <a:srgbClr val="000000"/>
              </a:solidFill>
              <a:latin typeface="Arial"/>
              <a:ea typeface="Arial"/>
              <a:cs typeface="Arial"/>
              <a:sym typeface="Arial"/>
            </a:endParaRPr>
          </a:p>
          <a:p>
            <a:pPr indent="0" lvl="2" marL="914400" marR="0" rtl="0" algn="l">
              <a:lnSpc>
                <a:spcPct val="87000"/>
              </a:lnSpc>
              <a:spcBef>
                <a:spcPts val="1000"/>
              </a:spcBef>
              <a:spcAft>
                <a:spcPts val="0"/>
              </a:spcAft>
              <a:buClr>
                <a:schemeClr val="accent1"/>
              </a:buClr>
              <a:buSzPts val="1190"/>
              <a:buFont typeface="Noto Sans Symbols"/>
              <a:buNone/>
            </a:pPr>
            <a:r>
              <a:t/>
            </a:r>
            <a:endParaRPr b="0" i="0" sz="1190" u="none" cap="none" strike="noStrike">
              <a:solidFill>
                <a:srgbClr val="3F3F3F"/>
              </a:solidFill>
              <a:latin typeface="Calibri"/>
              <a:ea typeface="Calibri"/>
              <a:cs typeface="Calibri"/>
              <a:sym typeface="Calibri"/>
            </a:endParaRPr>
          </a:p>
          <a:p>
            <a:pPr indent="-199390" lvl="1" marL="742950" marR="0" rtl="0" algn="l">
              <a:lnSpc>
                <a:spcPct val="87000"/>
              </a:lnSpc>
              <a:spcBef>
                <a:spcPts val="1000"/>
              </a:spcBef>
              <a:spcAft>
                <a:spcPts val="0"/>
              </a:spcAft>
              <a:buClr>
                <a:schemeClr val="accent1"/>
              </a:buClr>
              <a:buSzPts val="1360"/>
              <a:buFont typeface="Noto Sans Symbols"/>
              <a:buNone/>
            </a:pPr>
            <a:r>
              <a:t/>
            </a:r>
            <a:endParaRPr b="0" i="0" sz="1360" u="none" cap="none" strike="noStrike">
              <a:solidFill>
                <a:srgbClr val="3F3F3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ee4f95c8f2_0_616"/>
          <p:cNvSpPr/>
          <p:nvPr/>
        </p:nvSpPr>
        <p:spPr>
          <a:xfrm>
            <a:off x="2819400" y="-261257"/>
            <a:ext cx="12192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g1ee4f95c8f2_0_616"/>
          <p:cNvSpPr/>
          <p:nvPr/>
        </p:nvSpPr>
        <p:spPr>
          <a:xfrm>
            <a:off x="2819400" y="19594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de-DE"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235" name="Google Shape;235;g1ee4f95c8f2_0_616"/>
          <p:cNvSpPr txBox="1"/>
          <p:nvPr>
            <p:ph type="title"/>
          </p:nvPr>
        </p:nvSpPr>
        <p:spPr>
          <a:xfrm>
            <a:off x="340865" y="57142"/>
            <a:ext cx="10515600" cy="10506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Lernergebnisse von Modul 2</a:t>
            </a:r>
            <a:endParaRPr/>
          </a:p>
        </p:txBody>
      </p:sp>
      <p:sp>
        <p:nvSpPr>
          <p:cNvPr id="236" name="Google Shape;236;g1ee4f95c8f2_0_616"/>
          <p:cNvSpPr txBox="1"/>
          <p:nvPr>
            <p:ph idx="1" type="body"/>
          </p:nvPr>
        </p:nvSpPr>
        <p:spPr>
          <a:xfrm>
            <a:off x="340865" y="1246423"/>
            <a:ext cx="11557500" cy="5415600"/>
          </a:xfrm>
          <a:prstGeom prst="rect">
            <a:avLst/>
          </a:prstGeom>
          <a:noFill/>
          <a:ln>
            <a:noFill/>
          </a:ln>
        </p:spPr>
        <p:txBody>
          <a:bodyPr anchorCtr="0" anchor="t" bIns="45700" lIns="91425" spcFirstLastPara="1" rIns="91425" wrap="square" tIns="45700">
            <a:normAutofit/>
          </a:bodyPr>
          <a:lstStyle/>
          <a:p>
            <a:pPr indent="0" lvl="0" marL="144000" rtl="0" algn="l">
              <a:lnSpc>
                <a:spcPct val="100000"/>
              </a:lnSpc>
              <a:spcBef>
                <a:spcPts val="0"/>
              </a:spcBef>
              <a:spcAft>
                <a:spcPts val="0"/>
              </a:spcAft>
              <a:buClr>
                <a:srgbClr val="2A4F1C"/>
              </a:buClr>
              <a:buSzPts val="2600"/>
              <a:buNone/>
            </a:pPr>
            <a:r>
              <a:rPr lang="de-DE" sz="2600">
                <a:solidFill>
                  <a:srgbClr val="004B3A"/>
                </a:solidFill>
              </a:rPr>
              <a:t>In diesem Modul werden Sie</a:t>
            </a:r>
            <a:br>
              <a:rPr lang="de-DE" sz="2600">
                <a:solidFill>
                  <a:srgbClr val="004B3A"/>
                </a:solidFill>
              </a:rPr>
            </a:b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lernen, was natürliche Ressourcen, Management natürlicher Ressourcen, grüne Innovation und grüne Wirtschaft sind.</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über die Herausforderungen des heutigen Ressourcenverbrauchs nachzudenken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die Notwendigkeit eines neuen nachhaltigen Unternehmertums verstehen </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Beispiele für Öko-Innovationen mit natürlichen Ressourcen entdecken</a:t>
            </a:r>
            <a:endParaRPr sz="2600">
              <a:solidFill>
                <a:srgbClr val="004B3A"/>
              </a:solidFill>
            </a:endParaRPr>
          </a:p>
          <a:p>
            <a:pPr indent="-457200" lvl="0" marL="601200" rtl="0" algn="l">
              <a:lnSpc>
                <a:spcPct val="100000"/>
              </a:lnSpc>
              <a:spcBef>
                <a:spcPts val="800"/>
              </a:spcBef>
              <a:spcAft>
                <a:spcPts val="0"/>
              </a:spcAft>
              <a:buClr>
                <a:srgbClr val="2A4F1C"/>
              </a:buClr>
              <a:buSzPts val="2600"/>
              <a:buFont typeface="Noto Sans Symbols"/>
              <a:buChar char="❖"/>
            </a:pPr>
            <a:r>
              <a:rPr lang="de-DE" sz="2600">
                <a:solidFill>
                  <a:srgbClr val="004B3A"/>
                </a:solidFill>
              </a:rPr>
              <a:t>über die Bedeutung von Nachhaltigkeit und ökologischer Innovation für das menschliche Leben nachzudenken</a:t>
            </a:r>
            <a:endParaRPr sz="2600">
              <a:solidFill>
                <a:srgbClr val="004B3A"/>
              </a:solidFill>
            </a:endParaRPr>
          </a:p>
          <a:p>
            <a:pPr indent="-279399" lvl="0" marL="601200" rtl="0" algn="l">
              <a:lnSpc>
                <a:spcPct val="150000"/>
              </a:lnSpc>
              <a:spcBef>
                <a:spcPts val="1400"/>
              </a:spcBef>
              <a:spcAft>
                <a:spcPts val="0"/>
              </a:spcAft>
              <a:buClr>
                <a:srgbClr val="2A4F1C"/>
              </a:buClr>
              <a:buSzPts val="2800"/>
              <a:buFont typeface="Noto Sans Symbols"/>
              <a:buNone/>
            </a:pPr>
            <a:r>
              <a:t/>
            </a:r>
            <a:endParaRPr sz="2800">
              <a:solidFill>
                <a:srgbClr val="004B3A"/>
              </a:solidFill>
              <a:latin typeface="Arial"/>
              <a:ea typeface="Arial"/>
              <a:cs typeface="Arial"/>
              <a:sym typeface="Arial"/>
            </a:endParaRPr>
          </a:p>
          <a:p>
            <a:pPr indent="48260" lvl="0" marL="91440" rtl="0" algn="l">
              <a:lnSpc>
                <a:spcPct val="150000"/>
              </a:lnSpc>
              <a:spcBef>
                <a:spcPts val="1400"/>
              </a:spcBef>
              <a:spcAft>
                <a:spcPts val="0"/>
              </a:spcAft>
              <a:buClr>
                <a:schemeClr val="accent6"/>
              </a:buClr>
              <a:buSzPts val="2200"/>
              <a:buFont typeface="Arial"/>
              <a:buNone/>
            </a:pPr>
            <a:r>
              <a:t/>
            </a:r>
            <a:endParaRPr sz="2200">
              <a:solidFill>
                <a:srgbClr val="433C2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de-DE"/>
              <a:t>Überblick über das Modul</a:t>
            </a:r>
            <a:endParaRPr/>
          </a:p>
        </p:txBody>
      </p:sp>
      <p:sp>
        <p:nvSpPr>
          <p:cNvPr id="242" name="Google Shape;242;p2"/>
          <p:cNvSpPr txBox="1"/>
          <p:nvPr/>
        </p:nvSpPr>
        <p:spPr>
          <a:xfrm>
            <a:off x="2566665" y="224274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Einführung</a:t>
            </a:r>
            <a:endParaRPr b="1" i="0" sz="3200" u="none" cap="none" strike="noStrike">
              <a:solidFill>
                <a:srgbClr val="3F3F3F"/>
              </a:solidFill>
              <a:latin typeface="Calibri"/>
              <a:ea typeface="Calibri"/>
              <a:cs typeface="Calibri"/>
              <a:sym typeface="Calibri"/>
            </a:endParaRPr>
          </a:p>
        </p:txBody>
      </p:sp>
      <p:sp>
        <p:nvSpPr>
          <p:cNvPr id="243" name="Google Shape;243;p2"/>
          <p:cNvSpPr txBox="1"/>
          <p:nvPr/>
        </p:nvSpPr>
        <p:spPr>
          <a:xfrm>
            <a:off x="5851075" y="22427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Beispiel</a:t>
            </a:r>
            <a:endParaRPr b="1" i="0" sz="3200" u="none" cap="none" strike="noStrike">
              <a:solidFill>
                <a:srgbClr val="3F3F3F"/>
              </a:solidFill>
              <a:latin typeface="Calibri"/>
              <a:ea typeface="Calibri"/>
              <a:cs typeface="Calibri"/>
              <a:sym typeface="Calibri"/>
            </a:endParaRPr>
          </a:p>
        </p:txBody>
      </p:sp>
      <p:sp>
        <p:nvSpPr>
          <p:cNvPr id="244" name="Google Shape;244;p2"/>
          <p:cNvSpPr txBox="1"/>
          <p:nvPr/>
        </p:nvSpPr>
        <p:spPr>
          <a:xfrm>
            <a:off x="5728917" y="2547380"/>
            <a:ext cx="4039917"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200"/>
              </a:spcBef>
              <a:spcAft>
                <a:spcPts val="1600"/>
              </a:spcAft>
              <a:buClr>
                <a:srgbClr val="000000"/>
              </a:buClr>
              <a:buSzPts val="2000"/>
              <a:buFont typeface="Arial"/>
              <a:buNone/>
            </a:pPr>
            <a:r>
              <a:rPr b="0" i="0" lang="de-DE" sz="2000" u="none" cap="none" strike="noStrike">
                <a:solidFill>
                  <a:schemeClr val="accent1"/>
                </a:solidFill>
                <a:latin typeface="Calibri"/>
                <a:ea typeface="Calibri"/>
                <a:cs typeface="Calibri"/>
                <a:sym typeface="Calibri"/>
              </a:rPr>
              <a:t>der Innovation für Nachhaltigkeit und grünes Unternehmertum - Grüner Tourismus</a:t>
            </a:r>
            <a:endParaRPr b="0" i="0" sz="2000" u="none" cap="none" strike="noStrike">
              <a:solidFill>
                <a:schemeClr val="accent1"/>
              </a:solidFill>
              <a:latin typeface="Calibri"/>
              <a:ea typeface="Calibri"/>
              <a:cs typeface="Calibri"/>
              <a:sym typeface="Calibri"/>
            </a:endParaRPr>
          </a:p>
        </p:txBody>
      </p:sp>
      <p:sp>
        <p:nvSpPr>
          <p:cNvPr id="245" name="Google Shape;245;p2"/>
          <p:cNvSpPr txBox="1"/>
          <p:nvPr/>
        </p:nvSpPr>
        <p:spPr>
          <a:xfrm>
            <a:off x="5851075" y="41159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Selbstkontrolle</a:t>
            </a:r>
            <a:endParaRPr b="1" i="0" sz="3200" u="none" cap="none" strike="noStrike">
              <a:solidFill>
                <a:srgbClr val="3F3F3F"/>
              </a:solidFill>
              <a:latin typeface="Calibri"/>
              <a:ea typeface="Calibri"/>
              <a:cs typeface="Calibri"/>
              <a:sym typeface="Calibri"/>
            </a:endParaRPr>
          </a:p>
        </p:txBody>
      </p:sp>
      <p:sp>
        <p:nvSpPr>
          <p:cNvPr id="246" name="Google Shape;246;p2"/>
          <p:cNvSpPr txBox="1"/>
          <p:nvPr/>
        </p:nvSpPr>
        <p:spPr>
          <a:xfrm>
            <a:off x="5851075" y="4403065"/>
            <a:ext cx="1917900"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de-DE" sz="2000" u="none" cap="none" strike="noStrike">
                <a:solidFill>
                  <a:schemeClr val="accent1"/>
                </a:solidFill>
                <a:latin typeface="Calibri"/>
                <a:ea typeface="Calibri"/>
                <a:cs typeface="Calibri"/>
                <a:sym typeface="Calibri"/>
              </a:rPr>
              <a:t>Selbsttests-Quiz</a:t>
            </a:r>
            <a:endParaRPr b="0" i="0" sz="2000" u="none" cap="none" strike="noStrike">
              <a:solidFill>
                <a:schemeClr val="accent1"/>
              </a:solidFill>
              <a:latin typeface="Calibri"/>
              <a:ea typeface="Calibri"/>
              <a:cs typeface="Calibri"/>
              <a:sym typeface="Calibri"/>
            </a:endParaRPr>
          </a:p>
        </p:txBody>
      </p:sp>
      <p:sp>
        <p:nvSpPr>
          <p:cNvPr id="247" name="Google Shape;247;p2"/>
          <p:cNvSpPr txBox="1"/>
          <p:nvPr/>
        </p:nvSpPr>
        <p:spPr>
          <a:xfrm>
            <a:off x="2338140" y="4115990"/>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Videos</a:t>
            </a:r>
            <a:endParaRPr b="1" i="0" sz="3200" u="none" cap="none" strike="noStrike">
              <a:solidFill>
                <a:srgbClr val="3F3F3F"/>
              </a:solidFill>
              <a:latin typeface="Calibri"/>
              <a:ea typeface="Calibri"/>
              <a:cs typeface="Calibri"/>
              <a:sym typeface="Calibri"/>
            </a:endParaRPr>
          </a:p>
        </p:txBody>
      </p:sp>
      <p:sp>
        <p:nvSpPr>
          <p:cNvPr id="248" name="Google Shape;248;p2"/>
          <p:cNvSpPr txBox="1"/>
          <p:nvPr/>
        </p:nvSpPr>
        <p:spPr>
          <a:xfrm>
            <a:off x="1494844"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249" name="Google Shape;249;p2"/>
          <p:cNvSpPr txBox="1"/>
          <p:nvPr/>
        </p:nvSpPr>
        <p:spPr>
          <a:xfrm>
            <a:off x="8460740" y="20192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50" name="Google Shape;250;p2"/>
          <p:cNvSpPr txBox="1"/>
          <p:nvPr/>
        </p:nvSpPr>
        <p:spPr>
          <a:xfrm>
            <a:off x="1494844"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251" name="Google Shape;251;p2"/>
          <p:cNvSpPr txBox="1"/>
          <p:nvPr/>
        </p:nvSpPr>
        <p:spPr>
          <a:xfrm>
            <a:off x="8460740" y="38910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252" name="Google Shape;252;p2"/>
          <p:cNvCxnSpPr/>
          <p:nvPr/>
        </p:nvCxnSpPr>
        <p:spPr>
          <a:xfrm rot="10800000">
            <a:off x="785170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3" name="Google Shape;253;p2"/>
          <p:cNvCxnSpPr/>
          <p:nvPr/>
        </p:nvCxnSpPr>
        <p:spPr>
          <a:xfrm rot="10800000">
            <a:off x="785170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4" name="Google Shape;254;p2"/>
          <p:cNvCxnSpPr/>
          <p:nvPr/>
        </p:nvCxnSpPr>
        <p:spPr>
          <a:xfrm rot="10800000">
            <a:off x="1497240" y="2547380"/>
            <a:ext cx="1635900" cy="0"/>
          </a:xfrm>
          <a:prstGeom prst="straightConnector1">
            <a:avLst/>
          </a:prstGeom>
          <a:noFill/>
          <a:ln cap="flat" cmpd="sng" w="19050">
            <a:solidFill>
              <a:schemeClr val="dk1"/>
            </a:solidFill>
            <a:prstDash val="solid"/>
            <a:round/>
            <a:headEnd len="sm" w="sm" type="none"/>
            <a:tailEnd len="sm" w="sm" type="none"/>
          </a:ln>
        </p:spPr>
      </p:cxnSp>
      <p:cxnSp>
        <p:nvCxnSpPr>
          <p:cNvPr id="255" name="Google Shape;255;p2"/>
          <p:cNvCxnSpPr/>
          <p:nvPr/>
        </p:nvCxnSpPr>
        <p:spPr>
          <a:xfrm rot="10800000">
            <a:off x="1497240" y="4417775"/>
            <a:ext cx="1635900" cy="0"/>
          </a:xfrm>
          <a:prstGeom prst="straightConnector1">
            <a:avLst/>
          </a:prstGeom>
          <a:noFill/>
          <a:ln cap="flat" cmpd="sng" w="19050">
            <a:solidFill>
              <a:schemeClr val="dk1"/>
            </a:solidFill>
            <a:prstDash val="solid"/>
            <a:round/>
            <a:headEnd len="sm" w="sm" type="none"/>
            <a:tailEnd len="sm" w="sm" type="none"/>
          </a:ln>
        </p:spPr>
      </p:cxnSp>
      <p:cxnSp>
        <p:nvCxnSpPr>
          <p:cNvPr id="256" name="Google Shape;256;p2"/>
          <p:cNvCxnSpPr/>
          <p:nvPr/>
        </p:nvCxnSpPr>
        <p:spPr>
          <a:xfrm>
            <a:off x="5639400" y="2381620"/>
            <a:ext cx="0" cy="2193300"/>
          </a:xfrm>
          <a:prstGeom prst="straightConnector1">
            <a:avLst/>
          </a:prstGeom>
          <a:noFill/>
          <a:ln cap="flat" cmpd="sng" w="19050">
            <a:solidFill>
              <a:schemeClr val="lt1"/>
            </a:solidFill>
            <a:prstDash val="solid"/>
            <a:round/>
            <a:headEnd len="sm" w="sm" type="none"/>
            <a:tailEnd len="sm" w="sm" type="none"/>
          </a:ln>
        </p:spPr>
      </p:cxnSp>
      <p:cxnSp>
        <p:nvCxnSpPr>
          <p:cNvPr id="257" name="Google Shape;257;p2"/>
          <p:cNvCxnSpPr/>
          <p:nvPr/>
        </p:nvCxnSpPr>
        <p:spPr>
          <a:xfrm>
            <a:off x="5471760" y="2529820"/>
            <a:ext cx="0" cy="2193300"/>
          </a:xfrm>
          <a:prstGeom prst="straightConnector1">
            <a:avLst/>
          </a:prstGeom>
          <a:noFill/>
          <a:ln cap="flat" cmpd="sng" w="19050">
            <a:solidFill>
              <a:schemeClr val="dk1"/>
            </a:solidFill>
            <a:prstDash val="solid"/>
            <a:round/>
            <a:headEnd len="sm" w="sm" type="none"/>
            <a:tailEnd len="sm" w="sm" type="none"/>
          </a:ln>
        </p:spPr>
      </p:cxnSp>
      <p:sp>
        <p:nvSpPr>
          <p:cNvPr id="258" name="Google Shape;258;p2"/>
          <p:cNvSpPr txBox="1"/>
          <p:nvPr/>
        </p:nvSpPr>
        <p:spPr>
          <a:xfrm>
            <a:off x="1264292" y="2664255"/>
            <a:ext cx="403980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1200"/>
              </a:spcBef>
              <a:spcAft>
                <a:spcPts val="1600"/>
              </a:spcAft>
              <a:buClr>
                <a:srgbClr val="000000"/>
              </a:buClr>
              <a:buSzPts val="2000"/>
              <a:buFont typeface="Arial"/>
              <a:buNone/>
            </a:pPr>
            <a:r>
              <a:rPr b="0" i="0" lang="de-DE" sz="2000" u="none" cap="none" strike="noStrike">
                <a:solidFill>
                  <a:schemeClr val="accent1"/>
                </a:solidFill>
                <a:latin typeface="Calibri"/>
                <a:ea typeface="Calibri"/>
                <a:cs typeface="Calibri"/>
                <a:sym typeface="Calibri"/>
              </a:rPr>
              <a:t>Natürliche Ressourcen, Management, grüne Innovation und grünes Unternehmertum</a:t>
            </a:r>
            <a:endParaRPr b="0" i="0" sz="2000" u="none" cap="none" strike="noStrike">
              <a:solidFill>
                <a:schemeClr val="accen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
          <p:cNvSpPr txBox="1"/>
          <p:nvPr>
            <p:ph type="ctrTitle"/>
          </p:nvPr>
        </p:nvSpPr>
        <p:spPr>
          <a:xfrm>
            <a:off x="969000" y="1139933"/>
            <a:ext cx="10058400" cy="3566100"/>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r>
              <a:rPr lang="de-DE" sz="4000">
                <a:solidFill>
                  <a:srgbClr val="3F762A"/>
                </a:solidFill>
              </a:rPr>
              <a:t>Management natürlicher Ressourcen und Nachhaltigkeit und grüne Innovation in grünem Unternehmertum</a:t>
            </a:r>
            <a:br>
              <a:rPr lang="de-DE" sz="4800">
                <a:solidFill>
                  <a:srgbClr val="3F762A"/>
                </a:solidFill>
              </a:rPr>
            </a:br>
            <a:br>
              <a:rPr lang="de-DE">
                <a:solidFill>
                  <a:srgbClr val="FFFF00"/>
                </a:solidFill>
              </a:rPr>
            </a:br>
            <a:r>
              <a:rPr lang="de-DE">
                <a:solidFill>
                  <a:srgbClr val="3F762A"/>
                </a:solidFill>
              </a:rPr>
              <a:t>Einführung</a:t>
            </a:r>
            <a:endParaRPr b="1">
              <a:solidFill>
                <a:srgbClr val="3F762A"/>
              </a:solidFill>
            </a:endParaRPr>
          </a:p>
        </p:txBody>
      </p:sp>
      <p:grpSp>
        <p:nvGrpSpPr>
          <p:cNvPr id="264" name="Google Shape;264;p3"/>
          <p:cNvGrpSpPr/>
          <p:nvPr/>
        </p:nvGrpSpPr>
        <p:grpSpPr>
          <a:xfrm>
            <a:off x="5557000" y="6273133"/>
            <a:ext cx="1078000" cy="122800"/>
            <a:chOff x="3570750" y="4704850"/>
            <a:chExt cx="808500" cy="92100"/>
          </a:xfrm>
        </p:grpSpPr>
        <p:sp>
          <p:nvSpPr>
            <p:cNvPr id="265" name="Google Shape;265;p3"/>
            <p:cNvSpPr/>
            <p:nvPr/>
          </p:nvSpPr>
          <p:spPr>
            <a:xfrm>
              <a:off x="3570750" y="4704850"/>
              <a:ext cx="92100" cy="92100"/>
            </a:xfrm>
            <a:prstGeom prst="ellipse">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6" name="Google Shape;266;p3"/>
            <p:cNvSpPr/>
            <p:nvPr/>
          </p:nvSpPr>
          <p:spPr>
            <a:xfrm>
              <a:off x="38095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7" name="Google Shape;267;p3"/>
            <p:cNvSpPr/>
            <p:nvPr/>
          </p:nvSpPr>
          <p:spPr>
            <a:xfrm>
              <a:off x="40483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8" name="Google Shape;268;p3"/>
            <p:cNvSpPr/>
            <p:nvPr/>
          </p:nvSpPr>
          <p:spPr>
            <a:xfrm>
              <a:off x="4287150" y="4704850"/>
              <a:ext cx="92100" cy="92100"/>
            </a:xfrm>
            <a:prstGeom prst="ellipse">
              <a:avLst/>
            </a:prstGeom>
            <a:solidFill>
              <a:schemeClr val="lt1">
                <a:alpha val="49411"/>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cxnSp>
        <p:nvCxnSpPr>
          <p:cNvPr id="269" name="Google Shape;269;p3"/>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70" name="Google Shape;270;p3"/>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71" name="Google Shape;271;p3"/>
          <p:cNvSpPr txBox="1"/>
          <p:nvPr/>
        </p:nvSpPr>
        <p:spPr>
          <a:xfrm>
            <a:off x="1097280" y="340462"/>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de-DE"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272" name="Google Shape;272;p3"/>
          <p:cNvPicPr preferRelativeResize="0"/>
          <p:nvPr/>
        </p:nvPicPr>
        <p:blipFill rotWithShape="1">
          <a:blip r:embed="rId4">
            <a:alphaModFix/>
          </a:blip>
          <a:srcRect b="0" l="0" r="0" t="0"/>
          <a:stretch/>
        </p:blipFill>
        <p:spPr>
          <a:xfrm>
            <a:off x="8321380" y="2722482"/>
            <a:ext cx="2541336" cy="162015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
          <p:cNvSpPr txBox="1"/>
          <p:nvPr>
            <p:ph type="title"/>
          </p:nvPr>
        </p:nvSpPr>
        <p:spPr>
          <a:xfrm>
            <a:off x="1097275" y="554767"/>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98629"/>
              <a:buFont typeface="Calibri"/>
              <a:buNone/>
            </a:pPr>
            <a:r>
              <a:rPr lang="de-DE" sz="2920">
                <a:solidFill>
                  <a:srgbClr val="3F762A"/>
                </a:solidFill>
              </a:rPr>
              <a:t>Einführung in die natürlichen Ressourcen und das Management natürlicher Ressourcen</a:t>
            </a:r>
            <a:endParaRPr sz="1480"/>
          </a:p>
          <a:p>
            <a:pPr indent="0" lvl="0" marL="0" rtl="0" algn="l">
              <a:lnSpc>
                <a:spcPct val="85000"/>
              </a:lnSpc>
              <a:spcBef>
                <a:spcPts val="0"/>
              </a:spcBef>
              <a:spcAft>
                <a:spcPts val="0"/>
              </a:spcAft>
              <a:buClr>
                <a:srgbClr val="3F3F3F"/>
              </a:buClr>
              <a:buSzPct val="100000"/>
              <a:buFont typeface="Calibri"/>
              <a:buNone/>
            </a:pPr>
            <a:r>
              <a:t/>
            </a:r>
            <a:endParaRPr/>
          </a:p>
        </p:txBody>
      </p:sp>
      <p:grpSp>
        <p:nvGrpSpPr>
          <p:cNvPr id="278" name="Google Shape;278;p5"/>
          <p:cNvGrpSpPr/>
          <p:nvPr/>
        </p:nvGrpSpPr>
        <p:grpSpPr>
          <a:xfrm>
            <a:off x="7022371" y="2415235"/>
            <a:ext cx="4089300" cy="1812686"/>
            <a:chOff x="3316100" y="2256385"/>
            <a:chExt cx="1451702" cy="972367"/>
          </a:xfrm>
        </p:grpSpPr>
        <p:sp>
          <p:nvSpPr>
            <p:cNvPr id="279" name="Google Shape;279;p5"/>
            <p:cNvSpPr txBox="1"/>
            <p:nvPr/>
          </p:nvSpPr>
          <p:spPr>
            <a:xfrm>
              <a:off x="3316102" y="2256385"/>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de-DE" sz="1500" u="none" cap="none" strike="noStrike">
                  <a:solidFill>
                    <a:srgbClr val="FFFFFF"/>
                  </a:solidFill>
                  <a:latin typeface="Roboto"/>
                  <a:ea typeface="Roboto"/>
                  <a:cs typeface="Roboto"/>
                  <a:sym typeface="Roboto"/>
                </a:rPr>
                <a:t>Vestibulum congue tempus</a:t>
              </a:r>
              <a:endParaRPr b="0" i="0" sz="1500" u="none" cap="none" strike="noStrike">
                <a:solidFill>
                  <a:srgbClr val="FFFFFF"/>
                </a:solidFill>
                <a:latin typeface="Roboto"/>
                <a:ea typeface="Roboto"/>
                <a:cs typeface="Roboto"/>
                <a:sym typeface="Roboto"/>
              </a:endParaRPr>
            </a:p>
          </p:txBody>
        </p:sp>
        <p:sp>
          <p:nvSpPr>
            <p:cNvPr id="280" name="Google Shape;280;p5"/>
            <p:cNvSpPr txBox="1"/>
            <p:nvPr/>
          </p:nvSpPr>
          <p:spPr>
            <a:xfrm>
              <a:off x="3316100" y="2716352"/>
              <a:ext cx="14517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de-DE" sz="1100" u="none" cap="none" strike="noStrike">
                  <a:solidFill>
                    <a:srgbClr val="FFFFFF"/>
                  </a:solidFill>
                  <a:latin typeface="Roboto"/>
                  <a:ea typeface="Roboto"/>
                  <a:cs typeface="Roboto"/>
                  <a:sym typeface="Roboto"/>
                </a:rPr>
                <a:t>Lorem ipsum dolor sit amet, consectetur adipiscing elit, sed do eiusmod tempor.</a:t>
              </a:r>
              <a:endParaRPr b="0" i="0" sz="1500" u="none" cap="none" strike="noStrike">
                <a:solidFill>
                  <a:srgbClr val="FFFFFF"/>
                </a:solidFill>
                <a:latin typeface="Roboto"/>
                <a:ea typeface="Roboto"/>
                <a:cs typeface="Roboto"/>
                <a:sym typeface="Roboto"/>
              </a:endParaRPr>
            </a:p>
          </p:txBody>
        </p:sp>
      </p:grpSp>
      <p:sp>
        <p:nvSpPr>
          <p:cNvPr id="281" name="Google Shape;281;p5"/>
          <p:cNvSpPr txBox="1"/>
          <p:nvPr/>
        </p:nvSpPr>
        <p:spPr>
          <a:xfrm>
            <a:off x="573306" y="1132564"/>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Was sind natürliche Ressourcen?</a:t>
            </a:r>
            <a:endParaRPr b="1" i="0" sz="2100" u="none" cap="none" strike="noStrike">
              <a:solidFill>
                <a:schemeClr val="accent1"/>
              </a:solidFill>
              <a:latin typeface="Calibri"/>
              <a:ea typeface="Calibri"/>
              <a:cs typeface="Calibri"/>
              <a:sym typeface="Calibri"/>
            </a:endParaRPr>
          </a:p>
        </p:txBody>
      </p:sp>
      <p:sp>
        <p:nvSpPr>
          <p:cNvPr id="282" name="Google Shape;282;p5"/>
          <p:cNvSpPr txBox="1"/>
          <p:nvPr/>
        </p:nvSpPr>
        <p:spPr>
          <a:xfrm>
            <a:off x="581156" y="1619123"/>
            <a:ext cx="5855400" cy="258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50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Erneuerbare Ressourcen: </a:t>
            </a:r>
            <a:endParaRPr b="0" i="0" sz="800" u="none" cap="none" strike="noStrike">
              <a:solidFill>
                <a:srgbClr val="374151"/>
              </a:solidFill>
              <a:latin typeface="Roboto"/>
              <a:ea typeface="Roboto"/>
              <a:cs typeface="Roboto"/>
              <a:sym typeface="Roboto"/>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Es kann im Laufe der Zeit auf natürliche Weise regeneriert werden, beispielsweise durch Sonnenlicht, Wind, Wasser und Biomasse. </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Ihre Verfügbarkeit ist nicht so schnell erschöpft, wie sie verbraucht werden.</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Nicht-erneuerbare Ressourcen</a:t>
            </a:r>
            <a:r>
              <a:rPr b="0" i="0" lang="de-DE" sz="1200" u="none" cap="none" strike="noStrike">
                <a:solidFill>
                  <a:srgbClr val="374151"/>
                </a:solidFill>
                <a:latin typeface="Roboto"/>
                <a:ea typeface="Roboto"/>
                <a:cs typeface="Roboto"/>
                <a:sym typeface="Roboto"/>
              </a:rPr>
              <a:t>: </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Sie kann nicht innerhalb eines menschlichen Zeitrahmens regeneriert werden. </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Beispiele hierfür sind fossile Brennstoffe (Kohle, Öl und Erdgas), Mineralien und Metalle. </a:t>
            </a:r>
            <a:endParaRPr b="0" i="0" sz="12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Sind diese Ressourcen einmal erschöpft, können sie nicht mehr ohne weiteres ersetzt werden.</a:t>
            </a:r>
            <a:endParaRPr b="0" i="0" sz="1200" u="none" cap="none" strike="noStrike">
              <a:solidFill>
                <a:srgbClr val="374151"/>
              </a:solidFill>
              <a:latin typeface="Roboto"/>
              <a:ea typeface="Roboto"/>
              <a:cs typeface="Roboto"/>
              <a:sym typeface="Roboto"/>
            </a:endParaRPr>
          </a:p>
          <a:p>
            <a:pPr indent="0" lvl="0" marL="0" marR="0" rtl="0" algn="l">
              <a:lnSpc>
                <a:spcPct val="100000"/>
              </a:lnSpc>
              <a:spcBef>
                <a:spcPts val="1500"/>
              </a:spcBef>
              <a:spcAft>
                <a:spcPts val="0"/>
              </a:spcAft>
              <a:buClr>
                <a:srgbClr val="000000"/>
              </a:buClr>
              <a:buSzPts val="2000"/>
              <a:buFont typeface="Arial"/>
              <a:buNone/>
            </a:pPr>
            <a:r>
              <a:t/>
            </a:r>
            <a:endParaRPr b="0" i="0" sz="2000" u="none" cap="none" strike="noStrike">
              <a:solidFill>
                <a:srgbClr val="3F3F3F"/>
              </a:solidFill>
              <a:latin typeface="Calibri"/>
              <a:ea typeface="Calibri"/>
              <a:cs typeface="Calibri"/>
              <a:sym typeface="Calibri"/>
            </a:endParaRPr>
          </a:p>
        </p:txBody>
      </p:sp>
      <p:sp>
        <p:nvSpPr>
          <p:cNvPr id="283" name="Google Shape;283;p5"/>
          <p:cNvSpPr txBox="1"/>
          <p:nvPr/>
        </p:nvSpPr>
        <p:spPr>
          <a:xfrm>
            <a:off x="6876725" y="1110350"/>
            <a:ext cx="4271100" cy="256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de-DE" sz="1700" u="none" cap="none" strike="noStrike">
                <a:solidFill>
                  <a:schemeClr val="accent1"/>
                </a:solidFill>
                <a:latin typeface="Calibri"/>
                <a:ea typeface="Calibri"/>
                <a:cs typeface="Calibri"/>
                <a:sym typeface="Calibri"/>
              </a:rPr>
              <a:t>Beispiele:</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150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Wälder:</a:t>
            </a:r>
            <a:r>
              <a:rPr b="0" i="0" lang="de-DE" sz="1200" u="none" cap="none" strike="noStrike">
                <a:solidFill>
                  <a:srgbClr val="374151"/>
                </a:solidFill>
                <a:latin typeface="Roboto"/>
                <a:ea typeface="Roboto"/>
                <a:cs typeface="Roboto"/>
                <a:sym typeface="Roboto"/>
              </a:rPr>
              <a:t> Sie liefern Holz, Lebensraum für verschiedene Arten und erbringen Ökosystemleistungen.</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Oberflächenwasser und Grundwasser: </a:t>
            </a:r>
            <a:r>
              <a:rPr b="0" i="0" lang="de-DE" sz="1200" u="none" cap="none" strike="noStrike">
                <a:solidFill>
                  <a:srgbClr val="374151"/>
                </a:solidFill>
                <a:latin typeface="Roboto"/>
                <a:ea typeface="Roboto"/>
                <a:cs typeface="Roboto"/>
                <a:sym typeface="Roboto"/>
              </a:rPr>
              <a:t>Entscheidend für verschiedene menschliche Aktivitäten, die Landwirtschaft und die unterstützenden Ökosysteme.</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Fruchtbare Böden und Mineralien im Boden: </a:t>
            </a:r>
            <a:r>
              <a:rPr b="0" i="0" lang="de-DE" sz="1200" u="none" cap="none" strike="noStrike">
                <a:solidFill>
                  <a:srgbClr val="374151"/>
                </a:solidFill>
                <a:latin typeface="Roboto"/>
                <a:ea typeface="Roboto"/>
                <a:cs typeface="Roboto"/>
                <a:sym typeface="Roboto"/>
              </a:rPr>
              <a:t>Wertvoll für die Landwirtschaft und die Gewinnung von Mineralien.</a:t>
            </a:r>
            <a:endParaRPr b="0" i="0" sz="1200" u="none" cap="none" strike="noStrike">
              <a:solidFill>
                <a:srgbClr val="374151"/>
              </a:solidFill>
              <a:latin typeface="Roboto"/>
              <a:ea typeface="Roboto"/>
              <a:cs typeface="Roboto"/>
              <a:sym typeface="Roboto"/>
            </a:endParaRPr>
          </a:p>
          <a:p>
            <a:pPr indent="-228600" lvl="0" marL="457200" marR="0" rtl="0" algn="l">
              <a:lnSpc>
                <a:spcPct val="115000"/>
              </a:lnSpc>
              <a:spcBef>
                <a:spcPts val="0"/>
              </a:spcBef>
              <a:spcAft>
                <a:spcPts val="0"/>
              </a:spcAft>
              <a:buClr>
                <a:srgbClr val="374151"/>
              </a:buClr>
              <a:buSzPts val="1200"/>
              <a:buFont typeface="Roboto"/>
              <a:buNone/>
            </a:pPr>
            <a:r>
              <a:rPr b="1" i="0" lang="de-DE" sz="1200" u="none" cap="none" strike="noStrike">
                <a:solidFill>
                  <a:schemeClr val="accent1"/>
                </a:solidFill>
                <a:latin typeface="Calibri"/>
                <a:ea typeface="Calibri"/>
                <a:cs typeface="Calibri"/>
                <a:sym typeface="Calibri"/>
              </a:rPr>
              <a:t>Energieressourcen: </a:t>
            </a:r>
            <a:r>
              <a:rPr b="0" i="0" lang="de-DE" sz="1200" u="none" cap="none" strike="noStrike">
                <a:solidFill>
                  <a:srgbClr val="374151"/>
                </a:solidFill>
                <a:latin typeface="Roboto"/>
                <a:ea typeface="Roboto"/>
                <a:cs typeface="Roboto"/>
                <a:sym typeface="Roboto"/>
              </a:rPr>
              <a:t>Wie Erdöl, Erdgas und geothermische Energie, die in Gesteinsschichten enthalten sind.</a:t>
            </a:r>
            <a:endParaRPr b="0" i="0" sz="1200" u="none" cap="none" strike="noStrike">
              <a:solidFill>
                <a:srgbClr val="374151"/>
              </a:solidFill>
              <a:latin typeface="Roboto"/>
              <a:ea typeface="Roboto"/>
              <a:cs typeface="Roboto"/>
              <a:sym typeface="Roboto"/>
            </a:endParaRPr>
          </a:p>
        </p:txBody>
      </p:sp>
      <p:pic>
        <p:nvPicPr>
          <p:cNvPr id="284" name="Google Shape;284;p5"/>
          <p:cNvPicPr preferRelativeResize="0"/>
          <p:nvPr/>
        </p:nvPicPr>
        <p:blipFill rotWithShape="1">
          <a:blip r:embed="rId3">
            <a:alphaModFix/>
          </a:blip>
          <a:srcRect b="0" l="0" r="0" t="0"/>
          <a:stretch/>
        </p:blipFill>
        <p:spPr>
          <a:xfrm>
            <a:off x="7535943" y="4069124"/>
            <a:ext cx="2952663" cy="19694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98629"/>
              <a:buFont typeface="Calibri"/>
              <a:buNone/>
            </a:pPr>
            <a:r>
              <a:rPr lang="de-DE" sz="2920">
                <a:solidFill>
                  <a:srgbClr val="3F762A"/>
                </a:solidFill>
              </a:rPr>
              <a:t>Einführung in die natürlichen Ressourcen und das Management natürlicher Ressourcen</a:t>
            </a:r>
            <a:endParaRPr/>
          </a:p>
        </p:txBody>
      </p:sp>
      <p:sp>
        <p:nvSpPr>
          <p:cNvPr id="290" name="Google Shape;290;p6"/>
          <p:cNvSpPr txBox="1"/>
          <p:nvPr/>
        </p:nvSpPr>
        <p:spPr>
          <a:xfrm>
            <a:off x="750775" y="1797450"/>
            <a:ext cx="46176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500"/>
              </a:spcBef>
              <a:spcAft>
                <a:spcPts val="0"/>
              </a:spcAft>
              <a:buClr>
                <a:srgbClr val="000000"/>
              </a:buClr>
              <a:buSzPts val="1300"/>
              <a:buFont typeface="Arial"/>
              <a:buNone/>
            </a:pPr>
            <a:r>
              <a:rPr b="0" i="0" lang="de-DE" sz="1300" u="sng" cap="none" strike="noStrike">
                <a:solidFill>
                  <a:srgbClr val="374151"/>
                </a:solidFill>
                <a:latin typeface="Roboto"/>
                <a:ea typeface="Roboto"/>
                <a:cs typeface="Roboto"/>
                <a:sym typeface="Roboto"/>
              </a:rPr>
              <a:t>Strategische und nachhaltige Nutzung</a:t>
            </a:r>
            <a:endParaRPr b="0" i="0" sz="1300" u="sng" cap="none" strike="noStrike">
              <a:solidFill>
                <a:srgbClr val="374151"/>
              </a:solidFill>
              <a:latin typeface="Roboto"/>
              <a:ea typeface="Roboto"/>
              <a:cs typeface="Roboto"/>
              <a:sym typeface="Roboto"/>
            </a:endParaRPr>
          </a:p>
          <a:p>
            <a:pPr indent="-311150" lvl="1" marL="914400" marR="0" rtl="0" algn="l">
              <a:lnSpc>
                <a:spcPct val="115000"/>
              </a:lnSpc>
              <a:spcBef>
                <a:spcPts val="150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Die Bewirtschaftung natürlicher Ressourcen umfasst die sinnvolle Nutzung wichtiger Ressourcen wie Land, Wasser, Luft, Mineralien, Wälder, Fischerei und biologische Vielfalt.</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300"/>
              <a:buFont typeface="Arial"/>
              <a:buNone/>
            </a:pPr>
            <a:r>
              <a:rPr b="0" i="0" lang="de-DE" sz="1300" u="sng" cap="none" strike="noStrike">
                <a:solidFill>
                  <a:srgbClr val="374151"/>
                </a:solidFill>
                <a:latin typeface="Roboto"/>
                <a:ea typeface="Roboto"/>
                <a:cs typeface="Roboto"/>
                <a:sym typeface="Roboto"/>
              </a:rPr>
              <a:t>Ökosystemleistungen: Die Verbesserung des menschlichen Lebens</a:t>
            </a:r>
            <a:endParaRPr b="0" i="0" sz="1300" u="sng" cap="none" strike="noStrike">
              <a:solidFill>
                <a:srgbClr val="374151"/>
              </a:solidFill>
              <a:latin typeface="Roboto"/>
              <a:ea typeface="Roboto"/>
              <a:cs typeface="Roboto"/>
              <a:sym typeface="Roboto"/>
            </a:endParaRPr>
          </a:p>
          <a:p>
            <a:pPr indent="-311150" lvl="1" marL="914400" marR="0" rtl="0" algn="l">
              <a:lnSpc>
                <a:spcPct val="115000"/>
              </a:lnSpc>
              <a:spcBef>
                <a:spcPts val="150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Diese Ressourcen erbringen gemeinsam wichtige Ökosystemleistungen, die der Lebensqualität der Menschen zugute kommen.</a:t>
            </a:r>
            <a:endParaRPr b="0" i="0" sz="13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Zu den Leistungen gehören die Produktivität des Bodens, das Nährstoffrecycling, die Reinigung von Luft und Wasser und das klimatische Gleichgewicht.</a:t>
            </a:r>
            <a:endParaRPr b="0" i="0" sz="1300" u="none" cap="none" strike="noStrike">
              <a:solidFill>
                <a:srgbClr val="374151"/>
              </a:solidFill>
              <a:latin typeface="Roboto"/>
              <a:ea typeface="Roboto"/>
              <a:cs typeface="Roboto"/>
              <a:sym typeface="Roboto"/>
            </a:endParaRPr>
          </a:p>
        </p:txBody>
      </p:sp>
      <p:sp>
        <p:nvSpPr>
          <p:cNvPr id="291" name="Google Shape;291;p6"/>
          <p:cNvSpPr txBox="1"/>
          <p:nvPr/>
        </p:nvSpPr>
        <p:spPr>
          <a:xfrm>
            <a:off x="750775" y="1179372"/>
            <a:ext cx="4271100" cy="6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de-DE" sz="2100" u="none" cap="none" strike="noStrike">
                <a:solidFill>
                  <a:schemeClr val="accent1"/>
                </a:solidFill>
                <a:latin typeface="Calibri"/>
                <a:ea typeface="Calibri"/>
                <a:cs typeface="Calibri"/>
                <a:sym typeface="Calibri"/>
              </a:rPr>
              <a:t>Management natürlicher Ressourcen</a:t>
            </a:r>
            <a:endParaRPr b="1" i="0" sz="2100" u="none" cap="none" strike="noStrike">
              <a:solidFill>
                <a:schemeClr val="accent1"/>
              </a:solidFill>
              <a:latin typeface="Calibri"/>
              <a:ea typeface="Calibri"/>
              <a:cs typeface="Calibri"/>
              <a:sym typeface="Calibri"/>
            </a:endParaRPr>
          </a:p>
        </p:txBody>
      </p:sp>
      <p:sp>
        <p:nvSpPr>
          <p:cNvPr id="292" name="Google Shape;292;p6"/>
          <p:cNvSpPr/>
          <p:nvPr/>
        </p:nvSpPr>
        <p:spPr>
          <a:xfrm>
            <a:off x="5714875" y="1890100"/>
            <a:ext cx="6165000" cy="3358556"/>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de-DE" sz="1600" u="none" cap="none" strike="noStrike">
                <a:solidFill>
                  <a:schemeClr val="accent1"/>
                </a:solidFill>
                <a:latin typeface="Calibri"/>
                <a:ea typeface="Calibri"/>
                <a:cs typeface="Calibri"/>
                <a:sym typeface="Calibri"/>
              </a:rPr>
              <a:t>Herausforderungen des Ressourcenverbrauchs</a:t>
            </a:r>
            <a:endParaRPr b="0" i="0" sz="1600" u="none" cap="none" strike="noStrike">
              <a:solidFill>
                <a:srgbClr val="374151"/>
              </a:solidFill>
              <a:latin typeface="Roboto"/>
              <a:ea typeface="Roboto"/>
              <a:cs typeface="Roboto"/>
              <a:sym typeface="Roboto"/>
            </a:endParaRPr>
          </a:p>
          <a:p>
            <a:pPr indent="0" lvl="0" marL="0" marR="0" rtl="0" algn="l">
              <a:lnSpc>
                <a:spcPct val="100000"/>
              </a:lnSpc>
              <a:spcBef>
                <a:spcPts val="1500"/>
              </a:spcBef>
              <a:spcAft>
                <a:spcPts val="0"/>
              </a:spcAft>
              <a:buClr>
                <a:srgbClr val="000000"/>
              </a:buClr>
              <a:buSzPts val="1200"/>
              <a:buFont typeface="Arial"/>
              <a:buNone/>
            </a:pPr>
            <a:r>
              <a:rPr b="0" i="0" lang="de-DE" sz="1200" u="none" cap="none" strike="noStrike">
                <a:solidFill>
                  <a:srgbClr val="374151"/>
                </a:solidFill>
                <a:latin typeface="Roboto"/>
                <a:ea typeface="Roboto"/>
                <a:cs typeface="Roboto"/>
                <a:sym typeface="Roboto"/>
              </a:rPr>
              <a:t>Globaler Verbrauch: </a:t>
            </a:r>
            <a:r>
              <a:rPr b="1" i="0" lang="de-DE" sz="1200" u="none" cap="none" strike="noStrike">
                <a:solidFill>
                  <a:srgbClr val="374151"/>
                </a:solidFill>
                <a:latin typeface="Roboto"/>
                <a:ea typeface="Roboto"/>
                <a:cs typeface="Roboto"/>
                <a:sym typeface="Roboto"/>
              </a:rPr>
              <a:t>Ungleichgewicht</a:t>
            </a:r>
            <a:endParaRPr b="1" i="0" sz="1200" u="none" cap="none" strike="noStrike">
              <a:solidFill>
                <a:srgbClr val="374151"/>
              </a:solidFill>
              <a:latin typeface="Roboto"/>
              <a:ea typeface="Roboto"/>
              <a:cs typeface="Roboto"/>
              <a:sym typeface="Roboto"/>
            </a:endParaRPr>
          </a:p>
          <a:p>
            <a:pPr indent="-304800" lvl="1" marL="914400" marR="0" rtl="0" algn="l">
              <a:lnSpc>
                <a:spcPct val="100000"/>
              </a:lnSpc>
              <a:spcBef>
                <a:spcPts val="1500"/>
              </a:spcBef>
              <a:spcAft>
                <a:spcPts val="0"/>
              </a:spcAft>
              <a:buClr>
                <a:srgbClr val="374151"/>
              </a:buClr>
              <a:buSzPts val="1200"/>
              <a:buFont typeface="Roboto"/>
              <a:buChar char="●"/>
            </a:pPr>
            <a:r>
              <a:rPr b="1" i="0" lang="de-DE" sz="1100" u="none" cap="none" strike="noStrike">
                <a:solidFill>
                  <a:srgbClr val="374151"/>
                </a:solidFill>
                <a:latin typeface="Roboto"/>
                <a:ea typeface="Roboto"/>
                <a:cs typeface="Roboto"/>
                <a:sym typeface="Roboto"/>
              </a:rPr>
              <a:t>20 % </a:t>
            </a:r>
            <a:r>
              <a:rPr b="0" i="0" lang="de-DE" sz="1100" u="none" cap="none" strike="noStrike">
                <a:solidFill>
                  <a:srgbClr val="374151"/>
                </a:solidFill>
                <a:latin typeface="Roboto"/>
                <a:ea typeface="Roboto"/>
                <a:cs typeface="Roboto"/>
                <a:sym typeface="Roboto"/>
              </a:rPr>
              <a:t>der Weltbevölkerung verbrauchen </a:t>
            </a:r>
            <a:r>
              <a:rPr b="1" i="0" lang="de-DE" sz="1100" u="none" cap="none" strike="noStrike">
                <a:solidFill>
                  <a:srgbClr val="374151"/>
                </a:solidFill>
                <a:latin typeface="Roboto"/>
                <a:ea typeface="Roboto"/>
                <a:cs typeface="Roboto"/>
                <a:sym typeface="Roboto"/>
              </a:rPr>
              <a:t>80 % </a:t>
            </a:r>
            <a:r>
              <a:rPr b="0" i="0" lang="de-DE" sz="1100" u="none" cap="none" strike="noStrike">
                <a:solidFill>
                  <a:srgbClr val="374151"/>
                </a:solidFill>
                <a:latin typeface="Roboto"/>
                <a:ea typeface="Roboto"/>
                <a:cs typeface="Roboto"/>
                <a:sym typeface="Roboto"/>
              </a:rPr>
              <a:t>der globalen Ressourcen (Ermakova et al., 2020).</a:t>
            </a:r>
            <a:endParaRPr b="0" i="0" sz="1100" u="none" cap="none" strike="noStrike">
              <a:solidFill>
                <a:srgbClr val="374151"/>
              </a:solidFill>
              <a:latin typeface="Roboto"/>
              <a:ea typeface="Roboto"/>
              <a:cs typeface="Roboto"/>
              <a:sym typeface="Roboto"/>
            </a:endParaRPr>
          </a:p>
          <a:p>
            <a:pPr indent="-304800" lvl="1" marL="914400" marR="0" rtl="0" algn="l">
              <a:lnSpc>
                <a:spcPct val="115000"/>
              </a:lnSpc>
              <a:spcBef>
                <a:spcPts val="1500"/>
              </a:spcBef>
              <a:spcAft>
                <a:spcPts val="0"/>
              </a:spcAft>
              <a:buClr>
                <a:srgbClr val="374151"/>
              </a:buClr>
              <a:buSzPts val="1200"/>
              <a:buFont typeface="Roboto"/>
              <a:buChar char="●"/>
            </a:pPr>
            <a:r>
              <a:rPr b="0" i="0" lang="de-DE" sz="1100" u="none" cap="none" strike="noStrike">
                <a:solidFill>
                  <a:srgbClr val="374151"/>
                </a:solidFill>
                <a:latin typeface="Roboto"/>
                <a:ea typeface="Roboto"/>
                <a:cs typeface="Roboto"/>
                <a:sym typeface="Roboto"/>
              </a:rPr>
              <a:t>Betonung des "kritischen Naturkapitals", einzigartiger Ressourcen, die für die Lebenserhaltung, die biologische Vielfalt, die Gesundheit, die Ästhetik, die Kultur und das Erbe von entscheidender Bedeutung sind.</a:t>
            </a:r>
            <a:endParaRPr b="0" i="0" sz="11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200"/>
              <a:buFont typeface="Arial"/>
              <a:buNone/>
            </a:pPr>
            <a:r>
              <a:rPr b="0" i="0" lang="de-DE" sz="1200" u="none" cap="none" strike="noStrike">
                <a:solidFill>
                  <a:srgbClr val="374151"/>
                </a:solidFill>
                <a:latin typeface="Roboto"/>
                <a:ea typeface="Roboto"/>
                <a:cs typeface="Roboto"/>
                <a:sym typeface="Roboto"/>
              </a:rPr>
              <a:t>Erschöpfung und Innovation: </a:t>
            </a:r>
            <a:r>
              <a:rPr b="1" i="0" lang="de-DE" sz="1200" u="none" cap="none" strike="noStrike">
                <a:solidFill>
                  <a:srgbClr val="374151"/>
                </a:solidFill>
                <a:latin typeface="Roboto"/>
                <a:ea typeface="Roboto"/>
                <a:cs typeface="Roboto"/>
                <a:sym typeface="Roboto"/>
              </a:rPr>
              <a:t>Notwendigkeit</a:t>
            </a:r>
            <a:endParaRPr b="1"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1500"/>
              </a:spcBef>
              <a:spcAft>
                <a:spcPts val="0"/>
              </a:spcAft>
              <a:buClr>
                <a:srgbClr val="374151"/>
              </a:buClr>
              <a:buSzPts val="1200"/>
              <a:buFont typeface="Roboto"/>
              <a:buChar char="●"/>
            </a:pPr>
            <a:r>
              <a:rPr b="0" i="0" lang="de-DE" sz="1100" u="none" cap="none" strike="noStrike">
                <a:solidFill>
                  <a:srgbClr val="374151"/>
                </a:solidFill>
                <a:latin typeface="Roboto"/>
                <a:ea typeface="Roboto"/>
                <a:cs typeface="Roboto"/>
                <a:sym typeface="Roboto"/>
              </a:rPr>
              <a:t>Die fortschreitende Erschöpfung der Ressourcen erfordert innovative Konzepte für eine wirksame Nutzung, insbesondere bei schwer zugänglichen Ressourcen.</a:t>
            </a:r>
            <a:endParaRPr b="0" i="0" sz="1100" u="none" cap="none" strike="noStrike">
              <a:solidFill>
                <a:srgbClr val="374151"/>
              </a:solidFill>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ee4f95c8f2_0_493"/>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00000"/>
              </a:lnSpc>
              <a:spcBef>
                <a:spcPts val="600"/>
              </a:spcBef>
              <a:spcAft>
                <a:spcPts val="600"/>
              </a:spcAft>
              <a:buSzPct val="68493"/>
              <a:buNone/>
            </a:pPr>
            <a:r>
              <a:rPr b="1" lang="de-DE" sz="2920">
                <a:solidFill>
                  <a:srgbClr val="3F762A"/>
                </a:solidFill>
                <a:latin typeface="Calibri"/>
                <a:ea typeface="Calibri"/>
                <a:cs typeface="Calibri"/>
                <a:sym typeface="Calibri"/>
              </a:rPr>
              <a:t>Einführung in Innovation für Nachhaltigkeit und grünes Unternehmertum</a:t>
            </a:r>
            <a:endParaRPr b="1" sz="2920">
              <a:solidFill>
                <a:srgbClr val="3F762A"/>
              </a:solidFill>
              <a:latin typeface="Calibri"/>
              <a:ea typeface="Calibri"/>
              <a:cs typeface="Calibri"/>
              <a:sym typeface="Calibri"/>
            </a:endParaRPr>
          </a:p>
        </p:txBody>
      </p:sp>
      <p:sp>
        <p:nvSpPr>
          <p:cNvPr id="299" name="Google Shape;299;g1ee4f95c8f2_0_493"/>
          <p:cNvSpPr txBox="1"/>
          <p:nvPr/>
        </p:nvSpPr>
        <p:spPr>
          <a:xfrm>
            <a:off x="707203" y="1562650"/>
            <a:ext cx="4717500" cy="3101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Unternehmertum und Innovation:</a:t>
            </a:r>
            <a:endParaRPr b="0" i="0" sz="12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Unternehmertum beruht auf ständiger Innovation.</a:t>
            </a:r>
            <a:endParaRPr b="0" i="0" sz="13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Wirtschaftszyklen erfordern eine Navigation in Richtung Entwicklung.</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Entwicklung der Innovation:</a:t>
            </a:r>
            <a:endParaRPr b="0" i="0" sz="12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Traditionell zielt Innovation auf Kundenzufriedenheit und finanziellen Erfolg ab.</a:t>
            </a:r>
            <a:endParaRPr b="0" i="0" sz="1300" u="none" cap="none" strike="noStrike">
              <a:solidFill>
                <a:srgbClr val="374151"/>
              </a:solidFill>
              <a:latin typeface="Roboto"/>
              <a:ea typeface="Roboto"/>
              <a:cs typeface="Roboto"/>
              <a:sym typeface="Roboto"/>
            </a:endParaRPr>
          </a:p>
          <a:p>
            <a:pPr indent="-311150" lvl="1" marL="914400" marR="0" rtl="0" algn="l">
              <a:lnSpc>
                <a:spcPct val="115000"/>
              </a:lnSpc>
              <a:spcBef>
                <a:spcPts val="0"/>
              </a:spcBef>
              <a:spcAft>
                <a:spcPts val="0"/>
              </a:spcAft>
              <a:buClr>
                <a:srgbClr val="374151"/>
              </a:buClr>
              <a:buSzPts val="1300"/>
              <a:buFont typeface="Roboto"/>
              <a:buChar char="●"/>
            </a:pPr>
            <a:r>
              <a:rPr b="0" i="0" lang="de-DE" sz="1300" u="none" cap="none" strike="noStrike">
                <a:solidFill>
                  <a:srgbClr val="374151"/>
                </a:solidFill>
                <a:latin typeface="Roboto"/>
                <a:ea typeface="Roboto"/>
                <a:cs typeface="Roboto"/>
                <a:sym typeface="Roboto"/>
              </a:rPr>
              <a:t>Zu den zeitgenössischen Perspektiven gehören soziale und ökologische Überlegungen.</a:t>
            </a:r>
            <a:endParaRPr b="0" i="0" sz="13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Verantwortung und Bewusstheit: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Die Unternehmer berücksichtigen jetzt die Auswirkungen auf die Gesellschaft und die Umwelt.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Die Einhaltung der gesetzlichen Vorschriften und die Sensibilisierung der Verbraucher sind von entscheidender Bedeutung.</a:t>
            </a:r>
            <a:endParaRPr b="0" i="0" sz="2000" u="none" cap="none" strike="noStrike">
              <a:solidFill>
                <a:srgbClr val="3F3F3F"/>
              </a:solidFill>
              <a:latin typeface="Calibri"/>
              <a:ea typeface="Calibri"/>
              <a:cs typeface="Calibri"/>
              <a:sym typeface="Calibri"/>
            </a:endParaRPr>
          </a:p>
        </p:txBody>
      </p:sp>
      <p:sp>
        <p:nvSpPr>
          <p:cNvPr id="300" name="Google Shape;300;g1ee4f95c8f2_0_493"/>
          <p:cNvSpPr/>
          <p:nvPr/>
        </p:nvSpPr>
        <p:spPr>
          <a:xfrm>
            <a:off x="6000775" y="1890100"/>
            <a:ext cx="5088300" cy="244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Grüne Innovation:</a:t>
            </a:r>
            <a:endParaRPr b="1" i="0" sz="1800" u="none" cap="none" strike="noStrike">
              <a:solidFill>
                <a:schemeClr val="accent1"/>
              </a:solidFill>
              <a:latin typeface="Calibri"/>
              <a:ea typeface="Calibri"/>
              <a:cs typeface="Calibri"/>
              <a:sym typeface="Calibri"/>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Öko-Innovation minimiert die Auswirkungen auf die Umwelt.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Nutzt neue Technologien, Dienstleistungen und Verfahren für eine nachhaltige Entwicklung.</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rPr b="1" i="0" lang="de-DE" sz="1800" u="none" cap="none" strike="noStrike">
                <a:solidFill>
                  <a:schemeClr val="accent1"/>
                </a:solidFill>
                <a:latin typeface="Calibri"/>
                <a:ea typeface="Calibri"/>
                <a:cs typeface="Calibri"/>
                <a:sym typeface="Calibri"/>
              </a:rPr>
              <a:t>Kontrast zu Alternativen:</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Die grüne Innovation hebt sich von anderen möglichen Alternativen ab.</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Spielt eine Rolle bei der Ressourcenschonung und bietet wirtschaftliche Wachstumsmöglichkeiten.</a:t>
            </a:r>
            <a:endParaRPr b="0" i="0" sz="1400" u="none" cap="none" strike="noStrike">
              <a:solidFill>
                <a:srgbClr val="374151"/>
              </a:solidFill>
              <a:latin typeface="Roboto"/>
              <a:ea typeface="Roboto"/>
              <a:cs typeface="Roboto"/>
              <a:sym typeface="Roboto"/>
            </a:endParaRPr>
          </a:p>
        </p:txBody>
      </p:sp>
      <p:pic>
        <p:nvPicPr>
          <p:cNvPr id="301" name="Google Shape;301;g1ee4f95c8f2_0_493"/>
          <p:cNvPicPr preferRelativeResize="0"/>
          <p:nvPr/>
        </p:nvPicPr>
        <p:blipFill rotWithShape="1">
          <a:blip r:embed="rId3">
            <a:alphaModFix/>
          </a:blip>
          <a:srcRect b="0" l="0" r="0" t="78654"/>
          <a:stretch/>
        </p:blipFill>
        <p:spPr>
          <a:xfrm>
            <a:off x="5795200" y="4511925"/>
            <a:ext cx="5388500" cy="115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ac3774a334_0_5"/>
          <p:cNvSpPr txBox="1"/>
          <p:nvPr>
            <p:ph type="title"/>
          </p:nvPr>
        </p:nvSpPr>
        <p:spPr>
          <a:xfrm>
            <a:off x="1097275" y="406900"/>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00000"/>
              </a:lnSpc>
              <a:spcBef>
                <a:spcPts val="600"/>
              </a:spcBef>
              <a:spcAft>
                <a:spcPts val="600"/>
              </a:spcAft>
              <a:buSzPct val="68493"/>
              <a:buNone/>
            </a:pPr>
            <a:r>
              <a:rPr lang="de-DE" sz="2920">
                <a:solidFill>
                  <a:srgbClr val="3F762A"/>
                </a:solidFill>
              </a:rPr>
              <a:t>Wie man ein grüner Unternehmer wird und die natürlichen Ressourcen in einem Unternehmen nachhaltig bewirtschaftet</a:t>
            </a:r>
            <a:endParaRPr b="1" sz="2920">
              <a:solidFill>
                <a:srgbClr val="3F762A"/>
              </a:solidFill>
              <a:latin typeface="Calibri"/>
              <a:ea typeface="Calibri"/>
              <a:cs typeface="Calibri"/>
              <a:sym typeface="Calibri"/>
            </a:endParaRPr>
          </a:p>
        </p:txBody>
      </p:sp>
      <p:grpSp>
        <p:nvGrpSpPr>
          <p:cNvPr id="308" name="Google Shape;308;g2ac3774a334_0_5"/>
          <p:cNvGrpSpPr/>
          <p:nvPr/>
        </p:nvGrpSpPr>
        <p:grpSpPr>
          <a:xfrm>
            <a:off x="1684375" y="1162651"/>
            <a:ext cx="4090680" cy="4740411"/>
            <a:chOff x="1118217" y="224363"/>
            <a:chExt cx="2117549" cy="4135762"/>
          </a:xfrm>
        </p:grpSpPr>
        <p:sp>
          <p:nvSpPr>
            <p:cNvPr id="309" name="Google Shape;309;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2ac3774a334_0_5"/>
            <p:cNvSpPr/>
            <p:nvPr/>
          </p:nvSpPr>
          <p:spPr>
            <a:xfrm>
              <a:off x="1118217" y="341751"/>
              <a:ext cx="2048100" cy="1522860"/>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ac3774a334_0_5"/>
            <p:cNvSpPr/>
            <p:nvPr/>
          </p:nvSpPr>
          <p:spPr>
            <a:xfrm>
              <a:off x="1164272" y="639029"/>
              <a:ext cx="2071494" cy="1467295"/>
            </a:xfrm>
            <a:prstGeom prst="rect">
              <a:avLst/>
            </a:prstGeom>
            <a:noFill/>
            <a:ln>
              <a:noFill/>
            </a:ln>
          </p:spPr>
          <p:txBody>
            <a:bodyPr anchorCtr="0" anchor="t" bIns="121900" lIns="121900" spcFirstLastPara="1" rIns="121900" wrap="square" tIns="121900">
              <a:noAutofit/>
            </a:bodyPr>
            <a:lstStyle/>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Nachhaltigkeit als Unternehmensziel</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Erstellen Sie ein grünes Produkt oder eine grüne Dienstleistung</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Grüne Lagerung, Versand und Abfallmanagement</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Grünes Back Office</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Spenden oder Zurück zur Natur</a:t>
              </a:r>
              <a:endParaRPr b="0" i="0" sz="11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100"/>
                <a:buFont typeface="Arial"/>
                <a:buNone/>
              </a:pPr>
              <a:r>
                <a:t/>
              </a:r>
              <a:endParaRPr b="0" i="0" sz="1100" u="none" cap="none" strike="noStrike">
                <a:solidFill>
                  <a:srgbClr val="1D7E75"/>
                </a:solidFill>
                <a:latin typeface="Roboto"/>
                <a:ea typeface="Roboto"/>
                <a:cs typeface="Roboto"/>
                <a:sym typeface="Roboto"/>
              </a:endParaRPr>
            </a:p>
          </p:txBody>
        </p:sp>
        <p:sp>
          <p:nvSpPr>
            <p:cNvPr id="312" name="Google Shape;312;g2ac3774a334_0_5"/>
            <p:cNvSpPr/>
            <p:nvPr/>
          </p:nvSpPr>
          <p:spPr>
            <a:xfrm>
              <a:off x="1246080" y="224363"/>
              <a:ext cx="1815000" cy="867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400"/>
                </a:spcBef>
                <a:spcAft>
                  <a:spcPts val="400"/>
                </a:spcAft>
                <a:buClr>
                  <a:srgbClr val="000000"/>
                </a:buClr>
                <a:buSzPts val="1400"/>
                <a:buFont typeface="Arial"/>
                <a:buNone/>
              </a:pPr>
              <a:r>
                <a:rPr b="1" i="0" lang="de-DE" sz="1400" u="none" cap="none" strike="noStrike">
                  <a:solidFill>
                    <a:schemeClr val="accent1"/>
                  </a:solidFill>
                  <a:latin typeface="Calibri"/>
                  <a:ea typeface="Calibri"/>
                  <a:cs typeface="Calibri"/>
                  <a:sym typeface="Calibri"/>
                </a:rPr>
                <a:t>Nachhaltigkeit von Anfang an einbeziehen</a:t>
              </a:r>
              <a:endParaRPr b="1" i="0" sz="4400" u="none" cap="none" strike="noStrike">
                <a:solidFill>
                  <a:srgbClr val="1D7E75"/>
                </a:solidFill>
                <a:latin typeface="Roboto"/>
                <a:ea typeface="Roboto"/>
                <a:cs typeface="Roboto"/>
                <a:sym typeface="Roboto"/>
              </a:endParaRPr>
            </a:p>
          </p:txBody>
        </p:sp>
        <p:sp>
          <p:nvSpPr>
            <p:cNvPr id="313" name="Google Shape;313;g2ac3774a334_0_5"/>
            <p:cNvSpPr/>
            <p:nvPr/>
          </p:nvSpPr>
          <p:spPr>
            <a:xfrm rot="5400000">
              <a:off x="1976067" y="1854078"/>
              <a:ext cx="332400" cy="2499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4" name="Google Shape;314;g2ac3774a334_0_5"/>
          <p:cNvGrpSpPr/>
          <p:nvPr/>
        </p:nvGrpSpPr>
        <p:grpSpPr>
          <a:xfrm>
            <a:off x="6408275" y="1230700"/>
            <a:ext cx="4204387" cy="4672370"/>
            <a:chOff x="1118226" y="283725"/>
            <a:chExt cx="2100198" cy="4076400"/>
          </a:xfrm>
        </p:grpSpPr>
        <p:sp>
          <p:nvSpPr>
            <p:cNvPr id="315" name="Google Shape;315;g2ac3774a334_0_5"/>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2ac3774a334_0_5"/>
            <p:cNvSpPr/>
            <p:nvPr/>
          </p:nvSpPr>
          <p:spPr>
            <a:xfrm>
              <a:off x="1118226" y="341743"/>
              <a:ext cx="2048100" cy="1701945"/>
            </a:xfrm>
            <a:prstGeom prst="rect">
              <a:avLst/>
            </a:prstGeom>
            <a:solidFill>
              <a:srgbClr val="FFFFFF"/>
            </a:solidFill>
            <a:ln cap="flat" cmpd="sng" w="1905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ac3774a334_0_5"/>
            <p:cNvSpPr/>
            <p:nvPr/>
          </p:nvSpPr>
          <p:spPr>
            <a:xfrm>
              <a:off x="1137351" y="622588"/>
              <a:ext cx="1914900" cy="1421100"/>
            </a:xfrm>
            <a:prstGeom prst="rect">
              <a:avLst/>
            </a:prstGeom>
            <a:noFill/>
            <a:ln>
              <a:noFill/>
            </a:ln>
          </p:spPr>
          <p:txBody>
            <a:bodyPr anchorCtr="0" anchor="t" bIns="121900" lIns="121900" spcFirstLastPara="1" rIns="121900" wrap="square" tIns="121900">
              <a:noAutofit/>
            </a:bodyPr>
            <a:lstStyle/>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Bewerten Sie, wie nachhaltig Ihr Unternehmen ist</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Entwicklung eines grünen Aktionsplans</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Schritt für Schritt</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Beziehen Sie Ihre Mitarbeiter ein</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Beibehaltung einer glaubwürdigen Zertifizierung für nachhaltiges Wirtschaften</a:t>
              </a:r>
              <a:endParaRPr b="0" i="0" sz="1100" u="none" cap="none" strike="noStrike">
                <a:solidFill>
                  <a:srgbClr val="374151"/>
                </a:solidFill>
                <a:latin typeface="Roboto"/>
                <a:ea typeface="Roboto"/>
                <a:cs typeface="Roboto"/>
                <a:sym typeface="Roboto"/>
              </a:endParaRPr>
            </a:p>
            <a:p>
              <a:pPr indent="-304800" lvl="0" marL="457200" marR="0" rtl="0" algn="l">
                <a:lnSpc>
                  <a:spcPct val="115000"/>
                </a:lnSpc>
                <a:spcBef>
                  <a:spcPts val="0"/>
                </a:spcBef>
                <a:spcAft>
                  <a:spcPts val="0"/>
                </a:spcAft>
                <a:buClr>
                  <a:srgbClr val="374151"/>
                </a:buClr>
                <a:buSzPts val="1200"/>
                <a:buFont typeface="Roboto"/>
                <a:buAutoNum type="arabicPeriod"/>
              </a:pPr>
              <a:r>
                <a:rPr b="0" i="0" lang="de-DE" sz="1100" u="none" cap="none" strike="noStrike">
                  <a:solidFill>
                    <a:srgbClr val="374151"/>
                  </a:solidFill>
                  <a:latin typeface="Roboto"/>
                  <a:ea typeface="Roboto"/>
                  <a:cs typeface="Roboto"/>
                  <a:sym typeface="Roboto"/>
                </a:rPr>
                <a:t>Nicht aufgeben</a:t>
              </a:r>
              <a:endParaRPr b="0" i="0" sz="1100" u="none" cap="none" strike="noStrike">
                <a:solidFill>
                  <a:srgbClr val="374151"/>
                </a:solidFill>
                <a:latin typeface="Roboto"/>
                <a:ea typeface="Roboto"/>
                <a:cs typeface="Roboto"/>
                <a:sym typeface="Roboto"/>
              </a:endParaRPr>
            </a:p>
          </p:txBody>
        </p:sp>
        <p:sp>
          <p:nvSpPr>
            <p:cNvPr id="318" name="Google Shape;318;g2ac3774a334_0_5"/>
            <p:cNvSpPr/>
            <p:nvPr/>
          </p:nvSpPr>
          <p:spPr>
            <a:xfrm rot="5400000">
              <a:off x="1947726" y="2001983"/>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ac3774a334_0_5"/>
            <p:cNvSpPr/>
            <p:nvPr/>
          </p:nvSpPr>
          <p:spPr>
            <a:xfrm>
              <a:off x="1127724" y="2268878"/>
              <a:ext cx="2090700" cy="1522800"/>
            </a:xfrm>
            <a:prstGeom prst="rect">
              <a:avLst/>
            </a:prstGeom>
            <a:noFill/>
            <a:ln>
              <a:noFill/>
            </a:ln>
          </p:spPr>
          <p:txBody>
            <a:bodyPr anchorCtr="0" anchor="t" bIns="121900" lIns="121900" spcFirstLastPara="1" rIns="121900" wrap="square" tIns="121900">
              <a:noAutofit/>
            </a:bodyPr>
            <a:lstStyle/>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Führen Sie eine gründliche Prüfung Ihrer derzeitigen Nachhaltigkeitspraktiken durch</a:t>
              </a:r>
              <a:endParaRPr b="0" i="0" sz="1100" u="none" cap="none" strike="noStrike">
                <a:solidFill>
                  <a:srgbClr val="FFFFFF"/>
                </a:solidFill>
                <a:latin typeface="Roboto"/>
                <a:ea typeface="Roboto"/>
                <a:cs typeface="Roboto"/>
                <a:sym typeface="Roboto"/>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Erstellung eines formellen Plans mit zeitgebundenen Zielen für die Nachhaltigkeit</a:t>
              </a:r>
              <a:endParaRPr b="0" i="0" sz="1100" u="none" cap="none" strike="noStrike">
                <a:solidFill>
                  <a:srgbClr val="FFFFFF"/>
                </a:solidFill>
                <a:latin typeface="Roboto"/>
                <a:ea typeface="Roboto"/>
                <a:cs typeface="Roboto"/>
                <a:sym typeface="Roboto"/>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Aus frühen Anstrengungen lernen</a:t>
              </a:r>
              <a:endParaRPr b="0" i="0" sz="1100" u="none" cap="none" strike="noStrike">
                <a:solidFill>
                  <a:srgbClr val="FFFFFF"/>
                </a:solidFill>
                <a:latin typeface="Roboto"/>
                <a:ea typeface="Roboto"/>
                <a:cs typeface="Roboto"/>
                <a:sym typeface="Roboto"/>
              </a:endParaRPr>
            </a:p>
            <a:p>
              <a:pPr indent="-374650" lvl="0" marL="609600" marR="0" rtl="0" algn="l">
                <a:lnSpc>
                  <a:spcPct val="115000"/>
                </a:lnSpc>
                <a:spcBef>
                  <a:spcPts val="0"/>
                </a:spcBef>
                <a:spcAft>
                  <a:spcPts val="0"/>
                </a:spcAft>
                <a:buClr>
                  <a:srgbClr val="FFFFFF"/>
                </a:buClr>
                <a:buSzPts val="1100"/>
                <a:buFont typeface="Roboto"/>
                <a:buChar char="➔"/>
              </a:pPr>
              <a:r>
                <a:rPr b="0" i="0" lang="de-DE" sz="1100" u="none" cap="none" strike="noStrike">
                  <a:solidFill>
                    <a:schemeClr val="lt1"/>
                  </a:solidFill>
                  <a:latin typeface="Roboto"/>
                  <a:ea typeface="Roboto"/>
                  <a:cs typeface="Roboto"/>
                  <a:sym typeface="Roboto"/>
                </a:rPr>
                <a:t>Ihre Mitarbeiter </a:t>
              </a:r>
              <a:r>
                <a:rPr b="1" i="0" lang="de-DE" sz="1100" u="none" cap="none" strike="noStrike">
                  <a:solidFill>
                    <a:schemeClr val="lt1"/>
                  </a:solidFill>
                  <a:latin typeface="Roboto"/>
                  <a:ea typeface="Roboto"/>
                  <a:cs typeface="Roboto"/>
                  <a:sym typeface="Roboto"/>
                </a:rPr>
                <a:t>zu instruieren und zu motivieren</a:t>
              </a:r>
              <a:endParaRPr b="0" i="0" sz="1100" u="none" cap="none" strike="noStrike">
                <a:solidFill>
                  <a:schemeClr val="lt1"/>
                </a:solidFill>
                <a:latin typeface="Roboto"/>
                <a:ea typeface="Roboto"/>
                <a:cs typeface="Roboto"/>
                <a:sym typeface="Roboto"/>
              </a:endParaRPr>
            </a:p>
            <a:p>
              <a:pPr indent="-374650" lvl="0" marL="609600" marR="0" rtl="0" algn="l">
                <a:lnSpc>
                  <a:spcPct val="115000"/>
                </a:lnSpc>
                <a:spcBef>
                  <a:spcPts val="0"/>
                </a:spcBef>
                <a:spcAft>
                  <a:spcPts val="0"/>
                </a:spcAft>
                <a:buClr>
                  <a:schemeClr val="lt1"/>
                </a:buClr>
                <a:buSzPts val="1100"/>
                <a:buFont typeface="Roboto"/>
                <a:buChar char="➔"/>
              </a:pPr>
              <a:r>
                <a:rPr b="0" i="0" lang="de-DE" sz="1100" u="none" cap="none" strike="noStrike">
                  <a:solidFill>
                    <a:schemeClr val="lt1"/>
                  </a:solidFill>
                  <a:latin typeface="Roboto"/>
                  <a:ea typeface="Roboto"/>
                  <a:cs typeface="Roboto"/>
                  <a:sym typeface="Roboto"/>
                </a:rPr>
                <a:t>Nutzen Sie Zertifizierungen, um ein kontinuierliches Engagement zu gewährleisten.</a:t>
              </a:r>
              <a:endParaRPr b="0" i="0" sz="1100" u="none" cap="none" strike="noStrike">
                <a:solidFill>
                  <a:schemeClr val="lt1"/>
                </a:solidFill>
                <a:latin typeface="Roboto"/>
                <a:ea typeface="Roboto"/>
                <a:cs typeface="Roboto"/>
                <a:sym typeface="Roboto"/>
              </a:endParaRPr>
            </a:p>
            <a:p>
              <a:pPr indent="-374650" lvl="0" marL="609600" marR="0" rtl="0" algn="l">
                <a:lnSpc>
                  <a:spcPct val="115000"/>
                </a:lnSpc>
                <a:spcBef>
                  <a:spcPts val="0"/>
                </a:spcBef>
                <a:spcAft>
                  <a:spcPts val="0"/>
                </a:spcAft>
                <a:buClr>
                  <a:schemeClr val="lt1"/>
                </a:buClr>
                <a:buSzPts val="1100"/>
                <a:buFont typeface="Roboto"/>
                <a:buChar char="➔"/>
              </a:pPr>
              <a:r>
                <a:rPr b="0" i="0" lang="de-DE" sz="1100" u="none" cap="none" strike="noStrike">
                  <a:solidFill>
                    <a:schemeClr val="lt1"/>
                  </a:solidFill>
                  <a:latin typeface="Roboto"/>
                  <a:ea typeface="Roboto"/>
                  <a:cs typeface="Roboto"/>
                  <a:sym typeface="Roboto"/>
                </a:rPr>
                <a:t>Nachhaltige Praktiken erfordern ständige Bemühungen, auch wenn Ihre Maßnahmen klein erscheinen, machen sie einen Unterschied</a:t>
              </a:r>
              <a:endParaRPr b="0" i="0" sz="1100" u="none" cap="none" strike="noStrike">
                <a:solidFill>
                  <a:schemeClr val="lt1"/>
                </a:solidFill>
                <a:latin typeface="Roboto"/>
                <a:ea typeface="Roboto"/>
                <a:cs typeface="Roboto"/>
                <a:sym typeface="Roboto"/>
              </a:endParaRPr>
            </a:p>
          </p:txBody>
        </p:sp>
        <p:sp>
          <p:nvSpPr>
            <p:cNvPr id="320" name="Google Shape;320;g2ac3774a334_0_5"/>
            <p:cNvSpPr/>
            <p:nvPr/>
          </p:nvSpPr>
          <p:spPr>
            <a:xfrm>
              <a:off x="1228817" y="320805"/>
              <a:ext cx="1892696" cy="675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400"/>
                <a:buFont typeface="Arial"/>
                <a:buNone/>
              </a:pPr>
              <a:r>
                <a:rPr b="1" i="0" lang="de-DE" sz="1400" u="none" cap="none" strike="noStrike">
                  <a:solidFill>
                    <a:schemeClr val="accent1"/>
                  </a:solidFill>
                  <a:latin typeface="Calibri"/>
                  <a:ea typeface="Calibri"/>
                  <a:cs typeface="Calibri"/>
                  <a:sym typeface="Calibri"/>
                </a:rPr>
                <a:t>Machen Sie Ihr Unternehmen grün</a:t>
              </a:r>
              <a:endParaRPr b="1" i="0" sz="4400" u="none" cap="none" strike="noStrike">
                <a:solidFill>
                  <a:srgbClr val="1D7E75"/>
                </a:solidFill>
                <a:latin typeface="Roboto"/>
                <a:ea typeface="Roboto"/>
                <a:cs typeface="Roboto"/>
                <a:sym typeface="Roboto"/>
              </a:endParaRPr>
            </a:p>
          </p:txBody>
        </p:sp>
      </p:grpSp>
      <p:sp>
        <p:nvSpPr>
          <p:cNvPr id="321" name="Google Shape;321;g2ac3774a334_0_5"/>
          <p:cNvSpPr/>
          <p:nvPr/>
        </p:nvSpPr>
        <p:spPr>
          <a:xfrm>
            <a:off x="1791500" y="3419100"/>
            <a:ext cx="3898800" cy="1919400"/>
          </a:xfrm>
          <a:prstGeom prst="rect">
            <a:avLst/>
          </a:prstGeom>
          <a:noFill/>
          <a:ln>
            <a:noFill/>
          </a:ln>
        </p:spPr>
        <p:txBody>
          <a:bodyPr anchorCtr="0" anchor="t" bIns="121900" lIns="121900" spcFirstLastPara="1" rIns="121900" wrap="square" tIns="121900">
            <a:noAutofit/>
          </a:bodyPr>
          <a:lstStyle/>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Es geht darum, </a:t>
            </a:r>
            <a:r>
              <a:rPr b="1" i="0" lang="de-DE" sz="1100" u="none" cap="none" strike="noStrike">
                <a:solidFill>
                  <a:srgbClr val="FFFFFF"/>
                </a:solidFill>
                <a:latin typeface="Roboto"/>
                <a:ea typeface="Roboto"/>
                <a:cs typeface="Roboto"/>
                <a:sym typeface="Roboto"/>
              </a:rPr>
              <a:t>kreativ zu </a:t>
            </a:r>
            <a:r>
              <a:rPr b="0" i="0" lang="de-DE" sz="1100" u="none" cap="none" strike="noStrike">
                <a:solidFill>
                  <a:srgbClr val="FFFFFF"/>
                </a:solidFill>
                <a:latin typeface="Roboto"/>
                <a:ea typeface="Roboto"/>
                <a:cs typeface="Roboto"/>
                <a:sym typeface="Roboto"/>
              </a:rPr>
              <a:t>sein!</a:t>
            </a:r>
            <a:endParaRPr b="0" i="0" sz="1100" u="none" cap="none" strike="noStrike">
              <a:solidFill>
                <a:srgbClr val="FFFFFF"/>
              </a:solidFill>
              <a:latin typeface="Roboto"/>
              <a:ea typeface="Roboto"/>
              <a:cs typeface="Roboto"/>
              <a:sym typeface="Roboto"/>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Entwerfen Sie </a:t>
            </a:r>
            <a:r>
              <a:rPr b="1" i="0" lang="de-DE" sz="1100" u="none" cap="none" strike="noStrike">
                <a:solidFill>
                  <a:srgbClr val="FFFFFF"/>
                </a:solidFill>
                <a:latin typeface="Roboto"/>
                <a:ea typeface="Roboto"/>
                <a:cs typeface="Roboto"/>
                <a:sym typeface="Roboto"/>
              </a:rPr>
              <a:t>innovative Produkte oder Dienstleistungen</a:t>
            </a:r>
            <a:r>
              <a:rPr b="0" i="0" lang="de-DE" sz="1100" u="none" cap="none" strike="noStrike">
                <a:solidFill>
                  <a:srgbClr val="FFFFFF"/>
                </a:solidFill>
                <a:latin typeface="Roboto"/>
                <a:ea typeface="Roboto"/>
                <a:cs typeface="Roboto"/>
                <a:sym typeface="Roboto"/>
              </a:rPr>
              <a:t>, die sowohl rentabel als auch umweltfreundlich sein können.</a:t>
            </a:r>
            <a:endParaRPr b="0" i="0" sz="1100" u="none" cap="none" strike="noStrike">
              <a:solidFill>
                <a:srgbClr val="FFFFFF"/>
              </a:solidFill>
              <a:latin typeface="Roboto"/>
              <a:ea typeface="Roboto"/>
              <a:cs typeface="Roboto"/>
              <a:sym typeface="Roboto"/>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Finden Sie </a:t>
            </a:r>
            <a:r>
              <a:rPr b="1" i="0" lang="de-DE" sz="1100" u="none" cap="none" strike="noStrike">
                <a:solidFill>
                  <a:srgbClr val="FFFFFF"/>
                </a:solidFill>
                <a:latin typeface="Roboto"/>
                <a:ea typeface="Roboto"/>
                <a:cs typeface="Roboto"/>
                <a:sym typeface="Roboto"/>
              </a:rPr>
              <a:t>zuverlässige Quellen</a:t>
            </a:r>
            <a:r>
              <a:rPr b="0" i="0" lang="de-DE" sz="1100" u="none" cap="none" strike="noStrike">
                <a:solidFill>
                  <a:srgbClr val="FFFFFF"/>
                </a:solidFill>
                <a:latin typeface="Roboto"/>
                <a:ea typeface="Roboto"/>
                <a:cs typeface="Roboto"/>
                <a:sym typeface="Roboto"/>
              </a:rPr>
              <a:t>, </a:t>
            </a:r>
            <a:r>
              <a:rPr b="1" i="0" lang="de-DE" sz="1100" u="none" cap="none" strike="noStrike">
                <a:solidFill>
                  <a:srgbClr val="FFFFFF"/>
                </a:solidFill>
                <a:latin typeface="Roboto"/>
                <a:ea typeface="Roboto"/>
                <a:cs typeface="Roboto"/>
                <a:sym typeface="Roboto"/>
              </a:rPr>
              <a:t>produzieren </a:t>
            </a:r>
            <a:r>
              <a:rPr b="0" i="0" lang="de-DE" sz="1100" u="none" cap="none" strike="noStrike">
                <a:solidFill>
                  <a:srgbClr val="FFFFFF"/>
                </a:solidFill>
                <a:latin typeface="Roboto"/>
                <a:ea typeface="Roboto"/>
                <a:cs typeface="Roboto"/>
                <a:sym typeface="Roboto"/>
              </a:rPr>
              <a:t>Sie </a:t>
            </a:r>
            <a:r>
              <a:rPr b="1" i="0" lang="de-DE" sz="1100" u="none" cap="none" strike="noStrike">
                <a:solidFill>
                  <a:srgbClr val="FFFFFF"/>
                </a:solidFill>
                <a:latin typeface="Roboto"/>
                <a:ea typeface="Roboto"/>
                <a:cs typeface="Roboto"/>
                <a:sym typeface="Roboto"/>
              </a:rPr>
              <a:t>effizient</a:t>
            </a:r>
            <a:r>
              <a:rPr b="0" i="0" lang="de-DE" sz="1100" u="none" cap="none" strike="noStrike">
                <a:solidFill>
                  <a:srgbClr val="FFFFFF"/>
                </a:solidFill>
                <a:latin typeface="Roboto"/>
                <a:ea typeface="Roboto"/>
                <a:cs typeface="Roboto"/>
                <a:sym typeface="Roboto"/>
              </a:rPr>
              <a:t>, </a:t>
            </a:r>
            <a:r>
              <a:rPr b="1" i="0" lang="de-DE" sz="1100" u="none" cap="none" strike="noStrike">
                <a:solidFill>
                  <a:srgbClr val="FFFFFF"/>
                </a:solidFill>
                <a:latin typeface="Roboto"/>
                <a:ea typeface="Roboto"/>
                <a:cs typeface="Roboto"/>
                <a:sym typeface="Roboto"/>
              </a:rPr>
              <a:t>lagern </a:t>
            </a:r>
            <a:r>
              <a:rPr b="0" i="0" lang="de-DE" sz="1100" u="none" cap="none" strike="noStrike">
                <a:solidFill>
                  <a:srgbClr val="FFFFFF"/>
                </a:solidFill>
                <a:latin typeface="Roboto"/>
                <a:ea typeface="Roboto"/>
                <a:cs typeface="Roboto"/>
                <a:sym typeface="Roboto"/>
              </a:rPr>
              <a:t>und </a:t>
            </a:r>
            <a:r>
              <a:rPr b="1" i="0" lang="de-DE" sz="1100" u="none" cap="none" strike="noStrike">
                <a:solidFill>
                  <a:srgbClr val="FFFFFF"/>
                </a:solidFill>
                <a:latin typeface="Roboto"/>
                <a:ea typeface="Roboto"/>
                <a:cs typeface="Roboto"/>
                <a:sym typeface="Roboto"/>
              </a:rPr>
              <a:t>transportieren Sie emissionsarm</a:t>
            </a:r>
            <a:r>
              <a:rPr b="0" i="0" lang="de-DE" sz="1100" u="none" cap="none" strike="noStrike">
                <a:solidFill>
                  <a:srgbClr val="FFFFFF"/>
                </a:solidFill>
                <a:latin typeface="Roboto"/>
                <a:ea typeface="Roboto"/>
                <a:cs typeface="Roboto"/>
                <a:sym typeface="Roboto"/>
              </a:rPr>
              <a:t>, </a:t>
            </a:r>
            <a:r>
              <a:rPr b="1" i="0" lang="de-DE" sz="1100" u="none" cap="none" strike="noStrike">
                <a:solidFill>
                  <a:srgbClr val="FFFFFF"/>
                </a:solidFill>
                <a:latin typeface="Roboto"/>
                <a:ea typeface="Roboto"/>
                <a:cs typeface="Roboto"/>
                <a:sym typeface="Roboto"/>
              </a:rPr>
              <a:t>reduzieren </a:t>
            </a:r>
            <a:r>
              <a:rPr b="0" i="0" lang="de-DE" sz="1100" u="none" cap="none" strike="noStrike">
                <a:solidFill>
                  <a:srgbClr val="FFFFFF"/>
                </a:solidFill>
                <a:latin typeface="Roboto"/>
                <a:ea typeface="Roboto"/>
                <a:cs typeface="Roboto"/>
                <a:sym typeface="Roboto"/>
              </a:rPr>
              <a:t>und </a:t>
            </a:r>
            <a:r>
              <a:rPr b="1" i="0" lang="de-DE" sz="1100" u="none" cap="none" strike="noStrike">
                <a:solidFill>
                  <a:srgbClr val="FFFFFF"/>
                </a:solidFill>
                <a:latin typeface="Roboto"/>
                <a:ea typeface="Roboto"/>
                <a:cs typeface="Roboto"/>
                <a:sym typeface="Roboto"/>
              </a:rPr>
              <a:t>recyceln </a:t>
            </a:r>
            <a:r>
              <a:rPr b="0" i="0" lang="de-DE" sz="1100" u="none" cap="none" strike="noStrike">
                <a:solidFill>
                  <a:srgbClr val="FFFFFF"/>
                </a:solidFill>
                <a:latin typeface="Roboto"/>
                <a:ea typeface="Roboto"/>
                <a:cs typeface="Roboto"/>
                <a:sym typeface="Roboto"/>
              </a:rPr>
              <a:t>Sie Abfälle, streben Sie </a:t>
            </a:r>
            <a:r>
              <a:rPr b="1" i="0" lang="de-DE" sz="1100" u="none" cap="none" strike="noStrike">
                <a:solidFill>
                  <a:srgbClr val="FFFFFF"/>
                </a:solidFill>
                <a:latin typeface="Roboto"/>
                <a:ea typeface="Roboto"/>
                <a:cs typeface="Roboto"/>
                <a:sym typeface="Roboto"/>
              </a:rPr>
              <a:t>Zertifizierungen </a:t>
            </a:r>
            <a:r>
              <a:rPr b="0" i="0" lang="de-DE" sz="1100" u="none" cap="none" strike="noStrike">
                <a:solidFill>
                  <a:srgbClr val="FFFFFF"/>
                </a:solidFill>
                <a:latin typeface="Roboto"/>
                <a:ea typeface="Roboto"/>
                <a:cs typeface="Roboto"/>
                <a:sym typeface="Roboto"/>
              </a:rPr>
              <a:t>an.</a:t>
            </a:r>
            <a:endParaRPr b="0" i="0" sz="1100" u="none" cap="none" strike="noStrike">
              <a:solidFill>
                <a:srgbClr val="FFFFFF"/>
              </a:solidFill>
              <a:latin typeface="Roboto"/>
              <a:ea typeface="Roboto"/>
              <a:cs typeface="Roboto"/>
              <a:sym typeface="Roboto"/>
            </a:endParaRPr>
          </a:p>
          <a:p>
            <a:pPr indent="-269999" lvl="0" marL="269999" marR="0" rtl="0" algn="l">
              <a:lnSpc>
                <a:spcPct val="115000"/>
              </a:lnSpc>
              <a:spcBef>
                <a:spcPts val="0"/>
              </a:spcBef>
              <a:spcAft>
                <a:spcPts val="0"/>
              </a:spcAft>
              <a:buClr>
                <a:srgbClr val="FFFFFF"/>
              </a:buClr>
              <a:buSzPts val="1100"/>
              <a:buFont typeface="Roboto"/>
              <a:buChar char="➔"/>
            </a:pPr>
            <a:r>
              <a:rPr b="0" i="0" lang="de-DE" sz="1100" u="none" cap="none" strike="noStrike">
                <a:solidFill>
                  <a:srgbClr val="FFFFFF"/>
                </a:solidFill>
                <a:latin typeface="Roboto"/>
                <a:ea typeface="Roboto"/>
                <a:cs typeface="Roboto"/>
                <a:sym typeface="Roboto"/>
              </a:rPr>
              <a:t>Vergessen Sie nicht die </a:t>
            </a:r>
            <a:r>
              <a:rPr b="1" i="0" lang="de-DE" sz="1100" u="none" cap="none" strike="noStrike">
                <a:solidFill>
                  <a:srgbClr val="FFFFFF"/>
                </a:solidFill>
                <a:latin typeface="Roboto"/>
                <a:ea typeface="Roboto"/>
                <a:cs typeface="Roboto"/>
                <a:sym typeface="Roboto"/>
              </a:rPr>
              <a:t>soziale Komponente</a:t>
            </a:r>
            <a:r>
              <a:rPr b="0" i="0" lang="de-DE" sz="1100" u="none" cap="none" strike="noStrike">
                <a:solidFill>
                  <a:srgbClr val="FFFFFF"/>
                </a:solidFill>
                <a:latin typeface="Roboto"/>
                <a:ea typeface="Roboto"/>
                <a:cs typeface="Roboto"/>
                <a:sym typeface="Roboto"/>
              </a:rPr>
              <a:t>, schaffen Sie ein </a:t>
            </a:r>
            <a:r>
              <a:rPr b="1" i="0" lang="de-DE" sz="1100" u="none" cap="none" strike="noStrike">
                <a:solidFill>
                  <a:srgbClr val="FFFFFF"/>
                </a:solidFill>
                <a:latin typeface="Roboto"/>
                <a:ea typeface="Roboto"/>
                <a:cs typeface="Roboto"/>
                <a:sym typeface="Roboto"/>
              </a:rPr>
              <a:t>gutes Arbeitsumfeld </a:t>
            </a:r>
            <a:r>
              <a:rPr b="0" i="0" lang="de-DE" sz="1100" u="none" cap="none" strike="noStrike">
                <a:solidFill>
                  <a:srgbClr val="FFFFFF"/>
                </a:solidFill>
                <a:latin typeface="Roboto"/>
                <a:ea typeface="Roboto"/>
                <a:cs typeface="Roboto"/>
                <a:sym typeface="Roboto"/>
              </a:rPr>
              <a:t>und </a:t>
            </a:r>
            <a:r>
              <a:rPr b="1" i="0" lang="de-DE" sz="1100" u="none" cap="none" strike="noStrike">
                <a:solidFill>
                  <a:srgbClr val="FFFFFF"/>
                </a:solidFill>
                <a:latin typeface="Roboto"/>
                <a:ea typeface="Roboto"/>
                <a:cs typeface="Roboto"/>
                <a:sym typeface="Roboto"/>
              </a:rPr>
              <a:t>geben Sie </a:t>
            </a:r>
            <a:r>
              <a:rPr b="0" i="0" lang="de-DE" sz="1100" u="none" cap="none" strike="noStrike">
                <a:solidFill>
                  <a:srgbClr val="FFFFFF"/>
                </a:solidFill>
                <a:latin typeface="Roboto"/>
                <a:ea typeface="Roboto"/>
                <a:cs typeface="Roboto"/>
                <a:sym typeface="Roboto"/>
              </a:rPr>
              <a:t>der </a:t>
            </a:r>
            <a:r>
              <a:rPr b="1" i="0" lang="de-DE" sz="1100" u="none" cap="none" strike="noStrike">
                <a:solidFill>
                  <a:srgbClr val="FFFFFF"/>
                </a:solidFill>
                <a:latin typeface="Roboto"/>
                <a:ea typeface="Roboto"/>
                <a:cs typeface="Roboto"/>
                <a:sym typeface="Roboto"/>
              </a:rPr>
              <a:t>Gemeinschaft </a:t>
            </a:r>
            <a:r>
              <a:rPr b="0" i="0" lang="de-DE" sz="1100" u="none" cap="none" strike="noStrike">
                <a:solidFill>
                  <a:srgbClr val="FFFFFF"/>
                </a:solidFill>
                <a:latin typeface="Roboto"/>
                <a:ea typeface="Roboto"/>
                <a:cs typeface="Roboto"/>
                <a:sym typeface="Roboto"/>
              </a:rPr>
              <a:t>und der </a:t>
            </a:r>
            <a:r>
              <a:rPr b="1" i="0" lang="de-DE" sz="1100" u="none" cap="none" strike="noStrike">
                <a:solidFill>
                  <a:srgbClr val="FFFFFF"/>
                </a:solidFill>
                <a:latin typeface="Roboto"/>
                <a:ea typeface="Roboto"/>
                <a:cs typeface="Roboto"/>
                <a:sym typeface="Roboto"/>
              </a:rPr>
              <a:t>Natur etwas zurück</a:t>
            </a:r>
            <a:r>
              <a:rPr b="0" i="0" lang="de-DE" sz="1100" u="none" cap="none" strike="noStrike">
                <a:solidFill>
                  <a:srgbClr val="FFFFFF"/>
                </a:solidFill>
                <a:latin typeface="Roboto"/>
                <a:ea typeface="Roboto"/>
                <a:cs typeface="Roboto"/>
                <a:sym typeface="Roboto"/>
              </a:rPr>
              <a:t>.</a:t>
            </a:r>
            <a:endParaRPr b="0" i="0" sz="1100" u="none" cap="none" strike="noStrike">
              <a:solidFill>
                <a:srgbClr val="FFFFFF"/>
              </a:solidFill>
              <a:latin typeface="Roboto"/>
              <a:ea typeface="Roboto"/>
              <a:cs typeface="Roboto"/>
              <a:sym typeface="Roboto"/>
            </a:endParaRPr>
          </a:p>
        </p:txBody>
      </p:sp>
      <p:pic>
        <p:nvPicPr>
          <p:cNvPr id="322" name="Google Shape;322;g2ac3774a334_0_5"/>
          <p:cNvPicPr preferRelativeResize="0"/>
          <p:nvPr/>
        </p:nvPicPr>
        <p:blipFill rotWithShape="1">
          <a:blip r:embed="rId3">
            <a:alphaModFix/>
          </a:blip>
          <a:srcRect b="38783" l="35736" r="32593" t="20069"/>
          <a:stretch/>
        </p:blipFill>
        <p:spPr>
          <a:xfrm>
            <a:off x="206966" y="3589425"/>
            <a:ext cx="1477408" cy="1919401"/>
          </a:xfrm>
          <a:prstGeom prst="rect">
            <a:avLst/>
          </a:prstGeom>
          <a:noFill/>
          <a:ln>
            <a:noFill/>
          </a:ln>
        </p:spPr>
      </p:pic>
      <p:pic>
        <p:nvPicPr>
          <p:cNvPr id="323" name="Google Shape;323;g2ac3774a334_0_5"/>
          <p:cNvPicPr preferRelativeResize="0"/>
          <p:nvPr/>
        </p:nvPicPr>
        <p:blipFill rotWithShape="1">
          <a:blip r:embed="rId3">
            <a:alphaModFix/>
          </a:blip>
          <a:srcRect b="40354" l="80784" r="0" t="40639"/>
          <a:stretch/>
        </p:blipFill>
        <p:spPr>
          <a:xfrm>
            <a:off x="5731638" y="3754987"/>
            <a:ext cx="728725" cy="720762"/>
          </a:xfrm>
          <a:prstGeom prst="rect">
            <a:avLst/>
          </a:prstGeom>
          <a:noFill/>
          <a:ln>
            <a:noFill/>
          </a:ln>
        </p:spPr>
      </p:pic>
      <p:pic>
        <p:nvPicPr>
          <p:cNvPr id="324" name="Google Shape;324;g2ac3774a334_0_5"/>
          <p:cNvPicPr preferRelativeResize="0"/>
          <p:nvPr/>
        </p:nvPicPr>
        <p:blipFill rotWithShape="1">
          <a:blip r:embed="rId3">
            <a:alphaModFix/>
          </a:blip>
          <a:srcRect b="94909" l="37334" r="50383" t="21924"/>
          <a:stretch/>
        </p:blipFill>
        <p:spPr>
          <a:xfrm flipH="1" rot="10800000">
            <a:off x="5787829" y="4564287"/>
            <a:ext cx="552949" cy="757975"/>
          </a:xfrm>
          <a:prstGeom prst="rect">
            <a:avLst/>
          </a:prstGeom>
          <a:noFill/>
          <a:ln>
            <a:noFill/>
          </a:ln>
        </p:spPr>
      </p:pic>
      <p:pic>
        <p:nvPicPr>
          <p:cNvPr id="325" name="Google Shape;325;g2ac3774a334_0_5"/>
          <p:cNvPicPr preferRelativeResize="0"/>
          <p:nvPr/>
        </p:nvPicPr>
        <p:blipFill rotWithShape="1">
          <a:blip r:embed="rId3">
            <a:alphaModFix/>
          </a:blip>
          <a:srcRect b="57953" l="0" r="65473" t="19699"/>
          <a:stretch/>
        </p:blipFill>
        <p:spPr>
          <a:xfrm>
            <a:off x="10661396" y="3831175"/>
            <a:ext cx="1272804" cy="823800"/>
          </a:xfrm>
          <a:prstGeom prst="rect">
            <a:avLst/>
          </a:prstGeom>
          <a:noFill/>
          <a:ln>
            <a:noFill/>
          </a:ln>
        </p:spPr>
      </p:pic>
      <p:pic>
        <p:nvPicPr>
          <p:cNvPr id="326" name="Google Shape;326;g2ac3774a334_0_5"/>
          <p:cNvPicPr preferRelativeResize="0"/>
          <p:nvPr/>
        </p:nvPicPr>
        <p:blipFill rotWithShape="1">
          <a:blip r:embed="rId3">
            <a:alphaModFix/>
          </a:blip>
          <a:srcRect b="19029" l="50598" r="17696" t="61460"/>
          <a:stretch/>
        </p:blipFill>
        <p:spPr>
          <a:xfrm>
            <a:off x="10661400" y="4654975"/>
            <a:ext cx="1338799" cy="82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ac3774a334_0_13"/>
          <p:cNvSpPr txBox="1"/>
          <p:nvPr>
            <p:ph type="title"/>
          </p:nvPr>
        </p:nvSpPr>
        <p:spPr>
          <a:xfrm>
            <a:off x="1097277" y="282572"/>
            <a:ext cx="9625200" cy="823800"/>
          </a:xfrm>
          <a:prstGeom prst="rect">
            <a:avLst/>
          </a:prstGeom>
          <a:noFill/>
          <a:ln>
            <a:noFill/>
          </a:ln>
        </p:spPr>
        <p:txBody>
          <a:bodyPr anchorCtr="0" anchor="b" bIns="45700" lIns="91425" spcFirstLastPara="1" rIns="91425" wrap="square" tIns="45700">
            <a:normAutofit fontScale="90000"/>
          </a:bodyPr>
          <a:lstStyle/>
          <a:p>
            <a:pPr indent="0" lvl="0" marL="0" rtl="0" algn="just">
              <a:lnSpc>
                <a:spcPct val="150000"/>
              </a:lnSpc>
              <a:spcBef>
                <a:spcPts val="600"/>
              </a:spcBef>
              <a:spcAft>
                <a:spcPts val="600"/>
              </a:spcAft>
              <a:buSzPct val="68493"/>
              <a:buNone/>
            </a:pPr>
            <a:r>
              <a:rPr lang="de-DE" sz="2920">
                <a:solidFill>
                  <a:srgbClr val="3F762A"/>
                </a:solidFill>
              </a:rPr>
              <a:t>Nachhaltigkeit zahlt sich aus!</a:t>
            </a:r>
            <a:endParaRPr b="1" sz="2920">
              <a:solidFill>
                <a:srgbClr val="3F762A"/>
              </a:solidFill>
              <a:latin typeface="Calibri"/>
              <a:ea typeface="Calibri"/>
              <a:cs typeface="Calibri"/>
              <a:sym typeface="Calibri"/>
            </a:endParaRPr>
          </a:p>
        </p:txBody>
      </p:sp>
      <p:sp>
        <p:nvSpPr>
          <p:cNvPr id="333" name="Google Shape;333;g2ac3774a334_0_13"/>
          <p:cNvSpPr txBox="1"/>
          <p:nvPr/>
        </p:nvSpPr>
        <p:spPr>
          <a:xfrm>
            <a:off x="1097275" y="959344"/>
            <a:ext cx="5655000" cy="270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de-DE" sz="2000" u="none" cap="none" strike="noStrike">
                <a:solidFill>
                  <a:schemeClr val="accent1"/>
                </a:solidFill>
                <a:latin typeface="Calibri"/>
                <a:ea typeface="Calibri"/>
                <a:cs typeface="Calibri"/>
                <a:sym typeface="Calibri"/>
              </a:rPr>
              <a:t>Anreize, Reputation und Effizienz</a:t>
            </a:r>
            <a:endParaRPr b="0" i="0" sz="1400" u="none" cap="none" strike="noStrike">
              <a:solidFill>
                <a:srgbClr val="374151"/>
              </a:solidFill>
              <a:latin typeface="Roboto"/>
              <a:ea typeface="Roboto"/>
              <a:cs typeface="Roboto"/>
              <a:sym typeface="Roboto"/>
            </a:endParaRPr>
          </a:p>
          <a:p>
            <a:pPr indent="-304800" lvl="1" marL="914400" marR="0" rtl="0" algn="l">
              <a:lnSpc>
                <a:spcPct val="115000"/>
              </a:lnSpc>
              <a:spcBef>
                <a:spcPts val="150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Die Regierungen bieten </a:t>
            </a:r>
            <a:r>
              <a:rPr b="1" i="0" lang="de-DE" sz="1200" u="none" cap="none" strike="noStrike">
                <a:solidFill>
                  <a:srgbClr val="374151"/>
                </a:solidFill>
                <a:latin typeface="Roboto"/>
                <a:ea typeface="Roboto"/>
                <a:cs typeface="Roboto"/>
                <a:sym typeface="Roboto"/>
              </a:rPr>
              <a:t>steuerliche Anreize </a:t>
            </a:r>
            <a:r>
              <a:rPr b="0" i="0" lang="de-DE" sz="1200" u="none" cap="none" strike="noStrike">
                <a:solidFill>
                  <a:srgbClr val="374151"/>
                </a:solidFill>
                <a:latin typeface="Roboto"/>
                <a:ea typeface="Roboto"/>
                <a:cs typeface="Roboto"/>
                <a:sym typeface="Roboto"/>
              </a:rPr>
              <a:t>für erneuerbare Energien und Nachhaltigkeitsinitiativen.</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Ein nachhaltiges Ressourcenmanagement </a:t>
            </a:r>
            <a:r>
              <a:rPr b="1" i="0" lang="de-DE" sz="1200" u="none" cap="none" strike="noStrike">
                <a:solidFill>
                  <a:srgbClr val="374151"/>
                </a:solidFill>
                <a:latin typeface="Roboto"/>
                <a:ea typeface="Roboto"/>
                <a:cs typeface="Roboto"/>
                <a:sym typeface="Roboto"/>
              </a:rPr>
              <a:t>steigert den Ruf Ihres Unternehmens </a:t>
            </a:r>
            <a:r>
              <a:rPr b="0" i="0" lang="de-DE" sz="1200" u="none" cap="none" strike="noStrike">
                <a:solidFill>
                  <a:srgbClr val="374151"/>
                </a:solidFill>
                <a:latin typeface="Roboto"/>
                <a:ea typeface="Roboto"/>
                <a:cs typeface="Roboto"/>
                <a:sym typeface="Roboto"/>
              </a:rPr>
              <a:t>unter vielen anderen, weniger nachhaltigen Unternehmen.</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Nachhaltigkeit </a:t>
            </a:r>
            <a:r>
              <a:rPr b="1" i="0" lang="de-DE" sz="1200" u="none" cap="none" strike="noStrike">
                <a:solidFill>
                  <a:srgbClr val="374151"/>
                </a:solidFill>
                <a:latin typeface="Roboto"/>
                <a:ea typeface="Roboto"/>
                <a:cs typeface="Roboto"/>
                <a:sym typeface="Roboto"/>
              </a:rPr>
              <a:t>schafft Vertrauen bei den Verbrauchern </a:t>
            </a:r>
            <a:r>
              <a:rPr b="0" i="0" lang="de-DE" sz="1200" u="none" cap="none" strike="noStrike">
                <a:solidFill>
                  <a:srgbClr val="374151"/>
                </a:solidFill>
                <a:latin typeface="Roboto"/>
                <a:ea typeface="Roboto"/>
                <a:cs typeface="Roboto"/>
                <a:sym typeface="Roboto"/>
              </a:rPr>
              <a:t>und erschließt neue Möglichkeiten.</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Die Demonstration von Umweltverantwortung macht Ihre </a:t>
            </a:r>
            <a:r>
              <a:rPr b="1" i="0" lang="de-DE" sz="1200" u="none" cap="none" strike="noStrike">
                <a:solidFill>
                  <a:srgbClr val="374151"/>
                </a:solidFill>
                <a:latin typeface="Roboto"/>
                <a:ea typeface="Roboto"/>
                <a:cs typeface="Roboto"/>
                <a:sym typeface="Roboto"/>
              </a:rPr>
              <a:t>Organisation für gleichgesinnte Kunden attraktiv</a:t>
            </a:r>
            <a:r>
              <a:rPr b="0" i="0" lang="de-DE" sz="1200" u="none" cap="none" strike="noStrike">
                <a:solidFill>
                  <a:srgbClr val="374151"/>
                </a:solidFill>
                <a:latin typeface="Roboto"/>
                <a:ea typeface="Roboto"/>
                <a:cs typeface="Roboto"/>
                <a:sym typeface="Roboto"/>
              </a:rPr>
              <a: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Wer in erneuerbare Ressourcen investiert, </a:t>
            </a:r>
            <a:r>
              <a:rPr b="1" i="0" lang="de-DE" sz="1200" u="none" cap="none" strike="noStrike">
                <a:solidFill>
                  <a:srgbClr val="374151"/>
                </a:solidFill>
                <a:latin typeface="Roboto"/>
                <a:ea typeface="Roboto"/>
                <a:cs typeface="Roboto"/>
                <a:sym typeface="Roboto"/>
              </a:rPr>
              <a:t>spart auf lange Sicht Geld</a:t>
            </a:r>
            <a:r>
              <a:rPr b="0" i="0" lang="de-DE" sz="1200" u="none" cap="none" strike="noStrike">
                <a:solidFill>
                  <a:srgbClr val="374151"/>
                </a:solidFill>
                <a:latin typeface="Roboto"/>
                <a:ea typeface="Roboto"/>
                <a:cs typeface="Roboto"/>
                <a:sym typeface="Roboto"/>
              </a:rPr>
              <a: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Die Transparenz der Lieferkette kann zu einer höheren </a:t>
            </a:r>
            <a:r>
              <a:rPr b="1" i="0" lang="de-DE" sz="1200" u="none" cap="none" strike="noStrike">
                <a:solidFill>
                  <a:srgbClr val="374151"/>
                </a:solidFill>
                <a:latin typeface="Roboto"/>
                <a:ea typeface="Roboto"/>
                <a:cs typeface="Roboto"/>
                <a:sym typeface="Roboto"/>
              </a:rPr>
              <a:t>Zahlungsbereitschaft der Verbraucher führen</a:t>
            </a:r>
            <a:r>
              <a:rPr b="0" i="0" lang="de-DE" sz="1200" u="none" cap="none" strike="noStrike">
                <a:solidFill>
                  <a:srgbClr val="374151"/>
                </a:solidFill>
                <a:latin typeface="Roboto"/>
                <a:ea typeface="Roboto"/>
                <a:cs typeface="Roboto"/>
                <a:sym typeface="Roboto"/>
              </a:rPr>
              <a:t>.</a:t>
            </a:r>
            <a:endParaRPr b="0" i="0" sz="1200" u="none" cap="none" strike="noStrike">
              <a:solidFill>
                <a:srgbClr val="374151"/>
              </a:solidFill>
              <a:latin typeface="Roboto"/>
              <a:ea typeface="Roboto"/>
              <a:cs typeface="Roboto"/>
              <a:sym typeface="Roboto"/>
            </a:endParaRPr>
          </a:p>
          <a:p>
            <a:pPr indent="-304800" lvl="1" marL="914400" marR="0" rtl="0" algn="l">
              <a:lnSpc>
                <a:spcPct val="115000"/>
              </a:lnSpc>
              <a:spcBef>
                <a:spcPts val="0"/>
              </a:spcBef>
              <a:spcAft>
                <a:spcPts val="0"/>
              </a:spcAft>
              <a:buClr>
                <a:srgbClr val="374151"/>
              </a:buClr>
              <a:buSzPts val="1200"/>
              <a:buFont typeface="Roboto"/>
              <a:buChar char="●"/>
            </a:pPr>
            <a:r>
              <a:rPr b="0" i="0" lang="de-DE" sz="1200" u="none" cap="none" strike="noStrike">
                <a:solidFill>
                  <a:srgbClr val="374151"/>
                </a:solidFill>
                <a:latin typeface="Roboto"/>
                <a:ea typeface="Roboto"/>
                <a:cs typeface="Roboto"/>
                <a:sym typeface="Roboto"/>
              </a:rPr>
              <a:t>Kleine Veränderungen, wie z. B. Recycling-Behälter und effiziente Wassernutzung, </a:t>
            </a:r>
            <a:r>
              <a:rPr b="1" i="0" lang="de-DE" sz="1200" u="none" cap="none" strike="noStrike">
                <a:solidFill>
                  <a:srgbClr val="374151"/>
                </a:solidFill>
                <a:latin typeface="Roboto"/>
                <a:ea typeface="Roboto"/>
                <a:cs typeface="Roboto"/>
                <a:sym typeface="Roboto"/>
              </a:rPr>
              <a:t>tragen zur Nachhaltigkeit bei und senken die Kosten.</a:t>
            </a:r>
            <a:endParaRPr b="1" i="0" sz="1200" u="none" cap="none" strike="noStrike">
              <a:solidFill>
                <a:srgbClr val="374151"/>
              </a:solidFill>
              <a:latin typeface="Roboto"/>
              <a:ea typeface="Roboto"/>
              <a:cs typeface="Roboto"/>
              <a:sym typeface="Roboto"/>
            </a:endParaRPr>
          </a:p>
          <a:p>
            <a:pPr indent="0" lvl="0" marL="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37415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374151"/>
              </a:solidFill>
              <a:latin typeface="Roboto"/>
              <a:ea typeface="Roboto"/>
              <a:cs typeface="Roboto"/>
              <a:sym typeface="Roboto"/>
            </a:endParaRPr>
          </a:p>
        </p:txBody>
      </p:sp>
      <p:sp>
        <p:nvSpPr>
          <p:cNvPr id="334" name="Google Shape;334;g2ac3774a334_0_13"/>
          <p:cNvSpPr/>
          <p:nvPr/>
        </p:nvSpPr>
        <p:spPr>
          <a:xfrm>
            <a:off x="752889" y="5033200"/>
            <a:ext cx="10686221" cy="1042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de-DE" sz="1600" u="none" cap="none" strike="noStrike">
                <a:solidFill>
                  <a:srgbClr val="374151"/>
                </a:solidFill>
                <a:latin typeface="Roboto"/>
                <a:ea typeface="Roboto"/>
                <a:cs typeface="Roboto"/>
                <a:sym typeface="Roboto"/>
              </a:rPr>
              <a:t>Indem sie diese Schritte befolgen und </a:t>
            </a:r>
            <a:r>
              <a:rPr b="1" i="0" lang="de-DE" sz="1600" u="none" cap="none" strike="noStrike">
                <a:solidFill>
                  <a:srgbClr val="374151"/>
                </a:solidFill>
                <a:latin typeface="Roboto"/>
                <a:ea typeface="Roboto"/>
                <a:cs typeface="Roboto"/>
                <a:sym typeface="Roboto"/>
              </a:rPr>
              <a:t>sich nachhaltige Praktiken zu eigen machen</a:t>
            </a:r>
            <a:r>
              <a:rPr b="0" i="0" lang="de-DE" sz="1600" u="none" cap="none" strike="noStrike">
                <a:solidFill>
                  <a:srgbClr val="374151"/>
                </a:solidFill>
                <a:latin typeface="Roboto"/>
                <a:ea typeface="Roboto"/>
                <a:cs typeface="Roboto"/>
                <a:sym typeface="Roboto"/>
              </a:rPr>
              <a:t>, können junge Unternehmer </a:t>
            </a:r>
            <a:r>
              <a:rPr b="1" i="0" lang="de-DE" sz="1600" u="none" cap="none" strike="noStrike">
                <a:solidFill>
                  <a:srgbClr val="374151"/>
                </a:solidFill>
                <a:latin typeface="Roboto"/>
                <a:ea typeface="Roboto"/>
                <a:cs typeface="Roboto"/>
                <a:sym typeface="Roboto"/>
              </a:rPr>
              <a:t>Unternehmen aufbauen </a:t>
            </a:r>
            <a:r>
              <a:rPr b="0" i="0" lang="de-DE" sz="1600" u="none" cap="none" strike="noStrike">
                <a:solidFill>
                  <a:srgbClr val="374151"/>
                </a:solidFill>
                <a:latin typeface="Roboto"/>
                <a:ea typeface="Roboto"/>
                <a:cs typeface="Roboto"/>
                <a:sym typeface="Roboto"/>
              </a:rPr>
              <a:t>und </a:t>
            </a:r>
            <a:r>
              <a:rPr b="1" i="0" lang="de-DE" sz="1600" u="none" cap="none" strike="noStrike">
                <a:solidFill>
                  <a:srgbClr val="374151"/>
                </a:solidFill>
                <a:latin typeface="Roboto"/>
                <a:ea typeface="Roboto"/>
                <a:cs typeface="Roboto"/>
                <a:sym typeface="Roboto"/>
              </a:rPr>
              <a:t>wachsen lassen</a:t>
            </a:r>
            <a:r>
              <a:rPr b="0" i="0" lang="de-DE" sz="1600" u="none" cap="none" strike="noStrike">
                <a:solidFill>
                  <a:srgbClr val="374151"/>
                </a:solidFill>
                <a:latin typeface="Roboto"/>
                <a:ea typeface="Roboto"/>
                <a:cs typeface="Roboto"/>
                <a:sym typeface="Roboto"/>
              </a:rPr>
              <a:t>, die nicht nur </a:t>
            </a:r>
            <a:r>
              <a:rPr b="1" i="0" lang="de-DE" sz="1600" u="none" cap="none" strike="noStrike">
                <a:solidFill>
                  <a:srgbClr val="374151"/>
                </a:solidFill>
                <a:latin typeface="Roboto"/>
                <a:ea typeface="Roboto"/>
                <a:cs typeface="Roboto"/>
                <a:sym typeface="Roboto"/>
              </a:rPr>
              <a:t>einen positiven Beitrag zur Umwelt leisten</a:t>
            </a:r>
            <a:r>
              <a:rPr b="0" i="0" lang="de-DE" sz="1600" u="none" cap="none" strike="noStrike">
                <a:solidFill>
                  <a:srgbClr val="374151"/>
                </a:solidFill>
                <a:latin typeface="Roboto"/>
                <a:ea typeface="Roboto"/>
                <a:cs typeface="Roboto"/>
                <a:sym typeface="Roboto"/>
              </a:rPr>
              <a:t>, sondern auch in einer zunehmend auf Nachhaltigkeit ausgerichteten Welt </a:t>
            </a:r>
            <a:r>
              <a:rPr b="1" i="0" lang="de-DE" sz="1600" u="none" cap="none" strike="noStrike">
                <a:solidFill>
                  <a:srgbClr val="374151"/>
                </a:solidFill>
                <a:latin typeface="Roboto"/>
                <a:ea typeface="Roboto"/>
                <a:cs typeface="Roboto"/>
                <a:sym typeface="Roboto"/>
              </a:rPr>
              <a:t>florieren</a:t>
            </a:r>
            <a:r>
              <a:rPr b="0" i="0" lang="de-DE" sz="1600" u="none" cap="none" strike="noStrike">
                <a:solidFill>
                  <a:srgbClr val="374151"/>
                </a:solidFill>
                <a:latin typeface="Roboto"/>
                <a:ea typeface="Roboto"/>
                <a:cs typeface="Roboto"/>
                <a:sym typeface="Roboto"/>
              </a:rPr>
              <a:t>.</a:t>
            </a:r>
            <a:endParaRPr b="0" i="0" sz="1800" u="none" cap="none" strike="noStrike">
              <a:solidFill>
                <a:srgbClr val="374151"/>
              </a:solidFill>
              <a:latin typeface="Roboto"/>
              <a:ea typeface="Roboto"/>
              <a:cs typeface="Roboto"/>
              <a:sym typeface="Roboto"/>
            </a:endParaRPr>
          </a:p>
        </p:txBody>
      </p:sp>
      <p:pic>
        <p:nvPicPr>
          <p:cNvPr id="335" name="Google Shape;335;g2ac3774a334_0_13"/>
          <p:cNvPicPr preferRelativeResize="0"/>
          <p:nvPr/>
        </p:nvPicPr>
        <p:blipFill rotWithShape="1">
          <a:blip r:embed="rId3">
            <a:alphaModFix/>
          </a:blip>
          <a:srcRect b="0" l="0" r="0" t="0"/>
          <a:stretch/>
        </p:blipFill>
        <p:spPr>
          <a:xfrm>
            <a:off x="6912999" y="1824800"/>
            <a:ext cx="4056366" cy="2703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