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91" r:id="rId4"/>
    <p:sldId id="302" r:id="rId5"/>
    <p:sldId id="260" r:id="rId6"/>
    <p:sldId id="329" r:id="rId7"/>
    <p:sldId id="261" r:id="rId8"/>
    <p:sldId id="322" r:id="rId9"/>
    <p:sldId id="262" r:id="rId10"/>
    <p:sldId id="265" r:id="rId11"/>
    <p:sldId id="266" r:id="rId12"/>
    <p:sldId id="323" r:id="rId13"/>
    <p:sldId id="324" r:id="rId14"/>
    <p:sldId id="263" r:id="rId15"/>
    <p:sldId id="27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Noto Sans Symbols" pitchFamily="2" charset="0"/>
      <p:regular r:id="rId22"/>
    </p:embeddedFont>
  </p:embeddedFontLst>
  <p:defaultTextStyle>
    <a:defPPr>
      <a:defRPr lang="tr-TR"/>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F1C"/>
    <a:srgbClr val="264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D3D6-E8F9-4880-B4F5-A4824B6D44C1}">
  <a:tblStyle styleId="{D49AD3D6-E8F9-4880-B4F5-A4824B6D44C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a:tcStyle>
        <a:tcBdr/>
        <a:fill>
          <a:solidFill>
            <a:srgbClr val="CFDECC"/>
          </a:solidFill>
        </a:fill>
      </a:tcStyle>
    </a:band1H>
    <a:band2H>
      <a:tcTxStyle/>
      <a:tcStyle>
        <a:tcBdr/>
      </a:tcStyle>
    </a:band2H>
    <a:band1V>
      <a:tcTxStyle/>
      <a:tcStyle>
        <a:tcBdr/>
        <a:fill>
          <a:solidFill>
            <a:srgbClr val="CFDE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6"/>
    <p:restoredTop sz="88994" autoAdjust="0"/>
  </p:normalViewPr>
  <p:slideViewPr>
    <p:cSldViewPr snapToGrid="0">
      <p:cViewPr varScale="1">
        <p:scale>
          <a:sx n="97" d="100"/>
          <a:sy n="97" d="100"/>
        </p:scale>
        <p:origin x="162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Google Shape;3;n">
            <a:extLst>
              <a:ext uri="{FF2B5EF4-FFF2-40B4-BE49-F238E27FC236}">
                <a16:creationId xmlns:a16="http://schemas.microsoft.com/office/drawing/2014/main" id="{62DA5294-BF6F-E201-D1EB-FB24C72516B4}"/>
              </a:ext>
            </a:extLst>
          </p:cNvPr>
          <p:cNvSpPr txBox="1">
            <a:spLocks noGrp="1"/>
          </p:cNvSpPr>
          <p:nvPr>
            <p:ph type="hdr" idx="2"/>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5" name="Google Shape;4;n">
            <a:extLst>
              <a:ext uri="{FF2B5EF4-FFF2-40B4-BE49-F238E27FC236}">
                <a16:creationId xmlns:a16="http://schemas.microsoft.com/office/drawing/2014/main" id="{792A2EBD-2890-CB80-FE7D-A166EE09039E}"/>
              </a:ext>
            </a:extLst>
          </p:cNvPr>
          <p:cNvSpPr txBox="1">
            <a:spLocks noGrp="1"/>
          </p:cNvSpPr>
          <p:nvPr>
            <p:ph type="dt" idx="10"/>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7172" name="Google Shape;5;n">
            <a:extLst>
              <a:ext uri="{FF2B5EF4-FFF2-40B4-BE49-F238E27FC236}">
                <a16:creationId xmlns:a16="http://schemas.microsoft.com/office/drawing/2014/main" id="{7CE5EF25-7474-C939-97FA-3513C9F6B064}"/>
              </a:ext>
            </a:extLst>
          </p:cNvPr>
          <p:cNvSpPr>
            <a:spLocks noGrp="1" noRot="1" noChangeAspect="1"/>
          </p:cNvSpPr>
          <p:nvPr>
            <p:ph type="sldImg" idx="3"/>
          </p:nvPr>
        </p:nvSpPr>
        <p:spPr bwMode="auto">
          <a:xfrm>
            <a:off x="685800" y="1143000"/>
            <a:ext cx="5486400" cy="3086100"/>
          </a:xfrm>
          <a:custGeom>
            <a:avLst/>
            <a:gdLst>
              <a:gd name="T0" fmla="*/ 0 w 120000"/>
              <a:gd name="T1" fmla="*/ 0 h 120000"/>
              <a:gd name="T2" fmla="*/ 5486400 w 120000"/>
              <a:gd name="T3" fmla="*/ 0 h 120000"/>
              <a:gd name="T4" fmla="*/ 5486400 w 120000"/>
              <a:gd name="T5" fmla="*/ 3086100 h 120000"/>
              <a:gd name="T6" fmla="*/ 0 w 120000"/>
              <a:gd name="T7" fmla="*/ 3086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3" name="Google Shape;6;n">
            <a:extLst>
              <a:ext uri="{FF2B5EF4-FFF2-40B4-BE49-F238E27FC236}">
                <a16:creationId xmlns:a16="http://schemas.microsoft.com/office/drawing/2014/main" id="{B7CDE942-DBD6-9ECF-F1EA-A94588E98779}"/>
              </a:ext>
            </a:extLst>
          </p:cNvPr>
          <p:cNvSpPr txBox="1">
            <a:spLocks noGrp="1"/>
          </p:cNvSpPr>
          <p:nvPr>
            <p:ph type="body" idx="1"/>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tr-TR" altLang="tr-TR">
              <a:sym typeface="Arial" panose="020B0604020202020204" pitchFamily="34" charset="0"/>
            </a:endParaRPr>
          </a:p>
        </p:txBody>
      </p:sp>
      <p:sp>
        <p:nvSpPr>
          <p:cNvPr id="8198" name="Google Shape;7;n">
            <a:extLst>
              <a:ext uri="{FF2B5EF4-FFF2-40B4-BE49-F238E27FC236}">
                <a16:creationId xmlns:a16="http://schemas.microsoft.com/office/drawing/2014/main" id="{7F46273D-3573-7304-78F0-ED4F958DD753}"/>
              </a:ext>
            </a:extLst>
          </p:cNvPr>
          <p:cNvSpPr txBox="1">
            <a:spLocks noGrp="1"/>
          </p:cNvSpPr>
          <p:nvPr>
            <p:ph type="ftr" idx="11"/>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smtClean="0">
                <a:solidFill>
                  <a:srgbClr val="514843"/>
                </a:solidFill>
              </a:defRPr>
            </a:lvl1pPr>
          </a:lstStyle>
          <a:p>
            <a:pPr>
              <a:defRPr/>
            </a:pPr>
            <a:endParaRPr lang="tr-TR" altLang="tr-TR"/>
          </a:p>
        </p:txBody>
      </p:sp>
      <p:sp>
        <p:nvSpPr>
          <p:cNvPr id="8199" name="Google Shape;8;n">
            <a:extLst>
              <a:ext uri="{FF2B5EF4-FFF2-40B4-BE49-F238E27FC236}">
                <a16:creationId xmlns:a16="http://schemas.microsoft.com/office/drawing/2014/main" id="{06DD1C28-7FAC-2D41-AEE6-17F2CA487FE5}"/>
              </a:ext>
            </a:extLst>
          </p:cNvPr>
          <p:cNvSpPr txBox="1">
            <a:spLocks noGrp="1"/>
          </p:cNvSpPr>
          <p:nvPr>
            <p:ph type="sldNum" idx="12"/>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Clr>
                <a:srgbClr val="000000"/>
              </a:buClr>
              <a:buFont typeface="Arial" panose="020B0604020202020204" pitchFamily="34" charset="0"/>
              <a:buNone/>
              <a:defRPr sz="1200">
                <a:solidFill>
                  <a:srgbClr val="514843"/>
                </a:solidFill>
              </a:defRPr>
            </a:lvl1pPr>
          </a:lstStyle>
          <a:p>
            <a:fld id="{9A6A3951-3DA9-6A46-9545-0A35A4B89643}" type="slidenum">
              <a:rPr lang="en-US" altLang="tr-TR"/>
              <a:t>'#'</a:t>
            </a:fld>
            <a:endParaRPr lang="tr-TR" altLang="tr-T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16;p1:notes">
            <a:extLst>
              <a:ext uri="{FF2B5EF4-FFF2-40B4-BE49-F238E27FC236}">
                <a16:creationId xmlns:a16="http://schemas.microsoft.com/office/drawing/2014/main" id="{7B42144F-85A5-C623-0933-9E89B8FF1C3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9219" name="Google Shape;117;p1:notes">
            <a:extLst>
              <a:ext uri="{FF2B5EF4-FFF2-40B4-BE49-F238E27FC236}">
                <a16:creationId xmlns:a16="http://schemas.microsoft.com/office/drawing/2014/main" id="{30CB5E63-05BB-AA19-4B95-49F59F1031AA}"/>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0.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07;p10:notes">
            <a:extLst>
              <a:ext uri="{FF2B5EF4-FFF2-40B4-BE49-F238E27FC236}">
                <a16:creationId xmlns:a16="http://schemas.microsoft.com/office/drawing/2014/main" id="{32D4C3B3-A566-C6AE-35FE-247E6000246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7651" name="Google Shape;208;p10:notes">
            <a:extLst>
              <a:ext uri="{FF2B5EF4-FFF2-40B4-BE49-F238E27FC236}">
                <a16:creationId xmlns:a16="http://schemas.microsoft.com/office/drawing/2014/main" id="{B87EE532-339A-C8FD-FE66-10BF24FACC8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1.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213;p11:notes">
            <a:extLst>
              <a:ext uri="{FF2B5EF4-FFF2-40B4-BE49-F238E27FC236}">
                <a16:creationId xmlns:a16="http://schemas.microsoft.com/office/drawing/2014/main" id="{79F78DEF-3D61-D520-4DB3-262A04B96E2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9699" name="Google Shape;214;p11:notes">
            <a:extLst>
              <a:ext uri="{FF2B5EF4-FFF2-40B4-BE49-F238E27FC236}">
                <a16:creationId xmlns:a16="http://schemas.microsoft.com/office/drawing/2014/main" id="{F18E7D47-EE3D-6654-8D3A-9255AE21BAB0}"/>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2.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207;p10:notes">
            <a:extLst>
              <a:ext uri="{FF2B5EF4-FFF2-40B4-BE49-F238E27FC236}">
                <a16:creationId xmlns:a16="http://schemas.microsoft.com/office/drawing/2014/main" id="{004D4629-8135-7902-B387-54193A837D6D}"/>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1747" name="Google Shape;208;p10:notes">
            <a:extLst>
              <a:ext uri="{FF2B5EF4-FFF2-40B4-BE49-F238E27FC236}">
                <a16:creationId xmlns:a16="http://schemas.microsoft.com/office/drawing/2014/main" id="{4D50DB12-5790-AA50-D6B9-3A5B004E339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3.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207;p10:notes">
            <a:extLst>
              <a:ext uri="{FF2B5EF4-FFF2-40B4-BE49-F238E27FC236}">
                <a16:creationId xmlns:a16="http://schemas.microsoft.com/office/drawing/2014/main" id="{E72789BE-6C77-7074-24E4-B5F06F14C1DE}"/>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33795" name="Google Shape;208;p10:notes">
            <a:extLst>
              <a:ext uri="{FF2B5EF4-FFF2-40B4-BE49-F238E27FC236}">
                <a16:creationId xmlns:a16="http://schemas.microsoft.com/office/drawing/2014/main" id="{5ED333F7-29E5-2E99-5D58-D23F56A183D1}"/>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4.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88;p8:notes">
            <a:extLst>
              <a:ext uri="{FF2B5EF4-FFF2-40B4-BE49-F238E27FC236}">
                <a16:creationId xmlns:a16="http://schemas.microsoft.com/office/drawing/2014/main" id="{0B86EED3-521A-D484-6919-8FAB79D27A5F}"/>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5603" name="Google Shape;189;p8:notes">
            <a:extLst>
              <a:ext uri="{FF2B5EF4-FFF2-40B4-BE49-F238E27FC236}">
                <a16:creationId xmlns:a16="http://schemas.microsoft.com/office/drawing/2014/main" id="{3D5B0793-DB61-5D63-2E41-72BE778310C3}"/>
              </a:ext>
            </a:extLst>
          </p:cNvPr>
          <p:cNvSpPr>
            <a:spLocks noGrp="1" noRot="1" noChangeAspect="1" noTextEdit="1"/>
          </p:cNvSpPr>
          <p:nvPr>
            <p:ph type="sldImg" idx="2"/>
          </p:nvPr>
        </p:nvSpPr>
        <p:spPr>
          <a:noFill/>
          <a:ln>
            <a:headEnd/>
            <a:tailEnd/>
          </a:ln>
        </p:spPr>
      </p:sp>
    </p:spTree>
  </p:cSld>
  <p:clrMapOvr>
    <a:masterClrMapping/>
  </p:clrMapOvr>
</p:notes>
</file>

<file path=ppt/notesSlides/notesSlide15.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320;p22:notes">
            <a:extLst>
              <a:ext uri="{FF2B5EF4-FFF2-40B4-BE49-F238E27FC236}">
                <a16:creationId xmlns:a16="http://schemas.microsoft.com/office/drawing/2014/main" id="{55FF1244-CCF2-1F5F-21F5-2380821BA90B}"/>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41987" name="Google Shape;321;p22:notes">
            <a:extLst>
              <a:ext uri="{FF2B5EF4-FFF2-40B4-BE49-F238E27FC236}">
                <a16:creationId xmlns:a16="http://schemas.microsoft.com/office/drawing/2014/main" id="{85106803-1773-9138-AA19-E0FED751C887}"/>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27;p2:notes">
            <a:extLst>
              <a:ext uri="{FF2B5EF4-FFF2-40B4-BE49-F238E27FC236}">
                <a16:creationId xmlns:a16="http://schemas.microsoft.com/office/drawing/2014/main" id="{2942B442-8529-8986-283E-9FB4D3E0F3E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1267" name="Google Shape;128;p2:notes">
            <a:extLst>
              <a:ext uri="{FF2B5EF4-FFF2-40B4-BE49-F238E27FC236}">
                <a16:creationId xmlns:a16="http://schemas.microsoft.com/office/drawing/2014/main" id="{C2DBA364-7849-FA42-C4DD-C26FE84FBB85}"/>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35;p3:notes">
            <a:extLst>
              <a:ext uri="{FF2B5EF4-FFF2-40B4-BE49-F238E27FC236}">
                <a16:creationId xmlns:a16="http://schemas.microsoft.com/office/drawing/2014/main" id="{07C9086E-632D-ABFD-DAC8-947DCEB48794}"/>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3315" name="Google Shape;136;p3:notes">
            <a:extLst>
              <a:ext uri="{FF2B5EF4-FFF2-40B4-BE49-F238E27FC236}">
                <a16:creationId xmlns:a16="http://schemas.microsoft.com/office/drawing/2014/main" id="{9693D429-4F1A-7D5E-5134-B7474B9A9794}"/>
              </a:ext>
            </a:extLst>
          </p:cNvPr>
          <p:cNvSpPr>
            <a:spLocks noGrp="1" noRot="1" noChangeAspect="1" noTextEdit="1"/>
          </p:cNvSpPr>
          <p:nvPr>
            <p:ph type="sldImg" idx="2"/>
          </p:nvPr>
        </p:nvSpPr>
        <p:spPr>
          <a:noFill/>
          <a:ln>
            <a:headEnd/>
            <a:tailEnd/>
          </a:ln>
        </p:spPr>
      </p:sp>
    </p:spTree>
  </p:cSld>
  <p:clrMapOvr>
    <a:masterClrMapping/>
  </p:clrMapOvr>
</p:notes>
</file>

<file path=ppt/notesSlides/notesSlide4.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9;p3:notes">
            <a:extLst>
              <a:ext uri="{FF2B5EF4-FFF2-40B4-BE49-F238E27FC236}">
                <a16:creationId xmlns:a16="http://schemas.microsoft.com/office/drawing/2014/main" id="{FAC317B8-F43C-7CC7-DE84-BD727AD87174}"/>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headEnd/>
            <a:tailEnd/>
          </a:ln>
        </p:spPr>
      </p:sp>
      <p:sp>
        <p:nvSpPr>
          <p:cNvPr id="15363" name="Google Shape;150;p3:notes">
            <a:extLst>
              <a:ext uri="{FF2B5EF4-FFF2-40B4-BE49-F238E27FC236}">
                <a16:creationId xmlns:a16="http://schemas.microsoft.com/office/drawing/2014/main" id="{77B5759A-D3D1-4CDA-36CD-7FE99D223D30}"/>
              </a:ext>
            </a:extLst>
          </p:cNvPr>
          <p:cNvSpPr txBox="1">
            <a:spLocks noGrp="1"/>
          </p:cNvSpPr>
          <p:nvPr>
            <p:ph type="body" idx="1"/>
          </p:nvPr>
        </p:nvSpPr>
        <p:spPr>
          <a:xfrm>
            <a:off x="685800" y="4343400"/>
            <a:ext cx="5486400" cy="4114800"/>
          </a:xfrm>
          <a:noFill/>
        </p:spPr>
        <p:txBody>
          <a:bodyPr tIns="91425" bIns="91425"/>
          <a:lstStyle/>
          <a:p>
            <a:pPr marL="0" indent="0" eaLnBrk="1" hangingPunct="1">
              <a:buClr>
                <a:srgbClr val="514843"/>
              </a:buClr>
              <a:buSzPts val="1200"/>
            </a:pPr>
            <a:endParaRPr lang="tr-TR" altLang="tr-TR" sz="1200">
              <a:solidFill>
                <a:srgbClr val="514843"/>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167;p5:notes">
            <a:extLst>
              <a:ext uri="{FF2B5EF4-FFF2-40B4-BE49-F238E27FC236}">
                <a16:creationId xmlns:a16="http://schemas.microsoft.com/office/drawing/2014/main" id="{C40439F4-F549-EF15-9BCE-22184A667257}"/>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7411" name="Google Shape;168;p5:notes">
            <a:extLst>
              <a:ext uri="{FF2B5EF4-FFF2-40B4-BE49-F238E27FC236}">
                <a16:creationId xmlns:a16="http://schemas.microsoft.com/office/drawing/2014/main" id="{51F2AA29-1C39-A422-2DD9-72D9DEE6D6EE}"/>
              </a:ext>
            </a:extLst>
          </p:cNvPr>
          <p:cNvSpPr>
            <a:spLocks noGrp="1" noRot="1" noChangeAspect="1" noTextEdit="1"/>
          </p:cNvSpPr>
          <p:nvPr>
            <p:ph type="sldImg" idx="2"/>
          </p:nvPr>
        </p:nvSpPr>
        <p:spPr>
          <a:noFill/>
          <a:ln>
            <a:headEnd/>
            <a:tailEnd/>
          </a:ln>
        </p:spPr>
      </p:sp>
    </p:spTree>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329025"/>
      </p:ext>
    </p:extLst>
  </p:cSld>
  <p:clrMapOvr>
    <a:masterClrMapping/>
  </p:clrMapOvr>
</p:notes>
</file>

<file path=ppt/notesSlides/notesSlide7.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74;p6:notes">
            <a:extLst>
              <a:ext uri="{FF2B5EF4-FFF2-40B4-BE49-F238E27FC236}">
                <a16:creationId xmlns:a16="http://schemas.microsoft.com/office/drawing/2014/main" id="{CD64DCAC-61CB-F688-DA4C-3D92D13E48F0}"/>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1507" name="Google Shape;175;p6:notes">
            <a:extLst>
              <a:ext uri="{FF2B5EF4-FFF2-40B4-BE49-F238E27FC236}">
                <a16:creationId xmlns:a16="http://schemas.microsoft.com/office/drawing/2014/main" id="{EB21124E-1EA5-C614-8381-BC8923237A38}"/>
              </a:ext>
            </a:extLst>
          </p:cNvPr>
          <p:cNvSpPr>
            <a:spLocks noGrp="1" noRot="1" noChangeAspect="1" noTextEdit="1"/>
          </p:cNvSpPr>
          <p:nvPr>
            <p:ph type="sldImg" idx="2"/>
          </p:nvPr>
        </p:nvSpPr>
        <p:spPr>
          <a:noFill/>
          <a:ln>
            <a:headEnd/>
            <a:tailEnd/>
          </a:ln>
        </p:spPr>
      </p:sp>
    </p:spTree>
  </p:cSld>
  <p:clrMapOvr>
    <a:masterClrMapping/>
  </p:clrMapOvr>
</p:notes>
</file>

<file path=ppt/notesSlides/notesSlide8.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67;p5:notes">
            <a:extLst>
              <a:ext uri="{FF2B5EF4-FFF2-40B4-BE49-F238E27FC236}">
                <a16:creationId xmlns:a16="http://schemas.microsoft.com/office/drawing/2014/main" id="{3000CACE-04A7-B996-C0F7-7837966618B9}"/>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19459" name="Google Shape;168;p5:notes">
            <a:extLst>
              <a:ext uri="{FF2B5EF4-FFF2-40B4-BE49-F238E27FC236}">
                <a16:creationId xmlns:a16="http://schemas.microsoft.com/office/drawing/2014/main" id="{C6BA5188-9965-4378-54E4-4D271B870AB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9.xml><?xml version="1.0" encoding="utf-8"?>
<p:notes xmlns:a16="http://schemas.microsoft.com/office/drawing/2014/main"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81;p7:notes">
            <a:extLst>
              <a:ext uri="{FF2B5EF4-FFF2-40B4-BE49-F238E27FC236}">
                <a16:creationId xmlns:a16="http://schemas.microsoft.com/office/drawing/2014/main" id="{11D44BCB-D477-B3A4-DFDD-610BDED81E0C}"/>
              </a:ext>
            </a:extLst>
          </p:cNvPr>
          <p:cNvSpPr txBox="1">
            <a:spLocks noGrp="1"/>
          </p:cNvSpPr>
          <p:nvPr>
            <p:ph type="body" idx="1"/>
          </p:nvPr>
        </p:nvSpPr>
        <p:spPr/>
        <p:txBody>
          <a:bodyPr/>
          <a:lstStyle/>
          <a:p>
            <a:pPr marL="0" indent="0" eaLnBrk="1" hangingPunct="1">
              <a:buSzPts val="1400"/>
            </a:pPr>
            <a:endParaRPr lang="tr-TR" altLang="tr-TR" sz="1200">
              <a:solidFill>
                <a:srgbClr val="514843"/>
              </a:solidFill>
              <a:latin typeface="Arial" panose="020B0604020202020204" pitchFamily="34" charset="0"/>
              <a:cs typeface="Arial" panose="020B0604020202020204" pitchFamily="34" charset="0"/>
            </a:endParaRPr>
          </a:p>
        </p:txBody>
      </p:sp>
      <p:sp>
        <p:nvSpPr>
          <p:cNvPr id="23555" name="Google Shape;182;p7:notes">
            <a:extLst>
              <a:ext uri="{FF2B5EF4-FFF2-40B4-BE49-F238E27FC236}">
                <a16:creationId xmlns:a16="http://schemas.microsoft.com/office/drawing/2014/main" id="{88692BFB-853A-7F44-A067-224CF8F8ACF3}"/>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 name="Google Shape;22;p26">
            <a:extLst>
              <a:ext uri="{FF2B5EF4-FFF2-40B4-BE49-F238E27FC236}">
                <a16:creationId xmlns:a16="http://schemas.microsoft.com/office/drawing/2014/main" id="{E823E9D0-5064-1A83-8189-51DAFEF6C382}"/>
              </a:ext>
            </a:extLst>
          </p:cNvPr>
          <p:cNvSpPr>
            <a:spLocks noChangeArrowheads="1"/>
          </p:cNvSpPr>
          <p:nvPr/>
        </p:nvSpPr>
        <p:spPr bwMode="auto">
          <a:xfrm>
            <a:off x="0" y="0"/>
            <a:ext cx="40513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23;p26">
            <a:extLst>
              <a:ext uri="{FF2B5EF4-FFF2-40B4-BE49-F238E27FC236}">
                <a16:creationId xmlns:a16="http://schemas.microsoft.com/office/drawing/2014/main" id="{076463AD-91A3-74A4-B074-D1C9E7098A68}"/>
              </a:ext>
            </a:extLst>
          </p:cNvPr>
          <p:cNvSpPr>
            <a:spLocks noChangeArrowheads="1"/>
          </p:cNvSpPr>
          <p:nvPr/>
        </p:nvSpPr>
        <p:spPr bwMode="auto">
          <a:xfrm>
            <a:off x="4040188" y="0"/>
            <a:ext cx="635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29;p26">
            <a:extLst>
              <a:ext uri="{FF2B5EF4-FFF2-40B4-BE49-F238E27FC236}">
                <a16:creationId xmlns:a16="http://schemas.microsoft.com/office/drawing/2014/main" id="{740582A8-FE3A-4C6A-0173-2A7F2E4D68F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4613"/>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30;p26">
            <a:extLst>
              <a:ext uri="{FF2B5EF4-FFF2-40B4-BE49-F238E27FC236}">
                <a16:creationId xmlns:a16="http://schemas.microsoft.com/office/drawing/2014/main" id="{1FE8B343-B30D-3E55-3E0F-356F92B18A1F}"/>
              </a:ext>
            </a:extLst>
          </p:cNvPr>
          <p:cNvSpPr txBox="1">
            <a:spLocks noChangeArrowheads="1"/>
          </p:cNvSpPr>
          <p:nvPr/>
        </p:nvSpPr>
        <p:spPr bwMode="auto">
          <a:xfrm>
            <a:off x="4702175" y="6424613"/>
            <a:ext cx="5014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595959"/>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595959"/>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1F497D"/>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31;p26">
            <a:extLst>
              <a:ext uri="{FF2B5EF4-FFF2-40B4-BE49-F238E27FC236}">
                <a16:creationId xmlns:a16="http://schemas.microsoft.com/office/drawing/2014/main" id="{9F0529F8-082F-F452-6DE1-5C47DF6DA59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 name="Google Shape;27;p26">
            <a:extLst>
              <a:ext uri="{FF2B5EF4-FFF2-40B4-BE49-F238E27FC236}">
                <a16:creationId xmlns:a16="http://schemas.microsoft.com/office/drawing/2014/main" id="{C0AB9E89-22AC-05E3-2D5C-CADA7024268E}"/>
              </a:ext>
            </a:extLst>
          </p:cNvPr>
          <p:cNvSpPr txBox="1">
            <a:spLocks noGrp="1"/>
          </p:cNvSpPr>
          <p:nvPr>
            <p:ph type="dt" idx="10"/>
          </p:nvPr>
        </p:nvSpPr>
        <p:spPr>
          <a:xfrm>
            <a:off x="465138" y="6459538"/>
            <a:ext cx="2619375" cy="365125"/>
          </a:xfrm>
        </p:spPr>
        <p:txBody>
          <a:bodyPr/>
          <a:lstStyle>
            <a:lvl1pPr>
              <a:defRPr smtClean="0"/>
            </a:lvl1pPr>
          </a:lstStyle>
          <a:p>
            <a:pPr>
              <a:defRPr/>
            </a:pPr>
            <a:endParaRPr lang="tr-TR" altLang="tr-TR"/>
          </a:p>
        </p:txBody>
      </p:sp>
      <p:sp>
        <p:nvSpPr>
          <p:cNvPr id="8" name="Google Shape;28;p26">
            <a:extLst>
              <a:ext uri="{FF2B5EF4-FFF2-40B4-BE49-F238E27FC236}">
                <a16:creationId xmlns:a16="http://schemas.microsoft.com/office/drawing/2014/main" id="{32CAFEA9-8F40-4C40-73FB-2883D4C80BFD}"/>
              </a:ext>
            </a:extLst>
          </p:cNvPr>
          <p:cNvSpPr txBox="1">
            <a:spLocks noGrp="1"/>
          </p:cNvSpPr>
          <p:nvPr>
            <p:ph type="ftr" idx="11"/>
          </p:nvPr>
        </p:nvSpPr>
        <p:spPr>
          <a:xfrm>
            <a:off x="4800600" y="6459538"/>
            <a:ext cx="4648200" cy="365125"/>
          </a:xfrm>
        </p:spPr>
        <p:txBody>
          <a:bodyPr/>
          <a:lstStyle>
            <a:lvl1pPr algn="l">
              <a:defRPr smtClean="0">
                <a:solidFill>
                  <a:srgbClr val="455F51"/>
                </a:solidFill>
              </a:defRPr>
            </a:lvl1pPr>
          </a:lstStyle>
          <a:p>
            <a:pPr>
              <a:defRPr/>
            </a:pPr>
            <a:endParaRPr lang="tr-TR" altLang="tr-TR"/>
          </a:p>
        </p:txBody>
      </p:sp>
    </p:spTree>
    <p:extLst>
      <p:ext uri="{BB962C8B-B14F-4D97-AF65-F5344CB8AC3E}">
        <p14:creationId xmlns:p14="http://schemas.microsoft.com/office/powerpoint/2010/main" val="26396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2" name="Google Shape;104;p36">
            <a:extLst>
              <a:ext uri="{FF2B5EF4-FFF2-40B4-BE49-F238E27FC236}">
                <a16:creationId xmlns:a16="http://schemas.microsoft.com/office/drawing/2014/main" id="{374A1458-DDE9-79F0-D1F6-53D0E3B6E4A2}"/>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105;p36">
            <a:extLst>
              <a:ext uri="{FF2B5EF4-FFF2-40B4-BE49-F238E27FC236}">
                <a16:creationId xmlns:a16="http://schemas.microsoft.com/office/drawing/2014/main" id="{780360E5-F506-2227-D484-8B67F2D2172C}"/>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106;p36">
            <a:extLst>
              <a:ext uri="{FF2B5EF4-FFF2-40B4-BE49-F238E27FC236}">
                <a16:creationId xmlns:a16="http://schemas.microsoft.com/office/drawing/2014/main" id="{21786E94-CF2B-A9FD-0272-41A230D7FDA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11;p36">
            <a:extLst>
              <a:ext uri="{FF2B5EF4-FFF2-40B4-BE49-F238E27FC236}">
                <a16:creationId xmlns:a16="http://schemas.microsoft.com/office/drawing/2014/main" id="{96142188-DB81-8C46-D21C-D2FEAA14DFD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12;p36">
            <a:extLst>
              <a:ext uri="{FF2B5EF4-FFF2-40B4-BE49-F238E27FC236}">
                <a16:creationId xmlns:a16="http://schemas.microsoft.com/office/drawing/2014/main" id="{C0E6B3DD-7203-BD88-AC04-973A2158FBE3}"/>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113;p36">
            <a:extLst>
              <a:ext uri="{FF2B5EF4-FFF2-40B4-BE49-F238E27FC236}">
                <a16:creationId xmlns:a16="http://schemas.microsoft.com/office/drawing/2014/main" id="{737D8E66-F394-DBEF-C25C-F4F60868F769}"/>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95C61A81-62EC-134F-B946-EE4735519185}"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114;p36">
            <a:extLst>
              <a:ext uri="{FF2B5EF4-FFF2-40B4-BE49-F238E27FC236}">
                <a16:creationId xmlns:a16="http://schemas.microsoft.com/office/drawing/2014/main" id="{4CA3AFEB-89E3-E741-E99C-C8AF641B8BB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 name="Google Shape;109;p36">
            <a:extLst>
              <a:ext uri="{FF2B5EF4-FFF2-40B4-BE49-F238E27FC236}">
                <a16:creationId xmlns:a16="http://schemas.microsoft.com/office/drawing/2014/main" id="{E739CE3E-A204-9140-31CC-CF4C87463CF0}"/>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110;p36">
            <a:extLst>
              <a:ext uri="{FF2B5EF4-FFF2-40B4-BE49-F238E27FC236}">
                <a16:creationId xmlns:a16="http://schemas.microsoft.com/office/drawing/2014/main" id="{D5C73748-962C-4FDF-0D2D-A1D922BBB5B4}"/>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7099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5C6FF3F1-9CFA-7D73-4830-7160FF3F763C}"/>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57637868-B0AB-4472-0A4F-05455012CA10}"/>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20382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4;p25">
            <a:extLst>
              <a:ext uri="{FF2B5EF4-FFF2-40B4-BE49-F238E27FC236}">
                <a16:creationId xmlns:a16="http://schemas.microsoft.com/office/drawing/2014/main" id="{4208AE1A-DD38-AEA4-1B19-A6556F45DE1C}"/>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2829242D-FDDC-F7C0-54BC-0F3B00D59BBD}"/>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37984691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51"/>
        <p:cNvGrpSpPr/>
        <p:nvPr/>
      </p:nvGrpSpPr>
      <p:grpSpPr>
        <a:xfrm>
          <a:off x="0" y="0"/>
          <a:ext cx="0" cy="0"/>
          <a:chOff x="0" y="0"/>
          <a:chExt cx="0" cy="0"/>
        </a:xfrm>
      </p:grpSpPr>
      <p:sp>
        <p:nvSpPr>
          <p:cNvPr id="2" name="Google Shape;52;p30">
            <a:extLst>
              <a:ext uri="{FF2B5EF4-FFF2-40B4-BE49-F238E27FC236}">
                <a16:creationId xmlns:a16="http://schemas.microsoft.com/office/drawing/2014/main" id="{355DA3CA-96C7-3A53-1E64-65B2C78C9A2E}"/>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53;p30">
            <a:extLst>
              <a:ext uri="{FF2B5EF4-FFF2-40B4-BE49-F238E27FC236}">
                <a16:creationId xmlns:a16="http://schemas.microsoft.com/office/drawing/2014/main" id="{B69361EA-EAD1-A0B8-88F9-5C9EF68F95A2}"/>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cxnSp>
        <p:nvCxnSpPr>
          <p:cNvPr id="4" name="Google Shape;57;p30">
            <a:extLst>
              <a:ext uri="{FF2B5EF4-FFF2-40B4-BE49-F238E27FC236}">
                <a16:creationId xmlns:a16="http://schemas.microsoft.com/office/drawing/2014/main" id="{7F638D09-C187-0217-F6FB-892267CA1B25}"/>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5" name="Google Shape;58;p30">
            <a:extLst>
              <a:ext uri="{FF2B5EF4-FFF2-40B4-BE49-F238E27FC236}">
                <a16:creationId xmlns:a16="http://schemas.microsoft.com/office/drawing/2014/main" id="{24D5B068-4321-9665-00AD-F7AAE2106FC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59;p30">
            <a:extLst>
              <a:ext uri="{FF2B5EF4-FFF2-40B4-BE49-F238E27FC236}">
                <a16:creationId xmlns:a16="http://schemas.microsoft.com/office/drawing/2014/main" id="{70B33AF8-6D5C-8E03-DFD9-8257AAA15631}"/>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7" name="Google Shape;60;p30">
            <a:extLst>
              <a:ext uri="{FF2B5EF4-FFF2-40B4-BE49-F238E27FC236}">
                <a16:creationId xmlns:a16="http://schemas.microsoft.com/office/drawing/2014/main" id="{C5A485B2-19C2-C348-A330-54E4179EB4F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1;p30">
            <a:extLst>
              <a:ext uri="{FF2B5EF4-FFF2-40B4-BE49-F238E27FC236}">
                <a16:creationId xmlns:a16="http://schemas.microsoft.com/office/drawing/2014/main" id="{D68B0984-A2C6-F278-103F-3DA75E2C9AB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30"/>
          <p:cNvSpPr txBox="1">
            <a:spLocks noGrp="1"/>
          </p:cNvSpPr>
          <p:nvPr>
            <p:ph type="ctr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subTitle" idx="1"/>
          </p:nvPr>
        </p:nvSpPr>
        <p:spPr>
          <a:xfrm>
            <a:off x="1100051" y="4455620"/>
            <a:ext cx="10058400" cy="1143000"/>
          </a:xfrm>
          <a:prstGeom prst="rect">
            <a:avLst/>
          </a:prstGeom>
          <a:noFill/>
          <a:ln>
            <a:noFill/>
          </a:ln>
        </p:spPr>
        <p:txBody>
          <a:bodyPr spcFirstLastPara="1" lIns="91425" rIns="91425">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9" name="Google Shape;56;p30">
            <a:extLst>
              <a:ext uri="{FF2B5EF4-FFF2-40B4-BE49-F238E27FC236}">
                <a16:creationId xmlns:a16="http://schemas.microsoft.com/office/drawing/2014/main" id="{F71CD4F6-DD79-B9CC-0868-DE5C817B5B7F}"/>
              </a:ext>
            </a:extLst>
          </p:cNvPr>
          <p:cNvSpPr txBox="1">
            <a:spLocks noGrp="1"/>
          </p:cNvSpPr>
          <p:nvPr>
            <p:ph type="dt" idx="10"/>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33611099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62"/>
        <p:cNvGrpSpPr/>
        <p:nvPr/>
      </p:nvGrpSpPr>
      <p:grpSpPr>
        <a:xfrm>
          <a:off x="0" y="0"/>
          <a:ext cx="0" cy="0"/>
          <a:chOff x="0" y="0"/>
          <a:chExt cx="0" cy="0"/>
        </a:xfrm>
      </p:grpSpPr>
      <p:sp>
        <p:nvSpPr>
          <p:cNvPr id="2" name="Google Shape;63;p31">
            <a:extLst>
              <a:ext uri="{FF2B5EF4-FFF2-40B4-BE49-F238E27FC236}">
                <a16:creationId xmlns:a16="http://schemas.microsoft.com/office/drawing/2014/main" id="{EFC18530-1787-4C9F-82A4-1E73597D1315}"/>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64;p31">
            <a:extLst>
              <a:ext uri="{FF2B5EF4-FFF2-40B4-BE49-F238E27FC236}">
                <a16:creationId xmlns:a16="http://schemas.microsoft.com/office/drawing/2014/main" id="{F4BB07EA-8051-3539-BA29-7D7F0823415C}"/>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65;p31">
            <a:extLst>
              <a:ext uri="{FF2B5EF4-FFF2-40B4-BE49-F238E27FC236}">
                <a16:creationId xmlns:a16="http://schemas.microsoft.com/office/drawing/2014/main" id="{F9074186-2328-81B5-2C8D-D811490E095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70;p31">
            <a:extLst>
              <a:ext uri="{FF2B5EF4-FFF2-40B4-BE49-F238E27FC236}">
                <a16:creationId xmlns:a16="http://schemas.microsoft.com/office/drawing/2014/main" id="{506FEA36-9318-3BAC-7113-B9ED9E9269C5}"/>
              </a:ext>
            </a:extLst>
          </p:cNvPr>
          <p:cNvCxnSpPr>
            <a:cxnSpLocks noChangeShapeType="1"/>
          </p:cNvCxnSpPr>
          <p:nvPr/>
        </p:nvCxnSpPr>
        <p:spPr bwMode="auto">
          <a:xfrm>
            <a:off x="1208088" y="4343400"/>
            <a:ext cx="9875837" cy="0"/>
          </a:xfrm>
          <a:prstGeom prst="straightConnector1">
            <a:avLst/>
          </a:prstGeom>
          <a:noFill/>
          <a:ln w="9525">
            <a:solidFill>
              <a:srgbClr val="7F7F7F"/>
            </a:solidFill>
            <a:round/>
            <a:headEnd type="none" w="sm" len="sm"/>
            <a:tailEnd type="none" w="sm" len="sm"/>
          </a:ln>
          <a:extLst>
            <a:ext uri="{909E8E84-426E-40DD-AFC4-6F175D3DCCD1}">
              <a14:hiddenFill xmlns:a14="http://schemas.microsoft.com/office/drawing/2010/main">
                <a:noFill/>
              </a14:hiddenFill>
            </a:ext>
          </a:extLst>
        </p:spPr>
      </p:cxnSp>
      <p:pic>
        <p:nvPicPr>
          <p:cNvPr id="6" name="Google Shape;71;p31">
            <a:extLst>
              <a:ext uri="{FF2B5EF4-FFF2-40B4-BE49-F238E27FC236}">
                <a16:creationId xmlns:a16="http://schemas.microsoft.com/office/drawing/2014/main" id="{DC6CA543-8D96-ADB9-E0F6-2032E1B2FBB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2;p31">
            <a:extLst>
              <a:ext uri="{FF2B5EF4-FFF2-40B4-BE49-F238E27FC236}">
                <a16:creationId xmlns:a16="http://schemas.microsoft.com/office/drawing/2014/main" id="{7ACCD410-9225-19FE-462A-186B3FA32789}"/>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8" name="Google Shape;73;p31">
            <a:extLst>
              <a:ext uri="{FF2B5EF4-FFF2-40B4-BE49-F238E27FC236}">
                <a16:creationId xmlns:a16="http://schemas.microsoft.com/office/drawing/2014/main" id="{C7999B0A-7BD0-77AD-A081-1D374ACB38C0}"/>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lIns="91425" rIns="91425">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9" name="Google Shape;68;p31">
            <a:extLst>
              <a:ext uri="{FF2B5EF4-FFF2-40B4-BE49-F238E27FC236}">
                <a16:creationId xmlns:a16="http://schemas.microsoft.com/office/drawing/2014/main" id="{CC39A0ED-33BA-3767-8CE3-EAE64F367F56}"/>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69;p31">
            <a:extLst>
              <a:ext uri="{FF2B5EF4-FFF2-40B4-BE49-F238E27FC236}">
                <a16:creationId xmlns:a16="http://schemas.microsoft.com/office/drawing/2014/main" id="{C3C73888-B26B-B58E-5E41-A01AEFA4E383}"/>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126202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9B545D91-66D7-E9FE-5253-388A60CE3EDD}"/>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7167F1FC-4292-7D19-E1FB-B61828DE48AD}"/>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40460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lIns="91425" rIns="91425" anchor="ctr">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C8992551-C67C-F334-D546-E9B4F5C9A564}"/>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8F6C6BBD-01CB-3EFB-1251-E008E7FE698E}"/>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7190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2" name="Google Shape;89;p34">
            <a:extLst>
              <a:ext uri="{FF2B5EF4-FFF2-40B4-BE49-F238E27FC236}">
                <a16:creationId xmlns:a16="http://schemas.microsoft.com/office/drawing/2014/main" id="{EFFB5DF9-E98A-5547-FC9F-FE94C7C74A24}"/>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3" name="Google Shape;90;p34">
            <a:extLst>
              <a:ext uri="{FF2B5EF4-FFF2-40B4-BE49-F238E27FC236}">
                <a16:creationId xmlns:a16="http://schemas.microsoft.com/office/drawing/2014/main" id="{41540337-DFFE-8A33-F4B2-E57FD93421BB}"/>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pic>
        <p:nvPicPr>
          <p:cNvPr id="4" name="Google Shape;91;p34">
            <a:extLst>
              <a:ext uri="{FF2B5EF4-FFF2-40B4-BE49-F238E27FC236}">
                <a16:creationId xmlns:a16="http://schemas.microsoft.com/office/drawing/2014/main" id="{38935CA5-6CF1-0F63-4E23-350C940E1B0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4;p34">
            <a:extLst>
              <a:ext uri="{FF2B5EF4-FFF2-40B4-BE49-F238E27FC236}">
                <a16:creationId xmlns:a16="http://schemas.microsoft.com/office/drawing/2014/main" id="{CE18BFCD-9D5B-BBB9-C684-846D82A6814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95;p34">
            <a:extLst>
              <a:ext uri="{FF2B5EF4-FFF2-40B4-BE49-F238E27FC236}">
                <a16:creationId xmlns:a16="http://schemas.microsoft.com/office/drawing/2014/main" id="{C13BD353-97C5-4D13-9085-9D9C5C39B410}"/>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7" name="Google Shape;96;p34">
            <a:extLst>
              <a:ext uri="{FF2B5EF4-FFF2-40B4-BE49-F238E27FC236}">
                <a16:creationId xmlns:a16="http://schemas.microsoft.com/office/drawing/2014/main" id="{48C7EDC7-630A-0DCA-596A-5BF21E5324E0}"/>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r>
              <a:rPr lang="en-US" altLang="tr-TR" sz="1800" b="1">
                <a:latin typeface="Calibri" panose="020F0502020204030204" pitchFamily="34" charset="0"/>
                <a:cs typeface="Calibri" panose="020F0502020204030204" pitchFamily="34" charset="0"/>
                <a:sym typeface="Calibri" panose="020F0502020204030204" pitchFamily="34" charset="0"/>
              </a:rPr>
              <a:t>-</a:t>
            </a:r>
            <a:fld id="{5D21E1C8-8DFF-E24A-B8BF-B19AB31423AA}" type="slidenum">
              <a:rPr lang="en-US" altLang="tr-TR" sz="1800" b="1">
                <a:latin typeface="Calibri" panose="020F0502020204030204" pitchFamily="34" charset="0"/>
                <a:cs typeface="Calibri" panose="020F0502020204030204" pitchFamily="34" charset="0"/>
                <a:sym typeface="Calibri" panose="020F0502020204030204" pitchFamily="34" charset="0"/>
              </a:rPr>
              <a:pPr eaLnBrk="1" hangingPunct="1">
                <a:buClr>
                  <a:srgbClr val="000000"/>
                </a:buClr>
                <a:buFont typeface="Arial" panose="020B0604020202020204" pitchFamily="34" charset="0"/>
                <a:buNone/>
              </a:pPr>
              <a:t>‹#›</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8" name="Google Shape;97;p34">
            <a:extLst>
              <a:ext uri="{FF2B5EF4-FFF2-40B4-BE49-F238E27FC236}">
                <a16:creationId xmlns:a16="http://schemas.microsoft.com/office/drawing/2014/main" id="{67F0EB17-54B1-5439-8233-CA738F92D6D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92;p34">
            <a:extLst>
              <a:ext uri="{FF2B5EF4-FFF2-40B4-BE49-F238E27FC236}">
                <a16:creationId xmlns:a16="http://schemas.microsoft.com/office/drawing/2014/main" id="{454FC07A-AC73-32BD-2C7D-B53288192885}"/>
              </a:ext>
            </a:extLst>
          </p:cNvPr>
          <p:cNvSpPr txBox="1">
            <a:spLocks noGrp="1"/>
          </p:cNvSpPr>
          <p:nvPr>
            <p:ph type="dt" idx="10"/>
          </p:nvPr>
        </p:nvSpPr>
        <p:spPr/>
        <p:txBody>
          <a:bodyPr/>
          <a:lstStyle>
            <a:lvl1pPr>
              <a:defRPr smtClean="0"/>
            </a:lvl1pPr>
          </a:lstStyle>
          <a:p>
            <a:pPr>
              <a:defRPr/>
            </a:pPr>
            <a:endParaRPr lang="tr-TR" altLang="tr-TR"/>
          </a:p>
        </p:txBody>
      </p:sp>
      <p:sp>
        <p:nvSpPr>
          <p:cNvPr id="10" name="Google Shape;93;p34">
            <a:extLst>
              <a:ext uri="{FF2B5EF4-FFF2-40B4-BE49-F238E27FC236}">
                <a16:creationId xmlns:a16="http://schemas.microsoft.com/office/drawing/2014/main" id="{9082C397-ED8C-14C4-3FE4-3761401B9F96}"/>
              </a:ext>
            </a:extLst>
          </p:cNvPr>
          <p:cNvSpPr txBox="1">
            <a:spLocks noGrp="1"/>
          </p:cNvSpPr>
          <p:nvPr>
            <p:ph type="ftr" idx="11"/>
          </p:nvPr>
        </p:nvSpPr>
        <p:spPr/>
        <p:txBody>
          <a:bodyPr/>
          <a:lstStyle>
            <a:lvl1pPr>
              <a:defRPr smtClean="0"/>
            </a:lvl1pPr>
          </a:lstStyle>
          <a:p>
            <a:pPr>
              <a:defRPr/>
            </a:pPr>
            <a:endParaRPr lang="tr-TR" altLang="tr-TR"/>
          </a:p>
        </p:txBody>
      </p:sp>
    </p:spTree>
    <p:extLst>
      <p:ext uri="{BB962C8B-B14F-4D97-AF65-F5344CB8AC3E}">
        <p14:creationId xmlns:p14="http://schemas.microsoft.com/office/powerpoint/2010/main" val="245169422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lIns="45700" tIns="0" rIns="45700" bIns="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 name="Google Shape;14;p25">
            <a:extLst>
              <a:ext uri="{FF2B5EF4-FFF2-40B4-BE49-F238E27FC236}">
                <a16:creationId xmlns:a16="http://schemas.microsoft.com/office/drawing/2014/main" id="{B74218B7-923D-B541-6499-D2B2240C7945}"/>
              </a:ext>
            </a:extLst>
          </p:cNvPr>
          <p:cNvSpPr txBox="1">
            <a:spLocks noGrp="1"/>
          </p:cNvSpPr>
          <p:nvPr>
            <p:ph type="dt" idx="11"/>
          </p:nvPr>
        </p:nvSpPr>
        <p:spPr>
          <a:ln/>
        </p:spPr>
        <p:txBody>
          <a:bodyPr/>
          <a:lstStyle>
            <a:lvl1pPr>
              <a:defRPr/>
            </a:lvl1pPr>
          </a:lstStyle>
          <a:p>
            <a:pPr>
              <a:defRPr/>
            </a:pPr>
            <a:endParaRPr lang="tr-TR" altLang="tr-TR"/>
          </a:p>
        </p:txBody>
      </p:sp>
      <p:sp>
        <p:nvSpPr>
          <p:cNvPr id="3" name="Google Shape;15;p25">
            <a:extLst>
              <a:ext uri="{FF2B5EF4-FFF2-40B4-BE49-F238E27FC236}">
                <a16:creationId xmlns:a16="http://schemas.microsoft.com/office/drawing/2014/main" id="{ECA132F8-D484-B6F7-C11C-A928ABC50196}"/>
              </a:ext>
            </a:extLst>
          </p:cNvPr>
          <p:cNvSpPr txBox="1">
            <a:spLocks noGrp="1"/>
          </p:cNvSpPr>
          <p:nvPr>
            <p:ph type="ft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val="56921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10;p25">
            <a:extLst>
              <a:ext uri="{FF2B5EF4-FFF2-40B4-BE49-F238E27FC236}">
                <a16:creationId xmlns:a16="http://schemas.microsoft.com/office/drawing/2014/main" id="{C5CFE3E1-BCF6-0112-1130-0F17EBD43B2C}"/>
              </a:ext>
            </a:extLst>
          </p:cNvPr>
          <p:cNvSpPr>
            <a:spLocks noChangeArrowheads="1"/>
          </p:cNvSpPr>
          <p:nvPr/>
        </p:nvSpPr>
        <p:spPr bwMode="auto">
          <a:xfrm>
            <a:off x="0" y="6237288"/>
            <a:ext cx="12192000" cy="620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7" name="Google Shape;11;p25">
            <a:extLst>
              <a:ext uri="{FF2B5EF4-FFF2-40B4-BE49-F238E27FC236}">
                <a16:creationId xmlns:a16="http://schemas.microsoft.com/office/drawing/2014/main" id="{D0ED06A2-1670-354C-DC1E-4D1DCBF0B235}"/>
              </a:ext>
            </a:extLst>
          </p:cNvPr>
          <p:cNvSpPr>
            <a:spLocks noChangeArrowheads="1"/>
          </p:cNvSpPr>
          <p:nvPr/>
        </p:nvSpPr>
        <p:spPr bwMode="auto">
          <a:xfrm>
            <a:off x="0" y="6170613"/>
            <a:ext cx="12192000" cy="666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tr-TR" altLang="tr-TR"/>
          </a:p>
        </p:txBody>
      </p:sp>
      <p:sp>
        <p:nvSpPr>
          <p:cNvPr id="1028" name="Google Shape;12;p25">
            <a:extLst>
              <a:ext uri="{FF2B5EF4-FFF2-40B4-BE49-F238E27FC236}">
                <a16:creationId xmlns:a16="http://schemas.microsoft.com/office/drawing/2014/main" id="{4353C9B7-917D-3954-D811-8CA9D1A2216B}"/>
              </a:ext>
            </a:extLst>
          </p:cNvPr>
          <p:cNvSpPr txBox="1">
            <a:spLocks noGrp="1"/>
          </p:cNvSpPr>
          <p:nvPr>
            <p:ph type="title"/>
          </p:nvPr>
        </p:nvSpPr>
        <p:spPr bwMode="auto">
          <a:xfrm>
            <a:off x="1096963" y="287338"/>
            <a:ext cx="1005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p>
            <a:pPr lvl="0"/>
            <a:endParaRPr lang="tr-TR" altLang="tr-TR">
              <a:sym typeface="Arial" panose="020B0604020202020204" pitchFamily="34" charset="0"/>
            </a:endParaRPr>
          </a:p>
        </p:txBody>
      </p:sp>
      <p:sp>
        <p:nvSpPr>
          <p:cNvPr id="1029" name="Google Shape;13;p25">
            <a:extLst>
              <a:ext uri="{FF2B5EF4-FFF2-40B4-BE49-F238E27FC236}">
                <a16:creationId xmlns:a16="http://schemas.microsoft.com/office/drawing/2014/main" id="{88E1E7EE-73C4-1514-3D00-6E5EE95E2C25}"/>
              </a:ext>
            </a:extLst>
          </p:cNvPr>
          <p:cNvSpPr txBox="1">
            <a:spLocks noGrp="1"/>
          </p:cNvSpPr>
          <p:nvPr>
            <p:ph type="body" idx="1"/>
          </p:nvPr>
        </p:nvSpPr>
        <p:spPr bwMode="auto">
          <a:xfrm>
            <a:off x="1096963" y="1492250"/>
            <a:ext cx="100584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0" rIns="0" bIns="45700" numCol="1" anchor="t" anchorCtr="0" compatLnSpc="1">
            <a:prstTxWarp prst="textNoShape">
              <a:avLst/>
            </a:prstTxWarp>
          </a:bodyPr>
          <a:lstStyle/>
          <a:p>
            <a:pPr lvl="0"/>
            <a:endParaRPr lang="tr-TR" altLang="tr-TR">
              <a:sym typeface="Arial" panose="020B0604020202020204" pitchFamily="34" charset="0"/>
            </a:endParaRPr>
          </a:p>
        </p:txBody>
      </p:sp>
      <p:sp>
        <p:nvSpPr>
          <p:cNvPr id="1030" name="Google Shape;14;p25">
            <a:extLst>
              <a:ext uri="{FF2B5EF4-FFF2-40B4-BE49-F238E27FC236}">
                <a16:creationId xmlns:a16="http://schemas.microsoft.com/office/drawing/2014/main" id="{1FE22112-0D87-77D6-472B-0CFEA8089578}"/>
              </a:ext>
            </a:extLst>
          </p:cNvPr>
          <p:cNvSpPr txBox="1">
            <a:spLocks noGrp="1"/>
          </p:cNvSpPr>
          <p:nvPr>
            <p:ph type="dt" idx="10"/>
          </p:nvPr>
        </p:nvSpPr>
        <p:spPr bwMode="auto">
          <a:xfrm>
            <a:off x="1096963" y="6459538"/>
            <a:ext cx="2473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sp>
        <p:nvSpPr>
          <p:cNvPr id="1031" name="Google Shape;15;p25">
            <a:extLst>
              <a:ext uri="{FF2B5EF4-FFF2-40B4-BE49-F238E27FC236}">
                <a16:creationId xmlns:a16="http://schemas.microsoft.com/office/drawing/2014/main" id="{959CED74-6C9F-4D14-4BD6-AB6D48E50FEE}"/>
              </a:ext>
            </a:extLst>
          </p:cNvPr>
          <p:cNvSpPr txBox="1">
            <a:spLocks noGrp="1"/>
          </p:cNvSpPr>
          <p:nvPr>
            <p:ph type="ftr" idx="11"/>
          </p:nvPr>
        </p:nvSpPr>
        <p:spPr bwMode="auto">
          <a:xfrm>
            <a:off x="3686175" y="6459538"/>
            <a:ext cx="4822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900" smtClean="0">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tr-TR" altLang="tr-TR"/>
          </a:p>
        </p:txBody>
      </p:sp>
      <p:pic>
        <p:nvPicPr>
          <p:cNvPr id="1032" name="Google Shape;16;p25">
            <a:extLst>
              <a:ext uri="{FF2B5EF4-FFF2-40B4-BE49-F238E27FC236}">
                <a16:creationId xmlns:a16="http://schemas.microsoft.com/office/drawing/2014/main" id="{F6184F23-7DFB-2D6F-BA5B-235AA3F3B2F1}"/>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775" y="6281738"/>
            <a:ext cx="106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Google Shape;17;p25">
            <a:extLst>
              <a:ext uri="{FF2B5EF4-FFF2-40B4-BE49-F238E27FC236}">
                <a16:creationId xmlns:a16="http://schemas.microsoft.com/office/drawing/2014/main" id="{E4A345F6-852C-68A6-DA2A-4ADA57D77802}"/>
              </a:ext>
            </a:extLst>
          </p:cNvPr>
          <p:cNvSpPr txBox="1">
            <a:spLocks noChangeArrowheads="1"/>
          </p:cNvSpPr>
          <p:nvPr/>
        </p:nvSpPr>
        <p:spPr bwMode="auto">
          <a:xfrm>
            <a:off x="4376738" y="6359525"/>
            <a:ext cx="5340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chemeClr val="accent1"/>
              </a:buClr>
              <a:buSzPts val="900"/>
              <a:buFont typeface="Noto Sans Symbols" pitchFamily="2" charset="0"/>
              <a:buNone/>
              <a:defRPr/>
            </a:pPr>
            <a:r>
              <a:rPr lang="en-US" altLang="tr-TR" sz="900">
                <a:solidFill>
                  <a:srgbClr val="FFFFFF"/>
                </a:solidFill>
                <a:latin typeface="Calibri" panose="020F0502020204030204" pitchFamily="34" charset="0"/>
                <a:cs typeface="Calibri" panose="020F0502020204030204" pitchFamily="34" charset="0"/>
                <a:sym typeface="Calibri" panose="020F0502020204030204" pitchFamily="34" charset="0"/>
              </a:rPr>
              <a:t>Die Unterstützung der Europäischen Kommission für die Erstellung dieser Veröffentlichung stellt keine Billigung des Inhalts dar, der ausschließlich die Ansichten der Autoren widerspiegelt, und die Kommission kann nicht für eine etwaige Verwendung der darin enthaltenen Informationen verantwortlich gemacht werden.</a:t>
            </a:r>
            <a:endParaRPr lang="tr-TR" altLang="tr-TR" sz="900">
              <a:solidFill>
                <a:srgbClr val="FFFFFF"/>
              </a:solidFill>
              <a:latin typeface="Calibri" panose="020F0502020204030204" pitchFamily="34" charset="0"/>
              <a:cs typeface="Calibri" panose="020F0502020204030204" pitchFamily="34" charset="0"/>
              <a:sym typeface="Calibri" panose="020F0502020204030204" pitchFamily="34" charset="0"/>
            </a:endParaRPr>
          </a:p>
          <a:p>
            <a:pPr algn="ctr" eaLnBrk="1" hangingPunct="1">
              <a:spcBef>
                <a:spcPts val="1000"/>
              </a:spcBef>
              <a:buClr>
                <a:schemeClr val="accent1"/>
              </a:buClr>
              <a:buSzPts val="2000"/>
              <a:buFont typeface="Noto Sans Symbols" pitchFamily="2" charset="0"/>
              <a:buNone/>
              <a:defRPr/>
            </a:pPr>
            <a:endParaRPr lang="tr-TR" altLang="tr-TR" sz="20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1034" name="Google Shape;18;p25">
            <a:extLst>
              <a:ext uri="{FF2B5EF4-FFF2-40B4-BE49-F238E27FC236}">
                <a16:creationId xmlns:a16="http://schemas.microsoft.com/office/drawing/2014/main" id="{5725DF52-9F94-F1E8-F9CE-4D868EB168E0}"/>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99675" y="6267450"/>
            <a:ext cx="19875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Google Shape;19;p25">
            <a:extLst>
              <a:ext uri="{FF2B5EF4-FFF2-40B4-BE49-F238E27FC236}">
                <a16:creationId xmlns:a16="http://schemas.microsoft.com/office/drawing/2014/main" id="{09E12B5E-BE29-8492-A260-2DD06B2A54E1}"/>
              </a:ext>
            </a:extLst>
          </p:cNvPr>
          <p:cNvSpPr txBox="1">
            <a:spLocks noChangeArrowheads="1"/>
          </p:cNvSpPr>
          <p:nvPr/>
        </p:nvSpPr>
        <p:spPr bwMode="auto">
          <a:xfrm>
            <a:off x="11093450" y="1490663"/>
            <a:ext cx="849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fld id="{DFE586B0-1762-ED45-BD6E-16A9FA17D8FA}" type="slidenum">
              <a:rPr lang="en-US" altLang="tr-TR" sz="1800" b="1">
                <a:latin typeface="Calibri" panose="020F0502020204030204" pitchFamily="34" charset="0"/>
                <a:cs typeface="Calibri" panose="020F0502020204030204" pitchFamily="34" charset="0"/>
                <a:sym typeface="Calibri" panose="020F0502020204030204" pitchFamily="34" charset="0"/>
              </a:rPr>
              <a:t> -'#'</a:t>
            </a:fld>
            <a:r>
              <a:rPr lang="en-US" altLang="tr-TR" sz="1800" b="1">
                <a:latin typeface="Calibri" panose="020F0502020204030204" pitchFamily="34" charset="0"/>
                <a:cs typeface="Calibri" panose="020F0502020204030204" pitchFamily="34" charset="0"/>
                <a:sym typeface="Calibri" panose="020F0502020204030204" pitchFamily="34" charset="0"/>
              </a:rPr>
              <a:t>-</a:t>
            </a:r>
            <a:endParaRPr lang="tr-TR" altLang="tr-TR"/>
          </a:p>
        </p:txBody>
      </p:sp>
      <p:pic>
        <p:nvPicPr>
          <p:cNvPr id="1036" name="Google Shape;20;p25">
            <a:extLst>
              <a:ext uri="{FF2B5EF4-FFF2-40B4-BE49-F238E27FC236}">
                <a16:creationId xmlns:a16="http://schemas.microsoft.com/office/drawing/2014/main" id="{181BE041-F18E-8742-A8ED-26E0CDEBC66E}"/>
              </a:ext>
            </a:extLst>
          </p:cNvP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6263" y="23813"/>
            <a:ext cx="14605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87" r:id="rId1"/>
    <p:sldLayoutId id="2147483682" r:id="rId2"/>
    <p:sldLayoutId id="2147483683" r:id="rId3"/>
    <p:sldLayoutId id="2147483688" r:id="rId4"/>
    <p:sldLayoutId id="2147483689" r:id="rId5"/>
    <p:sldLayoutId id="2147483684" r:id="rId6"/>
    <p:sldLayoutId id="2147483685" r:id="rId7"/>
    <p:sldLayoutId id="2147483690" r:id="rId8"/>
    <p:sldLayoutId id="2147483686" r:id="rId9"/>
    <p:sldLayoutId id="2147483691" r:id="rId10"/>
  </p:sldLayoutIdLst>
  <p:transition spd="med">
    <p:fade/>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1">
            <a:extLst>
              <a:ext uri="{FF2B5EF4-FFF2-40B4-BE49-F238E27FC236}">
                <a16:creationId xmlns:a16="http://schemas.microsoft.com/office/drawing/2014/main" id="{49C62AF8-CDF8-08A3-163A-AEDEDE2B86FC}"/>
              </a:ext>
            </a:extLst>
          </p:cNvPr>
          <p:cNvSpPr txBox="1">
            <a:spLocks noGrp="1"/>
          </p:cNvSpPr>
          <p:nvPr>
            <p:ph type="title"/>
          </p:nvPr>
        </p:nvSpPr>
        <p:spPr>
          <a:xfrm>
            <a:off x="457200" y="593725"/>
            <a:ext cx="3455988" cy="3906838"/>
          </a:xfrm>
        </p:spPr>
        <p:txBody>
          <a:bodyPr>
            <a:normAutofit fontScale="90000"/>
          </a:bodyPr>
          <a:lstStyle/>
          <a:p>
            <a:pPr eaLnBrk="1" fontAlgn="auto" hangingPunct="1">
              <a:buClr>
                <a:srgbClr val="004B3A"/>
              </a:buClr>
              <a:buSzPct val="100000"/>
              <a:defRPr/>
            </a:pPr>
            <a:r>
              <a:rPr lang="en-US" sz="4400" b="1">
                <a:solidFill>
                  <a:srgbClr val="004B3A"/>
                </a:solidFill>
                <a:latin typeface="Calibri"/>
                <a:ea typeface="Calibri"/>
                <a:cs typeface="Calibri"/>
                <a:sym typeface="Calibri"/>
              </a:rPr>
              <a:t>GREENWORLD: </a:t>
            </a:r>
            <a:r>
              <a:rPr lang="en-US">
                <a:latin typeface="Calibri"/>
                <a:ea typeface="Calibri"/>
                <a:cs typeface="Calibri"/>
                <a:sym typeface="Calibri"/>
              </a:rPr>
              <a:t>Grünes Denken</a:t>
            </a:r>
            <a:br>
              <a:rPr lang="en-US">
                <a:latin typeface="Calibri"/>
                <a:ea typeface="Calibri"/>
                <a:cs typeface="Calibri"/>
                <a:sym typeface="Calibri"/>
              </a:rPr>
            </a:br>
            <a:r>
              <a:rPr lang="en-US">
                <a:latin typeface="Calibri"/>
                <a:ea typeface="Calibri"/>
                <a:cs typeface="Calibri"/>
                <a:sym typeface="Calibri"/>
              </a:rPr>
              <a:t>für die Welt</a:t>
            </a:r>
            <a:br>
              <a:rPr lang="en-US">
                <a:latin typeface="Calibri"/>
                <a:ea typeface="Calibri"/>
                <a:cs typeface="Calibri"/>
                <a:sym typeface="Calibri"/>
              </a:rPr>
            </a:br>
            <a:br>
              <a:rPr lang="en-US">
                <a:latin typeface="Calibri"/>
                <a:ea typeface="Calibri"/>
                <a:cs typeface="Calibri"/>
                <a:sym typeface="Calibri"/>
              </a:rPr>
            </a:br>
            <a:r>
              <a:rPr lang="en-US" sz="2700">
                <a:latin typeface="Calibri"/>
                <a:ea typeface="Calibri"/>
                <a:cs typeface="Calibri"/>
                <a:sym typeface="Calibri"/>
              </a:rPr>
              <a:t>Jugendbildung</a:t>
            </a:r>
            <a:br>
              <a:rPr lang="en-US" sz="2700">
                <a:latin typeface="Calibri"/>
                <a:ea typeface="Calibri"/>
                <a:cs typeface="Calibri"/>
                <a:sym typeface="Calibri"/>
              </a:rPr>
            </a:br>
            <a:r>
              <a:rPr lang="en-US" sz="2700">
                <a:latin typeface="Calibri"/>
                <a:ea typeface="Calibri"/>
                <a:cs typeface="Calibri"/>
                <a:sym typeface="Calibri"/>
              </a:rPr>
              <a:t>ERASMUS+</a:t>
            </a:r>
            <a:br>
              <a:rPr lang="en-US" sz="2700">
                <a:latin typeface="Calibri"/>
                <a:ea typeface="Calibri"/>
                <a:cs typeface="Calibri"/>
                <a:sym typeface="Calibri"/>
              </a:rPr>
            </a:br>
            <a:br>
              <a:rPr lang="en-US" sz="2700">
                <a:latin typeface="Calibri"/>
                <a:ea typeface="Calibri"/>
                <a:cs typeface="Calibri"/>
                <a:sym typeface="Calibri"/>
              </a:rPr>
            </a:br>
            <a:r>
              <a:rPr lang="en-US" sz="2200">
                <a:latin typeface="Calibri"/>
                <a:ea typeface="Calibri"/>
                <a:cs typeface="Calibri"/>
                <a:sym typeface="Calibri"/>
              </a:rPr>
              <a:t>KA220 YOU - Strategische Partnerschaften für Jugendbildung</a:t>
            </a:r>
            <a:br>
              <a:rPr lang="en-US" sz="2200">
                <a:latin typeface="Calibri"/>
                <a:ea typeface="Calibri"/>
                <a:cs typeface="Calibri"/>
                <a:sym typeface="Calibri"/>
              </a:rPr>
            </a:br>
            <a:r>
              <a:rPr lang="en-US" sz="2200">
                <a:latin typeface="Calibri"/>
                <a:ea typeface="Calibri"/>
                <a:cs typeface="Calibri"/>
                <a:sym typeface="Calibri"/>
              </a:rPr>
              <a:t>Kooperationspartnerschaft</a:t>
            </a:r>
            <a:br>
              <a:rPr lang="en-US">
                <a:latin typeface="Calibri"/>
                <a:ea typeface="Calibri"/>
                <a:cs typeface="Calibri"/>
                <a:sym typeface="Calibri"/>
              </a:rPr>
            </a:br>
            <a:endParaRPr>
              <a:latin typeface="Calibri"/>
              <a:ea typeface="Calibri"/>
              <a:cs typeface="Calibri"/>
              <a:sym typeface="Calibri"/>
            </a:endParaRPr>
          </a:p>
        </p:txBody>
      </p:sp>
      <p:sp>
        <p:nvSpPr>
          <p:cNvPr id="8195" name="Google Shape;120;p1">
            <a:extLst>
              <a:ext uri="{FF2B5EF4-FFF2-40B4-BE49-F238E27FC236}">
                <a16:creationId xmlns:a16="http://schemas.microsoft.com/office/drawing/2014/main" id="{2C54BC53-C0DC-367C-193E-F005A87201D4}"/>
              </a:ext>
            </a:extLst>
          </p:cNvPr>
          <p:cNvSpPr txBox="1">
            <a:spLocks noGrp="1"/>
          </p:cNvSpPr>
          <p:nvPr>
            <p:ph type="body" idx="1"/>
          </p:nvPr>
        </p:nvSpPr>
        <p:spPr>
          <a:xfrm>
            <a:off x="4619625" y="593725"/>
            <a:ext cx="6491288" cy="5257800"/>
          </a:xfrm>
        </p:spPr>
        <p:txBody>
          <a:bodyPr/>
          <a:lstStyle/>
          <a:p>
            <a:pPr marL="0" indent="0" eaLnBrk="1" hangingPunct="1">
              <a:spcBef>
                <a:spcPct val="0"/>
              </a:spcBef>
              <a:spcAft>
                <a:spcPct val="0"/>
              </a:spcAft>
              <a:buClr>
                <a:schemeClr val="accent1"/>
              </a:buClr>
              <a:buSzPts val="2000"/>
              <a:buFont typeface="Calibri" panose="020F0502020204030204" pitchFamily="34" charset="0"/>
              <a:buNone/>
            </a:pPr>
            <a:r>
              <a:rPr lang="en-US" altLang="tr-TR" sz="2000">
                <a:solidFill>
                  <a:srgbClr val="3F3F3F"/>
                </a:solidFill>
                <a:latin typeface="Calibri" panose="020F0502020204030204" pitchFamily="34" charset="0"/>
                <a:cs typeface="Calibri" panose="020F0502020204030204" pitchFamily="34" charset="0"/>
                <a:sym typeface="Calibri" panose="020F0502020204030204" pitchFamily="34" charset="0"/>
              </a:rPr>
              <a:t> </a:t>
            </a:r>
            <a:endParaRPr lang="tr-TR" altLang="tr-TR" sz="200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8196" name="Google Shape;121;p1">
            <a:extLst>
              <a:ext uri="{FF2B5EF4-FFF2-40B4-BE49-F238E27FC236}">
                <a16:creationId xmlns:a16="http://schemas.microsoft.com/office/drawing/2014/main" id="{73773E8A-FC2D-7B6D-8B1A-5212EB13F10C}"/>
              </a:ext>
            </a:extLst>
          </p:cNvPr>
          <p:cNvSpPr txBox="1">
            <a:spLocks noGrp="1"/>
          </p:cNvSpPr>
          <p:nvPr>
            <p:ph type="body" idx="2"/>
          </p:nvPr>
        </p:nvSpPr>
        <p:spPr>
          <a:xfrm>
            <a:off x="457200" y="4891088"/>
            <a:ext cx="3200400" cy="1414462"/>
          </a:xfrm>
        </p:spPr>
        <p:txBody>
          <a:bodyPr/>
          <a:lstStyle/>
          <a:p>
            <a:pPr marL="0" indent="0" eaLnBrk="1" hangingPunct="1">
              <a:spcBef>
                <a:spcPct val="0"/>
              </a:spcBef>
              <a:spcAft>
                <a:spcPct val="0"/>
              </a:spcAft>
              <a:buClr>
                <a:schemeClr val="accent1"/>
              </a:buClr>
              <a:buFont typeface="Calibri" panose="020F0502020204030204" pitchFamily="34" charset="0"/>
              <a:buNone/>
            </a:pPr>
            <a:r>
              <a:rPr lang="en-US" altLang="tr-TR" b="1" i="1">
                <a:latin typeface="Calibri" panose="020F0502020204030204" pitchFamily="34" charset="0"/>
                <a:cs typeface="Calibri" panose="020F0502020204030204" pitchFamily="34" charset="0"/>
                <a:sym typeface="Calibri" panose="020F0502020204030204" pitchFamily="34" charset="0"/>
              </a:rPr>
              <a:t>Referenznummer:</a:t>
            </a:r>
            <a:br>
              <a:rPr lang="en-US" altLang="tr-TR" b="1" i="1">
                <a:latin typeface="Calibri" panose="020F0502020204030204" pitchFamily="34" charset="0"/>
                <a:cs typeface="Calibri" panose="020F0502020204030204" pitchFamily="34" charset="0"/>
                <a:sym typeface="Calibri" panose="020F0502020204030204" pitchFamily="34" charset="0"/>
              </a:rPr>
            </a:br>
            <a:r>
              <a:rPr lang="en-US" altLang="tr-TR">
                <a:latin typeface="Calibri" panose="020F0502020204030204" pitchFamily="34" charset="0"/>
                <a:cs typeface="Calibri" panose="020F0502020204030204" pitchFamily="34" charset="0"/>
                <a:sym typeface="Calibri" panose="020F0502020204030204" pitchFamily="34" charset="0"/>
              </a:rPr>
              <a:t>2021-1-DE04-KA220-YOU-000029209</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Dauer: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r>
              <a:rPr lang="en-US" altLang="tr-TR" b="1">
                <a:latin typeface="Calibri" panose="020F0502020204030204" pitchFamily="34" charset="0"/>
                <a:cs typeface="Calibri" panose="020F0502020204030204" pitchFamily="34" charset="0"/>
                <a:sym typeface="Calibri" panose="020F0502020204030204" pitchFamily="34" charset="0"/>
              </a:rPr>
              <a:t>07.03.2022 bis 07.03.2024 (24 Monate) </a:t>
            </a:r>
            <a:endParaRPr lang="tr-TR" altLang="tr-TR">
              <a:latin typeface="Calibri" panose="020F0502020204030204" pitchFamily="34" charset="0"/>
              <a:cs typeface="Calibri" panose="020F0502020204030204" pitchFamily="34" charset="0"/>
              <a:sym typeface="Calibri" panose="020F0502020204030204" pitchFamily="34" charset="0"/>
            </a:endParaRPr>
          </a:p>
          <a:p>
            <a:pPr marL="0" indent="0" eaLnBrk="1" hangingPunct="1">
              <a:spcBef>
                <a:spcPts val="1400"/>
              </a:spcBef>
              <a:spcAft>
                <a:spcPct val="0"/>
              </a:spcAft>
              <a:buClr>
                <a:schemeClr val="accent1"/>
              </a:buClr>
              <a:buFont typeface="Calibri" panose="020F0502020204030204" pitchFamily="34" charset="0"/>
              <a:buNone/>
            </a:pPr>
            <a:endParaRPr lang="tr-TR" altLang="tr-TR" b="1">
              <a:latin typeface="Calibri" panose="020F0502020204030204" pitchFamily="34" charset="0"/>
              <a:cs typeface="Calibri" panose="020F0502020204030204" pitchFamily="34" charset="0"/>
              <a:sym typeface="Calibri" panose="020F0502020204030204" pitchFamily="34" charset="0"/>
            </a:endParaRPr>
          </a:p>
        </p:txBody>
      </p:sp>
      <p:sp>
        <p:nvSpPr>
          <p:cNvPr id="123" name="Google Shape;123;p1">
            <a:extLst>
              <a:ext uri="{FF2B5EF4-FFF2-40B4-BE49-F238E27FC236}">
                <a16:creationId xmlns:a16="http://schemas.microsoft.com/office/drawing/2014/main" id="{39C74FB7-9547-8700-BEB9-5965A24E5D84}"/>
              </a:ext>
            </a:extLst>
          </p:cNvPr>
          <p:cNvSpPr txBox="1"/>
          <p:nvPr/>
        </p:nvSpPr>
        <p:spPr>
          <a:xfrm>
            <a:off x="4311650" y="1274763"/>
            <a:ext cx="7423150" cy="3219450"/>
          </a:xfrm>
          <a:prstGeom prst="rect">
            <a:avLst/>
          </a:prstGeom>
          <a:noFill/>
          <a:ln>
            <a:noFill/>
          </a:ln>
        </p:spPr>
        <p:txBody>
          <a:bodyPr spcFirstLastPara="1" lIns="91425" tIns="45700" rIns="91425" bIns="45700">
            <a:normAutofit/>
          </a:bodyPr>
          <a:lstStyle/>
          <a:p>
            <a:pPr eaLnBrk="1" fontAlgn="auto" hangingPunct="1">
              <a:spcBef>
                <a:spcPts val="0"/>
              </a:spcBef>
              <a:spcAft>
                <a:spcPts val="0"/>
              </a:spcAft>
              <a:buClr>
                <a:schemeClr val="accent1"/>
              </a:buClr>
              <a:buSzPts val="3900"/>
              <a:buFont typeface="Noto Sans Symbols"/>
              <a:buNone/>
              <a:defRPr/>
            </a:pPr>
            <a:r>
              <a:rPr lang="en-US" sz="3900" b="1" kern="0" dirty="0">
                <a:solidFill>
                  <a:srgbClr val="004B3A"/>
                </a:solidFill>
                <a:latin typeface="Calibri"/>
                <a:ea typeface="Calibri"/>
                <a:cs typeface="Calibri"/>
                <a:sym typeface="Calibri"/>
              </a:rPr>
              <a:t>GREENWORLD</a:t>
            </a:r>
            <a:br>
              <a:rPr lang="en-US" sz="3000" b="1" kern="0" dirty="0">
                <a:solidFill>
                  <a:srgbClr val="595959"/>
                </a:solidFill>
                <a:latin typeface="Calibri"/>
                <a:ea typeface="Calibri"/>
                <a:cs typeface="Calibri"/>
                <a:sym typeface="Calibri"/>
              </a:rPr>
            </a:br>
            <a:endParaRPr sz="1583"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2600"/>
              <a:buFont typeface="Noto Sans Symbols"/>
              <a:buNone/>
              <a:defRPr/>
            </a:pPr>
            <a:endParaRPr sz="18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Arial"/>
              <a:buNone/>
              <a:defRPr/>
            </a:pPr>
            <a:r>
              <a:rPr lang="en-US" sz="3200" b="1" u="sng" kern="0" dirty="0">
                <a:solidFill>
                  <a:srgbClr val="595959"/>
                </a:solidFill>
                <a:latin typeface="Calibri"/>
                <a:ea typeface="Calibri"/>
                <a:cs typeface="Calibri"/>
                <a:sym typeface="Calibri"/>
              </a:rPr>
              <a:t>Modul </a:t>
            </a:r>
            <a:r>
              <a:rPr lang="tr-TR" sz="3200" b="1" u="sng" kern="0" dirty="0">
                <a:solidFill>
                  <a:srgbClr val="595959"/>
                </a:solidFill>
                <a:latin typeface="Calibri"/>
                <a:ea typeface="Calibri"/>
                <a:cs typeface="Calibri"/>
                <a:sym typeface="Calibri"/>
              </a:rPr>
              <a:t>4</a:t>
            </a:r>
            <a:r>
              <a:rPr lang="en-US" sz="3200" b="1" u="sng" kern="0">
                <a:solidFill>
                  <a:srgbClr val="595959"/>
                </a:solidFill>
                <a:latin typeface="Calibri"/>
                <a:ea typeface="Calibri"/>
                <a:cs typeface="Calibri"/>
                <a:sym typeface="Calibri"/>
              </a:rPr>
              <a:t>:</a:t>
            </a:r>
            <a:br>
              <a:rPr lang="en-US" sz="3200" b="1" kern="0" dirty="0">
                <a:solidFill>
                  <a:srgbClr val="595959"/>
                </a:solidFill>
                <a:latin typeface="Calibri"/>
                <a:ea typeface="Calibri"/>
                <a:cs typeface="Calibri"/>
                <a:sym typeface="Calibri"/>
              </a:rPr>
            </a:br>
            <a:r>
              <a:rPr lang="en-US" sz="3200" b="1" kern="0" dirty="0">
                <a:solidFill>
                  <a:srgbClr val="595959"/>
                </a:solidFill>
                <a:latin typeface="Calibri"/>
                <a:ea typeface="Calibri"/>
                <a:cs typeface="Calibri"/>
                <a:sym typeface="Calibri"/>
              </a:rPr>
              <a:t>Nutzererfahrungen mit grünen Unternehmen</a:t>
            </a:r>
            <a:br>
              <a:rPr lang="en-US" sz="2600" b="1" kern="0" dirty="0">
                <a:solidFill>
                  <a:srgbClr val="595959"/>
                </a:solidFill>
                <a:latin typeface="Calibri"/>
                <a:ea typeface="Calibri"/>
                <a:cs typeface="Calibri"/>
                <a:sym typeface="Calibri"/>
              </a:rPr>
            </a:br>
            <a:endParaRPr lang="en-US" sz="2600" b="1" kern="0" dirty="0">
              <a:solidFill>
                <a:srgbClr val="595959"/>
              </a:solidFill>
              <a:latin typeface="Calibri"/>
              <a:ea typeface="Calibri"/>
              <a:cs typeface="Calibri"/>
              <a:sym typeface="Calibri"/>
            </a:endParaRPr>
          </a:p>
          <a:p>
            <a:pPr eaLnBrk="1" fontAlgn="auto" hangingPunct="1">
              <a:spcBef>
                <a:spcPts val="1000"/>
              </a:spcBef>
              <a:spcAft>
                <a:spcPts val="0"/>
              </a:spcAft>
              <a:buClr>
                <a:schemeClr val="accent1"/>
              </a:buClr>
              <a:buSzPts val="3200"/>
              <a:buFont typeface="Noto Sans Symbols"/>
              <a:buNone/>
              <a:defRPr/>
            </a:pPr>
            <a:endParaRPr sz="2600" kern="0" dirty="0">
              <a:solidFill>
                <a:srgbClr val="595959"/>
              </a:solidFill>
              <a:latin typeface="Calibri"/>
              <a:ea typeface="Calibri"/>
              <a:cs typeface="Calibri"/>
              <a:sym typeface="Calibri"/>
            </a:endParaRPr>
          </a:p>
        </p:txBody>
      </p:sp>
      <p:pic>
        <p:nvPicPr>
          <p:cNvPr id="8198" name="Google Shape;125;p1">
            <a:extLst>
              <a:ext uri="{FF2B5EF4-FFF2-40B4-BE49-F238E27FC236}">
                <a16:creationId xmlns:a16="http://schemas.microsoft.com/office/drawing/2014/main" id="{C0270A28-1622-3EE2-D301-5FE09E6F3BA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593725"/>
            <a:ext cx="228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Resim 1">
            <a:extLst>
              <a:ext uri="{FF2B5EF4-FFF2-40B4-BE49-F238E27FC236}">
                <a16:creationId xmlns:a16="http://schemas.microsoft.com/office/drawing/2014/main" id="{37CB7ED1-0831-4D46-38E5-4320EBF37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4791075"/>
            <a:ext cx="44545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210;p10">
            <a:extLst>
              <a:ext uri="{FF2B5EF4-FFF2-40B4-BE49-F238E27FC236}">
                <a16:creationId xmlns:a16="http://schemas.microsoft.com/office/drawing/2014/main" id="{F4E91D6D-33A8-83FB-83B9-095CC8FD8A13}"/>
              </a:ext>
            </a:extLst>
          </p:cNvPr>
          <p:cNvSpPr txBox="1">
            <a:spLocks noGrp="1"/>
          </p:cNvSpPr>
          <p:nvPr>
            <p:ph type="title"/>
          </p:nvPr>
        </p:nvSpPr>
        <p:spPr>
          <a:xfrm>
            <a:off x="356735" y="228600"/>
            <a:ext cx="10515600" cy="806450"/>
          </a:xfrm>
        </p:spPr>
        <p:txBody>
          <a:bodyPr>
            <a:normAutofit/>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Änderung des Verbraucherverhaltens aufgrund von grünen Unternehmen</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Google Shape;211;p10">
            <a:extLst>
              <a:ext uri="{FF2B5EF4-FFF2-40B4-BE49-F238E27FC236}">
                <a16:creationId xmlns:a16="http://schemas.microsoft.com/office/drawing/2014/main" id="{C8DCA228-D5B4-7575-7F80-8D9F0D82EA41}"/>
              </a:ext>
            </a:extLst>
          </p:cNvPr>
          <p:cNvSpPr txBox="1">
            <a:spLocks noGrp="1"/>
          </p:cNvSpPr>
          <p:nvPr>
            <p:ph type="body" idx="1"/>
          </p:nvPr>
        </p:nvSpPr>
        <p:spPr>
          <a:xfrm>
            <a:off x="487364" y="1130753"/>
            <a:ext cx="7771265" cy="2298247"/>
          </a:xfrm>
        </p:spPr>
        <p:txBody>
          <a:bodyPr>
            <a:noAutofit/>
          </a:bodyPr>
          <a:lstStyle/>
          <a:p>
            <a:pPr marL="0" indent="0" eaLnBrk="1" hangingPunct="1">
              <a:lnSpc>
                <a:spcPct val="170000"/>
              </a:lnSpc>
              <a:spcBef>
                <a:spcPct val="0"/>
              </a:spcBef>
              <a:spcAft>
                <a:spcPct val="0"/>
              </a:spcAft>
              <a:buClr>
                <a:schemeClr val="accent1"/>
              </a:buClr>
              <a:buSzPts val="3200"/>
              <a:buFont typeface="Calibri" panose="020F0502020204030204" pitchFamily="34" charset="0"/>
              <a:buNone/>
            </a:pP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Wichtige Statistiken:</a:t>
            </a:r>
          </a:p>
          <a:p>
            <a:pPr marL="0" indent="0" eaLnBrk="1" hangingPunct="1">
              <a:lnSpc>
                <a:spcPct val="170000"/>
              </a:lnSpc>
              <a:spcBef>
                <a:spcPct val="0"/>
              </a:spcBef>
              <a:spcAft>
                <a:spcPct val="0"/>
              </a:spcAft>
              <a:buClr>
                <a:schemeClr val="accent1"/>
              </a:buClr>
              <a:buSzPts val="3200"/>
              <a:buNone/>
            </a:pPr>
            <a:r>
              <a:rPr lang="en-GB" altLang="tr-TR" sz="2400" b="1" dirty="0">
                <a:solidFill>
                  <a:srgbClr val="3F3F3F"/>
                </a:solidFill>
                <a:latin typeface="Calibri" panose="020F0502020204030204" pitchFamily="34" charset="0"/>
                <a:cs typeface="Calibri" panose="020F0502020204030204" pitchFamily="34" charset="0"/>
                <a:sym typeface="Calibri" panose="020F0502020204030204" pitchFamily="34" charset="0"/>
              </a:rPr>
              <a:t>-78 % </a:t>
            </a: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der Verbraucher sind der Meinung, dass Nachhaltigkeit wichtig ist.</a:t>
            </a:r>
          </a:p>
          <a:p>
            <a:pPr marL="0" indent="0" eaLnBrk="1" hangingPunct="1">
              <a:lnSpc>
                <a:spcPct val="170000"/>
              </a:lnSpc>
              <a:spcBef>
                <a:spcPct val="0"/>
              </a:spcBef>
              <a:spcAft>
                <a:spcPct val="0"/>
              </a:spcAft>
              <a:buClr>
                <a:schemeClr val="accent1"/>
              </a:buClr>
              <a:buSzPts val="3200"/>
              <a:buNone/>
            </a:pPr>
            <a:r>
              <a:rPr lang="en-GB" altLang="tr-TR" sz="2400" b="1" dirty="0">
                <a:solidFill>
                  <a:srgbClr val="3F3F3F"/>
                </a:solidFill>
                <a:latin typeface="Calibri" panose="020F0502020204030204" pitchFamily="34" charset="0"/>
                <a:cs typeface="Calibri" panose="020F0502020204030204" pitchFamily="34" charset="0"/>
                <a:sym typeface="Calibri" panose="020F0502020204030204" pitchFamily="34" charset="0"/>
              </a:rPr>
              <a:t>-84 % </a:t>
            </a:r>
            <a:r>
              <a:rPr lang="en-GB" altLang="tr-TR" sz="2400" dirty="0">
                <a:solidFill>
                  <a:srgbClr val="3F3F3F"/>
                </a:solidFill>
                <a:latin typeface="Calibri" panose="020F0502020204030204" pitchFamily="34" charset="0"/>
                <a:cs typeface="Calibri" panose="020F0502020204030204" pitchFamily="34" charset="0"/>
                <a:sym typeface="Calibri" panose="020F0502020204030204" pitchFamily="34" charset="0"/>
              </a:rPr>
              <a:t>der Kunden sagen, dass schlechte Umweltpraktiken sie von einer Marke oder einem Unternehmen abschrecken würden.</a:t>
            </a:r>
          </a:p>
          <a:p>
            <a:pPr marL="0" indent="0" eaLnBrk="1" hangingPunct="1">
              <a:spcBef>
                <a:spcPct val="0"/>
              </a:spcBef>
              <a:spcAft>
                <a:spcPct val="0"/>
              </a:spcAft>
              <a:buClr>
                <a:schemeClr val="accent1"/>
              </a:buClr>
              <a:buSzPts val="3200"/>
              <a:buNone/>
            </a:pPr>
            <a:br>
              <a:rPr lang="en-GB" altLang="tr-TR" dirty="0">
                <a:solidFill>
                  <a:srgbClr val="3F3F3F"/>
                </a:solidFill>
                <a:latin typeface="Calibri" panose="020F0502020204030204" pitchFamily="34" charset="0"/>
                <a:cs typeface="Calibri" panose="020F0502020204030204" pitchFamily="34" charset="0"/>
                <a:sym typeface="Calibri" panose="020F0502020204030204" pitchFamily="34" charset="0"/>
              </a:rPr>
            </a:br>
            <a:endParaRPr lang="en-GB" altLang="tr-TR"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26628" name="Resim 2">
            <a:extLst>
              <a:ext uri="{FF2B5EF4-FFF2-40B4-BE49-F238E27FC236}">
                <a16:creationId xmlns:a16="http://schemas.microsoft.com/office/drawing/2014/main" id="{5715B85E-8EB9-7AC5-18B3-509A0C8833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578" y="2216150"/>
            <a:ext cx="33972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9E777B6A-3E85-80FE-6312-7ECB4B3B8A9B}"/>
              </a:ext>
            </a:extLst>
          </p:cNvPr>
          <p:cNvSpPr txBox="1"/>
          <p:nvPr/>
        </p:nvSpPr>
        <p:spPr>
          <a:xfrm>
            <a:off x="356735" y="3649990"/>
            <a:ext cx="3686628" cy="261610"/>
          </a:xfrm>
          <a:prstGeom prst="rect">
            <a:avLst/>
          </a:prstGeom>
          <a:noFill/>
        </p:spPr>
        <p:txBody>
          <a:bodyPr wrap="square" rtlCol="0">
            <a:spAutoFit/>
          </a:bodyPr>
          <a:lstStyle/>
          <a:p>
            <a:r>
              <a:rPr lang="tr-TR" sz="1050" i="1" dirty="0"/>
              <a:t>Quelle: </a:t>
            </a:r>
            <a:r>
              <a:rPr lang="tr-TR" sz="1050" i="1" dirty="0" err="1"/>
              <a:t>TheRoundup.org</a:t>
            </a:r>
            <a:r>
              <a:rPr lang="tr-TR" sz="1050" i="1" dirty="0"/>
              <a:t>, </a:t>
            </a:r>
            <a:r>
              <a:rPr lang="tr-TR" sz="1050" i="1" dirty="0" err="1"/>
              <a:t>Dezember </a:t>
            </a:r>
            <a:r>
              <a:rPr lang="tr-TR" sz="1050" i="1" dirty="0"/>
              <a:t>2023</a:t>
            </a:r>
          </a:p>
        </p:txBody>
      </p:sp>
      <p:sp>
        <p:nvSpPr>
          <p:cNvPr id="4" name="Metin kutusu 3">
            <a:extLst>
              <a:ext uri="{FF2B5EF4-FFF2-40B4-BE49-F238E27FC236}">
                <a16:creationId xmlns:a16="http://schemas.microsoft.com/office/drawing/2014/main" id="{4C551782-BF03-0EED-85EA-FFAF09B8EECF}"/>
              </a:ext>
            </a:extLst>
          </p:cNvPr>
          <p:cNvSpPr txBox="1"/>
          <p:nvPr/>
        </p:nvSpPr>
        <p:spPr>
          <a:xfrm>
            <a:off x="487364" y="3975834"/>
            <a:ext cx="7239000" cy="1631216"/>
          </a:xfrm>
          <a:prstGeom prst="rect">
            <a:avLst/>
          </a:prstGeom>
          <a:noFill/>
        </p:spPr>
        <p:txBody>
          <a:bodyPr wrap="square">
            <a:spAutoFit/>
          </a:bodyPr>
          <a:lstStyle/>
          <a:p>
            <a:r>
              <a:rPr lang="en-GB" sz="2000" b="1" dirty="0">
                <a:solidFill>
                  <a:srgbClr val="2A4F1C"/>
                </a:solidFill>
                <a:effectLst/>
                <a:latin typeface="Calibri" panose="020F0502020204030204" pitchFamily="34" charset="0"/>
                <a:ea typeface="Times New Roman" panose="02020603050405020304" pitchFamily="18" charset="0"/>
              </a:rPr>
              <a:t>Auf der Grundlage von Literaturrecherchen wurde festgestellt, dass grüne Praktiken das Kaufverhalten der Verbraucher aufgrund ihrer Umweltbedenken beeinflussen (</a:t>
            </a:r>
            <a:r>
              <a:rPr lang="en-GB" sz="2000" b="1" dirty="0" err="1">
                <a:solidFill>
                  <a:srgbClr val="2A4F1C"/>
                </a:solidFill>
                <a:effectLst/>
                <a:latin typeface="Calibri" panose="020F0502020204030204" pitchFamily="34" charset="0"/>
                <a:ea typeface="Times New Roman" panose="02020603050405020304" pitchFamily="18" charset="0"/>
              </a:rPr>
              <a:t>Bozpolat</a:t>
            </a:r>
            <a:r>
              <a:rPr lang="en-GB" sz="2000" b="1" dirty="0">
                <a:solidFill>
                  <a:srgbClr val="2A4F1C"/>
                </a:solidFill>
                <a:effectLst/>
                <a:latin typeface="Calibri" panose="020F0502020204030204" pitchFamily="34" charset="0"/>
                <a:ea typeface="Times New Roman" panose="02020603050405020304" pitchFamily="18" charset="0"/>
              </a:rPr>
              <a:t>, 2021, S. 721). In den letzten Jahren sind grünes Management und Umweltschutz als eine Form der sozialen Verantwortung zu einem der meistdiskutierten Themen geworden. </a:t>
            </a:r>
            <a:endParaRPr lang="tr-TR" sz="2000" b="1" dirty="0">
              <a:solidFill>
                <a:srgbClr val="2A4F1C"/>
              </a:solidFill>
            </a:endParaRPr>
          </a:p>
        </p:txBody>
      </p:sp>
    </p:spTree>
  </p:cSld>
  <p:clrMapOvr>
    <a:masterClrMapping/>
  </p:clrMapOvr>
  <p:transition spd="med">
    <p:fade/>
  </p:transition>
</p:sld>
</file>

<file path=ppt/slides/slide1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7">
            <a:extLst>
              <a:ext uri="{FF2B5EF4-FFF2-40B4-BE49-F238E27FC236}">
                <a16:creationId xmlns:a16="http://schemas.microsoft.com/office/drawing/2014/main" id="{694434FE-8A75-1870-E5C0-A58A872776C7}"/>
              </a:ext>
            </a:extLst>
          </p:cNvPr>
          <p:cNvSpPr txBox="1">
            <a:spLocks/>
          </p:cNvSpPr>
          <p:nvPr/>
        </p:nvSpPr>
        <p:spPr>
          <a:xfrm>
            <a:off x="207735" y="1299937"/>
            <a:ext cx="10179050" cy="3663950"/>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Intensive industrielle Produktion, die zu unkontrollierbarer Umweltverschmutzung führt, wird von der Gesellschaft anerkannt </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Die von öffentlichen Einrichtungen, internationalen Organisationen und Regierungen zu diesem Thema getroffenen Maßnahmen stärken das soziale Bewusstsein der Gesellschaft.</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Mit der Zunahme des Bewusstseins für soziale Verantwortung ändert sich auch das Verbraucherverhalten.</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Langfristige Zufriedenheit ist die Erfahrung der Verbraucher, wenn sie umweltfreundliche Produkte kaufen. Kunden, die grüne Unternehmen bevorzugen, sind zufriedener als andere.</a:t>
            </a:r>
          </a:p>
          <a:p>
            <a:pPr algn="just" eaLnBrk="1" hangingPunct="1">
              <a:lnSpc>
                <a:spcPct val="130000"/>
              </a:lnSpc>
              <a:spcBef>
                <a:spcPts val="1400"/>
              </a:spcBef>
              <a:buClr>
                <a:schemeClr val="accent1"/>
              </a:buClr>
              <a:buFont typeface="Noto Sans Symbols" pitchFamily="2" charset="0"/>
              <a:buChar char="❖"/>
              <a:defRPr/>
            </a:pPr>
            <a:r>
              <a:rPr lang="en-US" altLang="tr-TR" sz="1800" b="1" dirty="0">
                <a:solidFill>
                  <a:srgbClr val="2A4F1C"/>
                </a:solidFill>
                <a:latin typeface="+mj-lt"/>
              </a:rPr>
              <a:t>Die Berücksichtigung von Natur- und Umweltschäden im Kaufverhalten ist zu einer gesellschaftlichen und ungeschriebenen Norm geworden. </a:t>
            </a:r>
          </a:p>
        </p:txBody>
      </p:sp>
      <p:sp>
        <p:nvSpPr>
          <p:cNvPr id="2" name="Google Shape;210;p10">
            <a:extLst>
              <a:ext uri="{FF2B5EF4-FFF2-40B4-BE49-F238E27FC236}">
                <a16:creationId xmlns:a16="http://schemas.microsoft.com/office/drawing/2014/main" id="{E25BB1DD-D85E-924B-7B72-652961D0B61B}"/>
              </a:ext>
            </a:extLst>
          </p:cNvPr>
          <p:cNvSpPr txBox="1">
            <a:spLocks noGrp="1"/>
          </p:cNvSpPr>
          <p:nvPr>
            <p:ph type="title"/>
          </p:nvPr>
        </p:nvSpPr>
        <p:spPr>
          <a:xfrm>
            <a:off x="207735" y="261258"/>
            <a:ext cx="10515600" cy="806450"/>
          </a:xfrm>
        </p:spPr>
        <p:txBody>
          <a:bodyPr>
            <a:normAutofit/>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Gründe für die Veränderung des Verbraucherverhaltens;</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transition spd="med">
    <p:fade/>
  </p:transition>
</p:sld>
</file>

<file path=ppt/slides/slide1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210;p10">
            <a:extLst>
              <a:ext uri="{FF2B5EF4-FFF2-40B4-BE49-F238E27FC236}">
                <a16:creationId xmlns:a16="http://schemas.microsoft.com/office/drawing/2014/main" id="{29DE9A09-5BCD-7F73-2D99-0784108DF1DC}"/>
              </a:ext>
            </a:extLst>
          </p:cNvPr>
          <p:cNvSpPr txBox="1">
            <a:spLocks noGrp="1"/>
          </p:cNvSpPr>
          <p:nvPr>
            <p:ph type="title"/>
          </p:nvPr>
        </p:nvSpPr>
        <p:spPr>
          <a:xfrm>
            <a:off x="545420" y="231775"/>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Grünes Waschen</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Google Shape;211;p10">
            <a:extLst>
              <a:ext uri="{FF2B5EF4-FFF2-40B4-BE49-F238E27FC236}">
                <a16:creationId xmlns:a16="http://schemas.microsoft.com/office/drawing/2014/main" id="{E9481583-5A39-56DA-0F87-26324B11E05E}"/>
              </a:ext>
            </a:extLst>
          </p:cNvPr>
          <p:cNvSpPr txBox="1">
            <a:spLocks/>
          </p:cNvSpPr>
          <p:nvPr/>
        </p:nvSpPr>
        <p:spPr bwMode="auto">
          <a:xfrm>
            <a:off x="7078845" y="2370704"/>
            <a:ext cx="4724399" cy="211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algn="just" eaLnBrk="1" hangingPunct="1">
              <a:spcBef>
                <a:spcPct val="0"/>
              </a:spcBef>
              <a:spcAft>
                <a:spcPct val="0"/>
              </a:spcAft>
              <a:buClr>
                <a:schemeClr val="accent1"/>
              </a:buClr>
              <a:buSzPts val="3200"/>
              <a:defRPr/>
            </a:pPr>
            <a:endParaRPr lang="en-US" altLang="tr-TR" sz="2400" b="1" kern="0" dirty="0">
              <a:solidFill>
                <a:srgbClr val="2A4F1C"/>
              </a:solidFill>
              <a:latin typeface="Arial" panose="020B0604020202020204" pitchFamily="34" charset="0"/>
              <a:cs typeface="Arial" panose="020B0604020202020204" pitchFamily="34" charset="0"/>
            </a:endParaRPr>
          </a:p>
          <a:p>
            <a:pPr marL="342900" algn="just" eaLnBrk="1" hangingPunct="1">
              <a:spcBef>
                <a:spcPct val="0"/>
              </a:spcBef>
              <a:spcAft>
                <a:spcPct val="0"/>
              </a:spcAft>
              <a:buClr>
                <a:schemeClr val="accent1"/>
              </a:buClr>
              <a:buSzPts val="3200"/>
              <a:defRPr/>
            </a:pPr>
            <a:r>
              <a:rPr lang="en-US" altLang="tr-TR" sz="2000" b="1" kern="0" dirty="0">
                <a:solidFill>
                  <a:srgbClr val="2A4F1C"/>
                </a:solidFill>
                <a:latin typeface="Arial" panose="020B0604020202020204" pitchFamily="34" charset="0"/>
                <a:cs typeface="Arial" panose="020B0604020202020204" pitchFamily="34" charset="0"/>
              </a:rPr>
              <a:t>Green Washing: </a:t>
            </a:r>
            <a:r>
              <a:rPr lang="en-US" altLang="tr-TR" sz="2000" kern="0" dirty="0">
                <a:solidFill>
                  <a:srgbClr val="2A4F1C"/>
                </a:solidFill>
                <a:latin typeface="Arial" panose="020B0604020202020204" pitchFamily="34" charset="0"/>
                <a:cs typeface="Arial" panose="020B0604020202020204" pitchFamily="34" charset="0"/>
              </a:rPr>
              <a:t>Greenwashing liegt vor, wenn ein Unternehmen behauptet, umweltbewusst zu sein, aber keine ausreichenden Beweise oder Maßnahmen vorweisen kann, um diese Behauptungen zu untermauern. </a:t>
            </a:r>
            <a:endParaRPr lang="en-US" altLang="tr-TR" sz="2000" b="1" kern="0" dirty="0">
              <a:solidFill>
                <a:srgbClr val="2A4F1C"/>
              </a:solidFill>
              <a:latin typeface="Arial" panose="020B0604020202020204" pitchFamily="34" charset="0"/>
              <a:cs typeface="Arial" panose="020B0604020202020204" pitchFamily="34" charset="0"/>
            </a:endParaRPr>
          </a:p>
        </p:txBody>
      </p:sp>
      <p:pic>
        <p:nvPicPr>
          <p:cNvPr id="8194" name="Picture 2" descr="Does greenwashing work? According to a recent study, it can">
            <a:extLst>
              <a:ext uri="{FF2B5EF4-FFF2-40B4-BE49-F238E27FC236}">
                <a16:creationId xmlns:a16="http://schemas.microsoft.com/office/drawing/2014/main" id="{06E3B263-644D-6D6B-7919-6A44EFD432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95" t="5833" b="11634"/>
          <a:stretch/>
        </p:blipFill>
        <p:spPr bwMode="auto">
          <a:xfrm>
            <a:off x="159657" y="1215572"/>
            <a:ext cx="6919188" cy="4426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Google Shape;210;p10">
            <a:extLst>
              <a:ext uri="{FF2B5EF4-FFF2-40B4-BE49-F238E27FC236}">
                <a16:creationId xmlns:a16="http://schemas.microsoft.com/office/drawing/2014/main" id="{1CB1EBB7-CA2B-8139-0EFF-3A8D809F2BC1}"/>
              </a:ext>
            </a:extLst>
          </p:cNvPr>
          <p:cNvSpPr txBox="1">
            <a:spLocks noGrp="1"/>
          </p:cNvSpPr>
          <p:nvPr>
            <p:ph type="title"/>
          </p:nvPr>
        </p:nvSpPr>
        <p:spPr>
          <a:xfrm>
            <a:off x="344716" y="538163"/>
            <a:ext cx="10515600" cy="806450"/>
          </a:xfrm>
        </p:spPr>
        <p:txBody>
          <a:bodyPr/>
          <a:lstStyle/>
          <a:p>
            <a:pPr eaLnBrk="1" hangingPunct="1">
              <a:spcBef>
                <a:spcPct val="0"/>
              </a:spcBef>
              <a:spcAft>
                <a:spcPct val="0"/>
              </a:spcAft>
              <a:buClr>
                <a:srgbClr val="2A4F1C"/>
              </a:buClr>
              <a:buFont typeface="Calibri" panose="020F0502020204030204" pitchFamily="34" charset="0"/>
              <a:buNone/>
            </a:pPr>
            <a:r>
              <a:rPr lang="en-US" altLang="tr-TR" sz="2800" b="1" dirty="0">
                <a:solidFill>
                  <a:srgbClr val="2A4F1C"/>
                </a:solidFill>
                <a:latin typeface="Arial" panose="020B0604020202020204" pitchFamily="34" charset="0"/>
                <a:cs typeface="Arial" panose="020B0604020202020204" pitchFamily="34" charset="0"/>
              </a:rPr>
              <a:t>Wie ist Green Washing zu verstehen?</a:t>
            </a:r>
            <a:endParaRPr lang="tr-TR" altLang="tr-TR" sz="28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6" name="Google Shape;211;p10">
            <a:extLst>
              <a:ext uri="{FF2B5EF4-FFF2-40B4-BE49-F238E27FC236}">
                <a16:creationId xmlns:a16="http://schemas.microsoft.com/office/drawing/2014/main" id="{64117912-6571-11BE-396E-11A86B8F7FEB}"/>
              </a:ext>
            </a:extLst>
          </p:cNvPr>
          <p:cNvSpPr txBox="1">
            <a:spLocks/>
          </p:cNvSpPr>
          <p:nvPr/>
        </p:nvSpPr>
        <p:spPr bwMode="auto">
          <a:xfrm>
            <a:off x="344716" y="2017486"/>
            <a:ext cx="448854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0" tIns="45700" rIns="0" bIns="45700"/>
          <a:lstStyle>
            <a:defPPr marR="0" lvl="0" algn="l" rtl="0">
              <a:lnSpc>
                <a:spcPct val="100000"/>
              </a:lnSpc>
              <a:spcBef>
                <a:spcPts val="0"/>
              </a:spcBef>
              <a:spcAft>
                <a:spcPts val="0"/>
              </a:spcAft>
            </a:defPPr>
            <a:lvl1pPr marL="457200" lvl="0" indent="-342900" algn="l" rtl="0" eaLnBrk="0" fontAlgn="base" hangingPunct="0">
              <a:lnSpc>
                <a:spcPct val="90000"/>
              </a:lnSpc>
              <a:spcBef>
                <a:spcPts val="1200"/>
              </a:spcBef>
              <a:spcAft>
                <a:spcPts val="0"/>
              </a:spcAft>
              <a:buClr>
                <a:srgbClr val="000000"/>
              </a:buClr>
              <a:buSzPts val="1800"/>
              <a:buFont typeface="Arial" panose="020B0604020202020204" pitchFamily="34" charset="0"/>
              <a:buChar char=" "/>
              <a:defRPr sz="1400">
                <a:solidFill>
                  <a:srgbClr val="000000"/>
                </a:solidFill>
                <a:latin typeface="Arial"/>
                <a:ea typeface="Arial"/>
                <a:cs typeface="Arial"/>
                <a:sym typeface="Arial" panose="020B0604020202020204" pitchFamily="34" charset="0"/>
              </a:defRPr>
            </a:lvl1pPr>
            <a:lvl2pPr marL="914400" lvl="1" indent="-342900" algn="l" rtl="0" eaLnBrk="0" fontAlgn="base" hangingPunct="0">
              <a:lnSpc>
                <a:spcPct val="90000"/>
              </a:lnSpc>
              <a:spcBef>
                <a:spcPts val="2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371600" lvl="2"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828800" lvl="3"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286000" lvl="4" indent="-342900" algn="l" rtl="0" eaLnBrk="0" fontAlgn="base" hangingPunct="0">
              <a:lnSpc>
                <a:spcPct val="90000"/>
              </a:lnSpc>
              <a:spcBef>
                <a:spcPts val="400"/>
              </a:spcBef>
              <a:spcAft>
                <a:spcPts val="0"/>
              </a:spcAft>
              <a:buClr>
                <a:srgbClr val="000000"/>
              </a:buClr>
              <a:buSzPts val="1800"/>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L="2743200" marR="0" lvl="5"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40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400"/>
              </a:spcBef>
              <a:spcAft>
                <a:spcPts val="40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-Wenn das Produkt unverändert bleibt,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-Wenn es keine Änderungen in der Produktion unter dem Aspekt der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-Wenn die Umweltpolitik des Unternehmens, </a:t>
            </a:r>
          </a:p>
          <a:p>
            <a:pPr marL="285750" indent="-285750" eaLnBrk="1" hangingPunct="1">
              <a:lnSpc>
                <a:spcPct val="100000"/>
              </a:lnSpc>
              <a:spcBef>
                <a:spcPct val="0"/>
              </a:spcBef>
              <a:spcAft>
                <a:spcPct val="0"/>
              </a:spcAft>
              <a:buClr>
                <a:schemeClr val="accent1"/>
              </a:buClr>
              <a:buSzPts val="3200"/>
              <a:defRPr/>
            </a:pPr>
            <a:r>
              <a:rPr lang="en-GB" altLang="tr-TR" sz="2400" kern="0" dirty="0">
                <a:solidFill>
                  <a:srgbClr val="2A4F1C"/>
                </a:solidFill>
                <a:latin typeface="Calibri" panose="020F0502020204030204" pitchFamily="34" charset="0"/>
                <a:cs typeface="Calibri" panose="020F0502020204030204" pitchFamily="34" charset="0"/>
                <a:sym typeface="Calibri" panose="020F0502020204030204" pitchFamily="34" charset="0"/>
              </a:rPr>
              <a:t>wenn das Unternehmen nur ein neues Outfit erwirbt</a:t>
            </a:r>
            <a:endParaRPr lang="tr-TR" altLang="tr-TR" sz="2400" kern="0"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pic>
        <p:nvPicPr>
          <p:cNvPr id="9218" name="Picture 2" descr="Greenwashing – the deceptive tactics behind environmental claims | United  Nations">
            <a:extLst>
              <a:ext uri="{FF2B5EF4-FFF2-40B4-BE49-F238E27FC236}">
                <a16:creationId xmlns:a16="http://schemas.microsoft.com/office/drawing/2014/main" id="{991FCE72-9088-BF76-F6F2-5284451F35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35" t="1377" r="16399"/>
          <a:stretch/>
        </p:blipFill>
        <p:spPr bwMode="auto">
          <a:xfrm>
            <a:off x="5341421" y="2017486"/>
            <a:ext cx="6850579" cy="389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92;p8">
            <a:extLst>
              <a:ext uri="{FF2B5EF4-FFF2-40B4-BE49-F238E27FC236}">
                <a16:creationId xmlns:a16="http://schemas.microsoft.com/office/drawing/2014/main" id="{5A4C768F-E7EE-741E-30F0-052E1988EB08}"/>
              </a:ext>
            </a:extLst>
          </p:cNvPr>
          <p:cNvSpPr txBox="1">
            <a:spLocks noGrp="1"/>
          </p:cNvSpPr>
          <p:nvPr>
            <p:ph type="title"/>
          </p:nvPr>
        </p:nvSpPr>
        <p:spPr>
          <a:xfrm>
            <a:off x="698953" y="222703"/>
            <a:ext cx="8990013" cy="806450"/>
          </a:xfrm>
        </p:spPr>
        <p:txBody>
          <a:bodyPr/>
          <a:lstStyle/>
          <a:p>
            <a:pPr eaLnBrk="1" hangingPunct="1">
              <a:spcBef>
                <a:spcPct val="0"/>
              </a:spcBef>
              <a:spcAft>
                <a:spcPct val="0"/>
              </a:spcAft>
              <a:buClr>
                <a:srgbClr val="2A4F1C"/>
              </a:buClr>
              <a:buFont typeface="Calibri" panose="020F0502020204030204" pitchFamily="34" charset="0"/>
              <a:buNone/>
            </a:pPr>
            <a:r>
              <a:rPr lang="en-GB"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rPr>
              <a:t>Zielsetzung des Moduls</a:t>
            </a:r>
          </a:p>
        </p:txBody>
      </p:sp>
      <p:sp>
        <p:nvSpPr>
          <p:cNvPr id="24579" name="Google Shape;193;p8">
            <a:extLst>
              <a:ext uri="{FF2B5EF4-FFF2-40B4-BE49-F238E27FC236}">
                <a16:creationId xmlns:a16="http://schemas.microsoft.com/office/drawing/2014/main" id="{E22FC53E-FE6C-6BB2-3CE9-8338296977D5}"/>
              </a:ext>
            </a:extLst>
          </p:cNvPr>
          <p:cNvSpPr txBox="1">
            <a:spLocks noGrp="1"/>
          </p:cNvSpPr>
          <p:nvPr>
            <p:ph type="body" idx="1"/>
          </p:nvPr>
        </p:nvSpPr>
        <p:spPr>
          <a:xfrm>
            <a:off x="877433" y="1038281"/>
            <a:ext cx="9294813" cy="627857"/>
          </a:xfrm>
        </p:spPr>
        <p:txBody>
          <a:bodyPr/>
          <a:lstStyle/>
          <a:p>
            <a:pPr marL="90488" indent="-107950" eaLnBrk="1" hangingPunct="1">
              <a:spcBef>
                <a:spcPct val="0"/>
              </a:spcBef>
              <a:spcAft>
                <a:spcPct val="0"/>
              </a:spcAft>
              <a:buClr>
                <a:schemeClr val="accent1"/>
              </a:buClr>
              <a:buSzTx/>
              <a:buFont typeface="Calibri" panose="020F0502020204030204" pitchFamily="34" charset="0"/>
              <a:buChar char=" "/>
            </a:pPr>
            <a:r>
              <a:rPr lang="en-US"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rPr>
              <a:t>Nutzererfahrungen mit grünen Unternehmen</a:t>
            </a:r>
            <a:endParaRPr lang="tr-TR" altLang="tr-TR" sz="20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sp>
        <p:nvSpPr>
          <p:cNvPr id="194" name="Google Shape;194;p8">
            <a:extLst>
              <a:ext uri="{FF2B5EF4-FFF2-40B4-BE49-F238E27FC236}">
                <a16:creationId xmlns:a16="http://schemas.microsoft.com/office/drawing/2014/main" id="{F2460381-14DA-4089-9C8F-7EDD9331A8FF}"/>
              </a:ext>
            </a:extLst>
          </p:cNvPr>
          <p:cNvSpPr txBox="1"/>
          <p:nvPr/>
        </p:nvSpPr>
        <p:spPr>
          <a:xfrm>
            <a:off x="0" y="3033713"/>
            <a:ext cx="1027113" cy="503237"/>
          </a:xfrm>
          <a:prstGeom prst="rect">
            <a:avLst/>
          </a:prstGeom>
          <a:noFill/>
          <a:ln>
            <a:noFill/>
          </a:ln>
        </p:spPr>
        <p:txBody>
          <a:bodyPr spcFirstLastPara="1" lIns="91425" tIns="91425" rIns="91425" bIns="91425">
            <a:normAutofit fontScale="92500" lnSpcReduction="20000"/>
          </a:bodyPr>
          <a:lstStyle/>
          <a:p>
            <a:pPr eaLnBrk="1" fontAlgn="auto" hangingPunct="1">
              <a:spcBef>
                <a:spcPts val="0"/>
              </a:spcBef>
              <a:spcAft>
                <a:spcPts val="0"/>
              </a:spcAft>
              <a:buClr>
                <a:srgbClr val="000000"/>
              </a:buClr>
              <a:buFont typeface="Arial"/>
              <a:buNone/>
              <a:defRPr/>
            </a:pPr>
            <a:r>
              <a:rPr lang="en-US" sz="2800" b="1" kern="0" dirty="0">
                <a:solidFill>
                  <a:schemeClr val="lt1"/>
                </a:solidFill>
                <a:latin typeface="Arial"/>
                <a:ea typeface="Arial"/>
                <a:cs typeface="Arial"/>
                <a:sym typeface="Arial"/>
              </a:rPr>
              <a:t>Aufgabe</a:t>
            </a:r>
            <a:endParaRPr kern="0" dirty="0">
              <a:latin typeface="Arial"/>
              <a:ea typeface="Arial"/>
              <a:cs typeface="Arial"/>
              <a:sym typeface="Arial"/>
            </a:endParaRPr>
          </a:p>
        </p:txBody>
      </p:sp>
      <p:sp>
        <p:nvSpPr>
          <p:cNvPr id="7" name="Google Shape;184;p7">
            <a:extLst>
              <a:ext uri="{FF2B5EF4-FFF2-40B4-BE49-F238E27FC236}">
                <a16:creationId xmlns:a16="http://schemas.microsoft.com/office/drawing/2014/main" id="{B5590A2E-051D-0646-FB48-F2001EA19AC3}"/>
              </a:ext>
            </a:extLst>
          </p:cNvPr>
          <p:cNvSpPr txBox="1">
            <a:spLocks/>
          </p:cNvSpPr>
          <p:nvPr/>
        </p:nvSpPr>
        <p:spPr>
          <a:xfrm>
            <a:off x="877433" y="1352210"/>
            <a:ext cx="10255024" cy="5283087"/>
          </a:xfrm>
          <a:prstGeom prst="rect">
            <a:avLst/>
          </a:prstGeom>
          <a:noFill/>
          <a:ln>
            <a:noFill/>
          </a:ln>
        </p:spPr>
        <p:txBody>
          <a:bodyPr lIns="0" tIns="45700" rIns="0"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l">
              <a:buFont typeface="+mj-lt"/>
              <a:buAutoNum type="arabicPeriod"/>
            </a:pPr>
            <a:r>
              <a:rPr lang="en-GB" sz="1600" b="1" i="0" dirty="0">
                <a:solidFill>
                  <a:srgbClr val="2A4F1C"/>
                </a:solidFill>
                <a:effectLst/>
                <a:latin typeface="+mn-lt"/>
              </a:rPr>
              <a:t>Erkundung grüner Unternehmenskonzepte:</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Definieren und unterscheiden Sie zwischen grünen Unternehmen, Unternehmen, die sich im Übergang zu grünen Unternehmen befinden, und anderen.</a:t>
            </a:r>
          </a:p>
          <a:p>
            <a:pPr marL="742950" lvl="1" indent="-285750" algn="l">
              <a:buFont typeface="+mj-lt"/>
              <a:buAutoNum type="arabicPeriod"/>
            </a:pPr>
            <a:r>
              <a:rPr lang="en-GB" sz="1600" b="0" i="0" dirty="0">
                <a:solidFill>
                  <a:srgbClr val="2A4F1C"/>
                </a:solidFill>
                <a:effectLst/>
                <a:latin typeface="+mn-lt"/>
              </a:rPr>
              <a:t>Untersuchen Sie die Kriterien und Merkmale, die ein Unternehmen als "grün" einstufen, und betonen Sie dabei die Übereinstimmung mit der natürlichen und kulturellen Umwelt, die Einhaltung ethischer Standards und das Engagement für finanzielle, soziale und ökologische Nachhaltigkeit.</a:t>
            </a:r>
          </a:p>
          <a:p>
            <a:pPr algn="l">
              <a:buFont typeface="+mj-lt"/>
              <a:buAutoNum type="arabicPeriod"/>
            </a:pPr>
            <a:r>
              <a:rPr lang="en-GB" sz="1600" b="1" i="0" dirty="0">
                <a:solidFill>
                  <a:srgbClr val="2A4F1C"/>
                </a:solidFill>
                <a:effectLst/>
                <a:latin typeface="+mn-lt"/>
              </a:rPr>
              <a:t>Verständnis des Verbraucherverhaltens gegenüber grünen Unternehmen:</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Analyse des Einflusses von umweltfreundlichen Praktiken und Umweltbelangen auf das </a:t>
            </a:r>
            <a:r>
              <a:rPr lang="en-GB" sz="1600" b="0" i="0" dirty="0" err="1">
                <a:solidFill>
                  <a:srgbClr val="2A4F1C"/>
                </a:solidFill>
                <a:effectLst/>
                <a:latin typeface="+mn-lt"/>
              </a:rPr>
              <a:t>Kaufverhalten</a:t>
            </a:r>
            <a:r>
              <a:rPr lang="en-GB" sz="1600" b="0" i="0" dirty="0">
                <a:solidFill>
                  <a:srgbClr val="2A4F1C"/>
                </a:solidFill>
                <a:effectLst/>
                <a:latin typeface="+mn-lt"/>
              </a:rPr>
              <a:t> der Verbraucher</a:t>
            </a:r>
            <a:r>
              <a:rPr lang="en-GB" sz="1600" b="0" i="0" dirty="0">
                <a:solidFill>
                  <a:srgbClr val="2A4F1C"/>
                </a:solidFill>
                <a:effectLst/>
                <a:latin typeface="+mn-lt"/>
              </a:rPr>
              <a:t>.</a:t>
            </a:r>
          </a:p>
          <a:p>
            <a:pPr marL="742950" lvl="1" indent="-285750" algn="l">
              <a:buFont typeface="+mj-lt"/>
              <a:buAutoNum type="arabicPeriod"/>
            </a:pPr>
            <a:r>
              <a:rPr lang="en-GB" sz="1600" b="0" i="0" dirty="0">
                <a:solidFill>
                  <a:srgbClr val="2A4F1C"/>
                </a:solidFill>
                <a:effectLst/>
                <a:latin typeface="+mn-lt"/>
              </a:rPr>
              <a:t>Untersuchen Sie den gesellschaftlichen Wandel hin zu einer umweltfreundlichen Einstellung und die wachsende Bedeutung der Umweltverantwortung in den Entscheidungsprozessen der Verbraucher.</a:t>
            </a:r>
          </a:p>
          <a:p>
            <a:pPr marL="742950" lvl="1" indent="-285750" algn="l">
              <a:buFont typeface="+mj-lt"/>
              <a:buAutoNum type="arabicPeriod"/>
            </a:pPr>
            <a:r>
              <a:rPr lang="en-GB" sz="1600" b="0" i="0" dirty="0">
                <a:solidFill>
                  <a:srgbClr val="2A4F1C"/>
                </a:solidFill>
                <a:effectLst/>
                <a:latin typeface="+mn-lt"/>
              </a:rPr>
              <a:t>Untersuchung des Zusammenhangs zwischen umweltfreundlichem Kaufverhalten, Kundenzufriedenheit und langfristiger Loyalität der Verbraucher gegenüber umweltbewussten Marken.</a:t>
            </a:r>
          </a:p>
          <a:p>
            <a:pPr algn="l">
              <a:buFont typeface="+mj-lt"/>
              <a:buAutoNum type="arabicPeriod"/>
            </a:pPr>
            <a:r>
              <a:rPr lang="en-GB" sz="1600" b="1" i="0" dirty="0">
                <a:solidFill>
                  <a:srgbClr val="2A4F1C"/>
                </a:solidFill>
                <a:effectLst/>
                <a:latin typeface="+mn-lt"/>
              </a:rPr>
              <a:t>Identifizierung von Greenwashing und dessen Auswirkungen:</a:t>
            </a:r>
            <a:endParaRPr lang="en-GB" sz="1600" b="0" i="0" dirty="0">
              <a:solidFill>
                <a:srgbClr val="2A4F1C"/>
              </a:solidFill>
              <a:effectLst/>
              <a:latin typeface="+mn-lt"/>
            </a:endParaRPr>
          </a:p>
          <a:p>
            <a:pPr marL="742950" lvl="1" indent="-285750" algn="l">
              <a:buFont typeface="+mj-lt"/>
              <a:buAutoNum type="arabicPeriod"/>
            </a:pPr>
            <a:r>
              <a:rPr lang="en-GB" sz="1600" b="0" i="0" dirty="0">
                <a:solidFill>
                  <a:srgbClr val="2A4F1C"/>
                </a:solidFill>
                <a:effectLst/>
                <a:latin typeface="+mn-lt"/>
              </a:rPr>
              <a:t>Definieren Sie Greenwashing und seine Auswirkungen auf das Vertrauen der Verbraucher, den Ruf des Unternehmens und die Marktdynamik.</a:t>
            </a:r>
          </a:p>
          <a:p>
            <a:pPr marL="742950" lvl="1" indent="-285750" algn="l">
              <a:buFont typeface="+mj-lt"/>
              <a:buAutoNum type="arabicPeriod"/>
            </a:pPr>
            <a:r>
              <a:rPr lang="en-GB" sz="1600" b="0" i="0" dirty="0">
                <a:solidFill>
                  <a:srgbClr val="2A4F1C"/>
                </a:solidFill>
                <a:effectLst/>
                <a:latin typeface="+mn-lt"/>
              </a:rPr>
              <a:t>Untersuchung von Fallstudien und Beispielen aus der Praxis, die die Auswirkungen von Greenwashing auf die Rentabilität von Unternehmen, das Vertrauen von Investoren und das Verbraucherverhalten veranschaulichen.</a:t>
            </a:r>
          </a:p>
          <a:p>
            <a:pPr marL="742950" lvl="1" indent="-285750" algn="l">
              <a:buFont typeface="+mj-lt"/>
              <a:buAutoNum type="arabicPeriod"/>
            </a:pPr>
            <a:r>
              <a:rPr lang="en-GB" sz="1600" b="0" i="0" dirty="0">
                <a:solidFill>
                  <a:srgbClr val="2A4F1C"/>
                </a:solidFill>
                <a:effectLst/>
                <a:latin typeface="+mn-lt"/>
              </a:rPr>
              <a:t>Diskutieren Sie Strategien zur Bekämpfung von Greenwashing und betonen Sie die Bedeutung von Transparenz, Authentizität und echtem Engagement für ökologische Nachhaltigkeit in den Geschäftspraktiken.</a:t>
            </a:r>
          </a:p>
        </p:txBody>
      </p:sp>
    </p:spTree>
  </p:cSld>
  <p:clrMapOvr>
    <a:masterClrMapping/>
  </p:clrMapOvr>
  <p:transition spd="med">
    <p:fade/>
  </p:transition>
</p:sld>
</file>

<file path=ppt/slides/slide15.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Google Shape;323;p22">
            <a:extLst>
              <a:ext uri="{FF2B5EF4-FFF2-40B4-BE49-F238E27FC236}">
                <a16:creationId xmlns:a16="http://schemas.microsoft.com/office/drawing/2014/main" id="{4238157D-445C-BCA3-D0A3-5826BACD8D4F}"/>
              </a:ext>
            </a:extLst>
          </p:cNvPr>
          <p:cNvSpPr txBox="1">
            <a:spLocks noGrp="1"/>
          </p:cNvSpPr>
          <p:nvPr>
            <p:ph type="title"/>
          </p:nvPr>
        </p:nvSpPr>
        <p:spPr>
          <a:xfrm>
            <a:off x="1362075" y="307975"/>
            <a:ext cx="7891463" cy="823913"/>
          </a:xfrm>
        </p:spPr>
        <p:txBody>
          <a:bodyPr/>
          <a:lstStyle/>
          <a:p>
            <a:pPr eaLnBrk="1" hangingPunct="1">
              <a:spcBef>
                <a:spcPct val="0"/>
              </a:spcBef>
              <a:spcAft>
                <a:spcPct val="0"/>
              </a:spcAft>
              <a:buClr>
                <a:srgbClr val="2A4F1C"/>
              </a:buClr>
              <a:buSzPts val="3200"/>
              <a:buFont typeface="Calibri" panose="020F0502020204030204" pitchFamily="34" charset="0"/>
              <a:buNone/>
            </a:pPr>
            <a:r>
              <a:rPr lang="en-US"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rPr>
              <a:t>Referenzen und Links</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0963" name="Google Shape;324;p22">
            <a:extLst>
              <a:ext uri="{FF2B5EF4-FFF2-40B4-BE49-F238E27FC236}">
                <a16:creationId xmlns:a16="http://schemas.microsoft.com/office/drawing/2014/main" id="{04170F88-D782-75AE-A31D-02E12C9FD14C}"/>
              </a:ext>
            </a:extLst>
          </p:cNvPr>
          <p:cNvCxnSpPr>
            <a:cxnSpLocks noChangeShapeType="1"/>
          </p:cNvCxnSpPr>
          <p:nvPr/>
        </p:nvCxnSpPr>
        <p:spPr bwMode="auto">
          <a:xfrm>
            <a:off x="5665788" y="2143125"/>
            <a:ext cx="0" cy="2193925"/>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0964" name="Textfeld 2">
            <a:extLst>
              <a:ext uri="{FF2B5EF4-FFF2-40B4-BE49-F238E27FC236}">
                <a16:creationId xmlns:a16="http://schemas.microsoft.com/office/drawing/2014/main" id="{A367A027-45D4-4894-B0F0-17FADEB37CD5}"/>
              </a:ext>
            </a:extLst>
          </p:cNvPr>
          <p:cNvSpPr txBox="1">
            <a:spLocks noChangeArrowheads="1"/>
          </p:cNvSpPr>
          <p:nvPr/>
        </p:nvSpPr>
        <p:spPr bwMode="auto">
          <a:xfrm>
            <a:off x="1362075" y="1296988"/>
            <a:ext cx="9467850" cy="46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Biloslavo</a:t>
            </a:r>
            <a:r>
              <a:rPr lang="en-GB" sz="1200" dirty="0">
                <a:effectLst/>
                <a:latin typeface="Calibri" panose="020F0502020204030204" pitchFamily="34" charset="0"/>
                <a:ea typeface="Times New Roman" panose="02020603050405020304" pitchFamily="18" charset="0"/>
              </a:rPr>
              <a:t>, R., &amp; </a:t>
            </a:r>
            <a:r>
              <a:rPr lang="en-GB" sz="1200" dirty="0" err="1">
                <a:effectLst/>
                <a:latin typeface="Calibri" panose="020F0502020204030204" pitchFamily="34" charset="0"/>
                <a:ea typeface="Times New Roman" panose="02020603050405020304" pitchFamily="18" charset="0"/>
              </a:rPr>
              <a:t>Trnavčevič</a:t>
            </a:r>
            <a:r>
              <a:rPr lang="en-GB" sz="1200" dirty="0">
                <a:effectLst/>
                <a:latin typeface="Calibri" panose="020F0502020204030204" pitchFamily="34" charset="0"/>
                <a:ea typeface="Times New Roman" panose="02020603050405020304" pitchFamily="18" charset="0"/>
              </a:rPr>
              <a:t>, A. (2009). Websites als Kommunikationsmittel für ein "grünes" Unternehmen. </a:t>
            </a:r>
            <a:r>
              <a:rPr lang="en-GB" sz="1200" i="1" dirty="0">
                <a:effectLst/>
                <a:latin typeface="Calibri" panose="020F0502020204030204" pitchFamily="34" charset="0"/>
                <a:ea typeface="Times New Roman" panose="02020603050405020304" pitchFamily="18" charset="0"/>
              </a:rPr>
              <a:t>Management Decision</a:t>
            </a:r>
            <a:r>
              <a:rPr lang="en-GB" sz="1200" dirty="0">
                <a:effectLst/>
                <a:latin typeface="Calibri" panose="020F0502020204030204" pitchFamily="34" charset="0"/>
                <a:ea typeface="Times New Roman" panose="02020603050405020304" pitchFamily="18" charset="0"/>
              </a:rPr>
              <a:t>, </a:t>
            </a:r>
            <a:r>
              <a:rPr lang="en-GB" sz="1200" i="1" dirty="0">
                <a:effectLst/>
                <a:latin typeface="Calibri" panose="020F0502020204030204" pitchFamily="34" charset="0"/>
                <a:ea typeface="Times New Roman" panose="02020603050405020304" pitchFamily="18" charset="0"/>
              </a:rPr>
              <a:t>47</a:t>
            </a:r>
            <a:r>
              <a:rPr lang="en-GB" sz="1200" dirty="0">
                <a:effectLst/>
                <a:latin typeface="Calibri" panose="020F0502020204030204" pitchFamily="34" charset="0"/>
                <a:ea typeface="Times New Roman" panose="02020603050405020304" pitchFamily="18" charset="0"/>
              </a:rPr>
              <a:t>(7), 1158-1173.</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solidFill>
                  <a:srgbClr val="222222"/>
                </a:solidFill>
                <a:effectLst/>
                <a:latin typeface="Calibri" panose="020F0502020204030204" pitchFamily="34" charset="0"/>
                <a:ea typeface="Times New Roman" panose="02020603050405020304" pitchFamily="18" charset="0"/>
              </a:rPr>
              <a:t>Albino, V., </a:t>
            </a:r>
            <a:r>
              <a:rPr lang="en-GB" sz="1200" dirty="0" err="1">
                <a:solidFill>
                  <a:srgbClr val="222222"/>
                </a:solidFill>
                <a:effectLst/>
                <a:latin typeface="Calibri" panose="020F0502020204030204" pitchFamily="34" charset="0"/>
                <a:ea typeface="Times New Roman" panose="02020603050405020304" pitchFamily="18" charset="0"/>
              </a:rPr>
              <a:t>Balice</a:t>
            </a:r>
            <a:r>
              <a:rPr lang="en-GB" sz="1200" dirty="0">
                <a:solidFill>
                  <a:srgbClr val="222222"/>
                </a:solidFill>
                <a:effectLst/>
                <a:latin typeface="Calibri" panose="020F0502020204030204" pitchFamily="34" charset="0"/>
                <a:ea typeface="Times New Roman" panose="02020603050405020304" pitchFamily="18" charset="0"/>
              </a:rPr>
              <a:t>, A., &amp; </a:t>
            </a:r>
            <a:r>
              <a:rPr lang="en-GB" sz="1200" dirty="0" err="1">
                <a:solidFill>
                  <a:srgbClr val="222222"/>
                </a:solidFill>
                <a:effectLst/>
                <a:latin typeface="Calibri" panose="020F0502020204030204" pitchFamily="34" charset="0"/>
                <a:ea typeface="Times New Roman" panose="02020603050405020304" pitchFamily="18" charset="0"/>
              </a:rPr>
              <a:t>Dangelico</a:t>
            </a:r>
            <a:r>
              <a:rPr lang="en-GB" sz="1200" dirty="0">
                <a:solidFill>
                  <a:srgbClr val="222222"/>
                </a:solidFill>
                <a:effectLst/>
                <a:latin typeface="Calibri" panose="020F0502020204030204" pitchFamily="34" charset="0"/>
                <a:ea typeface="Times New Roman" panose="02020603050405020304" pitchFamily="18" charset="0"/>
              </a:rPr>
              <a:t>, R. M. (2009). Umweltstrategien und grüne Produktentwicklung: ein Überblick über nachhaltigkeitsorientierte Unternehmen. </a:t>
            </a:r>
            <a:r>
              <a:rPr lang="en-GB" sz="1200" i="1" dirty="0">
                <a:solidFill>
                  <a:srgbClr val="222222"/>
                </a:solidFill>
                <a:effectLst/>
                <a:latin typeface="Calibri" panose="020F0502020204030204" pitchFamily="34" charset="0"/>
                <a:ea typeface="Times New Roman" panose="02020603050405020304" pitchFamily="18" charset="0"/>
              </a:rPr>
              <a:t>Business strategy and the environment</a:t>
            </a:r>
            <a:r>
              <a:rPr lang="en-GB" sz="1200" dirty="0">
                <a:solidFill>
                  <a:srgbClr val="222222"/>
                </a:solidFill>
                <a:effectLst/>
                <a:latin typeface="Calibri" panose="020F0502020204030204" pitchFamily="34" charset="0"/>
                <a:ea typeface="Times New Roman" panose="02020603050405020304" pitchFamily="18" charset="0"/>
              </a:rPr>
              <a:t>, </a:t>
            </a:r>
            <a:r>
              <a:rPr lang="en-GB" sz="1200" i="1" dirty="0">
                <a:solidFill>
                  <a:srgbClr val="222222"/>
                </a:solidFill>
                <a:effectLst/>
                <a:latin typeface="Calibri" panose="020F0502020204030204" pitchFamily="34" charset="0"/>
                <a:ea typeface="Times New Roman" panose="02020603050405020304" pitchFamily="18" charset="0"/>
              </a:rPr>
              <a:t>18</a:t>
            </a:r>
            <a:r>
              <a:rPr lang="en-GB" sz="1200" dirty="0">
                <a:solidFill>
                  <a:srgbClr val="222222"/>
                </a:solidFill>
                <a:effectLst/>
                <a:latin typeface="Calibri" panose="020F0502020204030204" pitchFamily="34" charset="0"/>
                <a:ea typeface="Times New Roman" panose="02020603050405020304" pitchFamily="18" charset="0"/>
              </a:rPr>
              <a:t>(2), 83-96.</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effectLst/>
                <a:latin typeface="Times New Roman" panose="02020603050405020304" pitchFamily="18" charset="0"/>
                <a:ea typeface="Times New Roman" panose="02020603050405020304" pitchFamily="18" charset="0"/>
              </a:rPr>
              <a:t>Bradbury, H. und Clair, J. (1999), "Promoting sustainable </a:t>
            </a:r>
            <a:r>
              <a:rPr lang="en-GB" sz="1200" dirty="0" err="1">
                <a:effectLst/>
                <a:latin typeface="Times New Roman" panose="02020603050405020304" pitchFamily="18" charset="0"/>
                <a:ea typeface="Times New Roman" panose="02020603050405020304" pitchFamily="18" charset="0"/>
              </a:rPr>
              <a:t>prganizations </a:t>
            </a:r>
            <a:r>
              <a:rPr lang="en-GB" sz="1200" dirty="0">
                <a:effectLst/>
                <a:latin typeface="Times New Roman" panose="02020603050405020304" pitchFamily="18" charset="0"/>
                <a:ea typeface="Times New Roman" panose="02020603050405020304" pitchFamily="18" charset="0"/>
              </a:rPr>
              <a:t>with Sweden's Natural Step", Academy of Management Executive, Vol. 13 No. 4, pp. 63-74.</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a:solidFill>
                  <a:srgbClr val="222222"/>
                </a:solidFill>
                <a:effectLst/>
                <a:latin typeface="Arial" panose="020B0604020202020204" pitchFamily="34" charset="0"/>
                <a:ea typeface="Times New Roman" panose="02020603050405020304" pitchFamily="18" charset="0"/>
              </a:rPr>
              <a:t>BERBER, G., &amp; ÖZTÜRK, A. (2023). </a:t>
            </a:r>
            <a:r>
              <a:rPr lang="en-GB" sz="1200" dirty="0" err="1">
                <a:solidFill>
                  <a:srgbClr val="222222"/>
                </a:solidFill>
                <a:effectLst/>
                <a:latin typeface="Arial" panose="020B0604020202020204" pitchFamily="34" charset="0"/>
                <a:ea typeface="Times New Roman" panose="02020603050405020304" pitchFamily="18" charset="0"/>
              </a:rPr>
              <a:t>Yeşil </a:t>
            </a:r>
            <a:r>
              <a:rPr lang="en-GB" sz="1200" dirty="0" err="1">
                <a:solidFill>
                  <a:srgbClr val="222222"/>
                </a:solidFill>
                <a:effectLst/>
                <a:latin typeface="Arial" panose="020B0604020202020204" pitchFamily="34" charset="0"/>
                <a:ea typeface="Times New Roman" panose="02020603050405020304" pitchFamily="18" charset="0"/>
              </a:rPr>
              <a:t>Pazarlama</a:t>
            </a:r>
            <a:r>
              <a:rPr lang="en-GB" sz="1200" dirty="0" err="1">
                <a:solidFill>
                  <a:srgbClr val="222222"/>
                </a:solidFill>
                <a:effectLst/>
                <a:latin typeface="Arial" panose="020B0604020202020204" pitchFamily="34" charset="0"/>
                <a:ea typeface="Times New Roman" panose="02020603050405020304" pitchFamily="18" charset="0"/>
              </a:rPr>
              <a:t> Çalışmalarının </a:t>
            </a:r>
            <a:r>
              <a:rPr lang="en-GB" sz="1200" dirty="0" err="1">
                <a:solidFill>
                  <a:srgbClr val="222222"/>
                </a:solidFill>
                <a:effectLst/>
                <a:latin typeface="Arial" panose="020B0604020202020204" pitchFamily="34" charset="0"/>
                <a:ea typeface="Times New Roman" panose="02020603050405020304" pitchFamily="18" charset="0"/>
              </a:rPr>
              <a:t>Tüketiciler </a:t>
            </a:r>
            <a:r>
              <a:rPr lang="en-GB" sz="1200" dirty="0" err="1">
                <a:solidFill>
                  <a:srgbClr val="222222"/>
                </a:solidFill>
                <a:effectLst/>
                <a:latin typeface="Arial" panose="020B0604020202020204" pitchFamily="34" charset="0"/>
                <a:ea typeface="Times New Roman" panose="02020603050405020304" pitchFamily="18" charset="0"/>
              </a:rPr>
              <a:t>ve </a:t>
            </a:r>
            <a:r>
              <a:rPr lang="en-GB" sz="1200" dirty="0">
                <a:solidFill>
                  <a:srgbClr val="222222"/>
                </a:solidFill>
                <a:effectLst/>
                <a:latin typeface="Arial" panose="020B0604020202020204" pitchFamily="34" charset="0"/>
                <a:ea typeface="Times New Roman" panose="02020603050405020304" pitchFamily="18" charset="0"/>
              </a:rPr>
              <a:t>İşletmeler A</a:t>
            </a:r>
            <a:r>
              <a:rPr lang="en-GB" sz="1200" dirty="0">
                <a:solidFill>
                  <a:srgbClr val="222222"/>
                </a:solidFill>
                <a:effectLst/>
                <a:latin typeface="Arial" panose="020B0604020202020204" pitchFamily="34" charset="0"/>
                <a:ea typeface="Times New Roman" panose="02020603050405020304" pitchFamily="18" charset="0"/>
              </a:rPr>
              <a:t>çısından D</a:t>
            </a:r>
            <a:r>
              <a:rPr lang="en-GB" sz="1200" dirty="0">
                <a:solidFill>
                  <a:srgbClr val="222222"/>
                </a:solidFill>
                <a:effectLst/>
                <a:latin typeface="Arial" panose="020B0604020202020204" pitchFamily="34" charset="0"/>
                <a:ea typeface="Times New Roman" panose="02020603050405020304" pitchFamily="18" charset="0"/>
              </a:rPr>
              <a:t>eğerlendirilmesi Üzerine </a:t>
            </a:r>
            <a:r>
              <a:rPr lang="en-GB" sz="1200" dirty="0" err="1">
                <a:solidFill>
                  <a:srgbClr val="222222"/>
                </a:solidFill>
                <a:effectLst/>
                <a:latin typeface="Arial" panose="020B0604020202020204" pitchFamily="34" charset="0"/>
                <a:ea typeface="Times New Roman" panose="02020603050405020304" pitchFamily="18" charset="0"/>
              </a:rPr>
              <a:t>B</a:t>
            </a:r>
            <a:r>
              <a:rPr lang="en-GB" sz="1200" dirty="0">
                <a:solidFill>
                  <a:srgbClr val="222222"/>
                </a:solidFill>
                <a:effectLst/>
                <a:latin typeface="Arial" panose="020B0604020202020204" pitchFamily="34" charset="0"/>
                <a:ea typeface="Times New Roman" panose="02020603050405020304" pitchFamily="18" charset="0"/>
              </a:rPr>
              <a:t>ir İçerik A</a:t>
            </a:r>
            <a:r>
              <a:rPr lang="en-GB" sz="1200" dirty="0">
                <a:solidFill>
                  <a:srgbClr val="222222"/>
                </a:solidFill>
                <a:effectLst/>
                <a:latin typeface="Arial" panose="020B0604020202020204" pitchFamily="34" charset="0"/>
                <a:ea typeface="Times New Roman" panose="02020603050405020304" pitchFamily="18" charset="0"/>
              </a:rPr>
              <a:t>n</a:t>
            </a:r>
            <a:r>
              <a:rPr lang="en-GB" sz="1200" dirty="0">
                <a:solidFill>
                  <a:srgbClr val="222222"/>
                </a:solidFill>
                <a:effectLst/>
                <a:latin typeface="Arial" panose="020B0604020202020204" pitchFamily="34" charset="0"/>
                <a:ea typeface="Times New Roman" panose="02020603050405020304" pitchFamily="18" charset="0"/>
              </a:rPr>
              <a:t>alizi. </a:t>
            </a:r>
            <a:r>
              <a:rPr lang="en-GB" sz="1200" i="1" dirty="0">
                <a:solidFill>
                  <a:srgbClr val="222222"/>
                </a:solidFill>
                <a:effectLst/>
                <a:latin typeface="Arial" panose="020B0604020202020204" pitchFamily="34" charset="0"/>
                <a:ea typeface="Times New Roman" panose="02020603050405020304" pitchFamily="18" charset="0"/>
              </a:rPr>
              <a:t>İnsan v</a:t>
            </a:r>
            <a:r>
              <a:rPr lang="en-GB" sz="1200" i="1" dirty="0">
                <a:solidFill>
                  <a:srgbClr val="222222"/>
                </a:solidFill>
                <a:effectLst/>
                <a:latin typeface="Arial" panose="020B0604020202020204" pitchFamily="34" charset="0"/>
                <a:ea typeface="Times New Roman" panose="02020603050405020304" pitchFamily="18" charset="0"/>
              </a:rPr>
              <a:t>e T</a:t>
            </a:r>
            <a:r>
              <a:rPr lang="en-GB" sz="1200" i="1" dirty="0">
                <a:solidFill>
                  <a:srgbClr val="222222"/>
                </a:solidFill>
                <a:effectLst/>
                <a:latin typeface="Arial" panose="020B0604020202020204" pitchFamily="34" charset="0"/>
                <a:ea typeface="Times New Roman" panose="02020603050405020304" pitchFamily="18" charset="0"/>
              </a:rPr>
              <a:t>oplum B</a:t>
            </a:r>
            <a:r>
              <a:rPr lang="en-GB" sz="1200" i="1" dirty="0">
                <a:solidFill>
                  <a:srgbClr val="222222"/>
                </a:solidFill>
                <a:effectLst/>
                <a:latin typeface="Arial" panose="020B0604020202020204" pitchFamily="34" charset="0"/>
                <a:ea typeface="Times New Roman" panose="02020603050405020304" pitchFamily="18" charset="0"/>
              </a:rPr>
              <a:t>ilimleri A</a:t>
            </a:r>
            <a:r>
              <a:rPr lang="en-GB" sz="1200" i="1" dirty="0">
                <a:solidFill>
                  <a:srgbClr val="222222"/>
                </a:solidFill>
                <a:effectLst/>
                <a:latin typeface="Arial" panose="020B0604020202020204" pitchFamily="34" charset="0"/>
                <a:ea typeface="Times New Roman" panose="02020603050405020304" pitchFamily="18" charset="0"/>
              </a:rPr>
              <a:t>raştırmaları D</a:t>
            </a:r>
            <a:r>
              <a:rPr lang="en-GB" sz="1200" i="1" dirty="0" err="1">
                <a:solidFill>
                  <a:srgbClr val="222222"/>
                </a:solidFill>
                <a:effectLst/>
                <a:latin typeface="Arial" panose="020B0604020202020204" pitchFamily="34" charset="0"/>
                <a:ea typeface="Times New Roman" panose="02020603050405020304" pitchFamily="18" charset="0"/>
              </a:rPr>
              <a:t>ergisi,</a:t>
            </a:r>
            <a:r>
              <a:rPr lang="en-GB" sz="1200" dirty="0">
                <a:solidFill>
                  <a:srgbClr val="222222"/>
                </a:solidFill>
                <a:effectLst/>
                <a:latin typeface="Arial" panose="020B0604020202020204" pitchFamily="34" charset="0"/>
                <a:ea typeface="Times New Roman" panose="02020603050405020304" pitchFamily="18" charset="0"/>
              </a:rPr>
              <a:t> 1</a:t>
            </a:r>
            <a:r>
              <a:rPr lang="en-GB" sz="1200" dirty="0">
                <a:solidFill>
                  <a:srgbClr val="222222"/>
                </a:solidFill>
                <a:effectLst/>
                <a:latin typeface="Arial" panose="020B0604020202020204" pitchFamily="34" charset="0"/>
                <a:ea typeface="Times New Roman" panose="02020603050405020304" pitchFamily="18" charset="0"/>
              </a:rPr>
              <a:t>2(5), 2687-2707.</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Times New Roman" panose="02020603050405020304" pitchFamily="18" charset="0"/>
                <a:ea typeface="Times New Roman" panose="02020603050405020304" pitchFamily="18" charset="0"/>
              </a:rPr>
              <a:t>Bozpolat</a:t>
            </a:r>
            <a:r>
              <a:rPr lang="en-GB" sz="1200" dirty="0">
                <a:effectLst/>
                <a:latin typeface="Times New Roman" panose="02020603050405020304" pitchFamily="18" charset="0"/>
                <a:ea typeface="Times New Roman" panose="02020603050405020304" pitchFamily="18" charset="0"/>
              </a:rPr>
              <a:t>, C. (2021). </a:t>
            </a:r>
            <a:r>
              <a:rPr lang="en-GB" sz="1200" dirty="0" err="1">
                <a:effectLst/>
                <a:latin typeface="Times New Roman" panose="02020603050405020304" pitchFamily="18" charset="0"/>
                <a:ea typeface="Times New Roman" panose="02020603050405020304" pitchFamily="18" charset="0"/>
              </a:rPr>
              <a:t>Çevresel </a:t>
            </a:r>
            <a:r>
              <a:rPr lang="en-GB" sz="1200" dirty="0" err="1">
                <a:effectLst/>
                <a:latin typeface="Times New Roman" panose="02020603050405020304" pitchFamily="18" charset="0"/>
                <a:ea typeface="Times New Roman" panose="02020603050405020304" pitchFamily="18" charset="0"/>
              </a:rPr>
              <a:t>Kaygının </a:t>
            </a:r>
            <a:r>
              <a:rPr lang="en-GB" sz="1200" dirty="0" err="1">
                <a:effectLst/>
                <a:latin typeface="Times New Roman" panose="02020603050405020304" pitchFamily="18" charset="0"/>
                <a:ea typeface="Times New Roman" panose="02020603050405020304" pitchFamily="18" charset="0"/>
              </a:rPr>
              <a:t>ve </a:t>
            </a:r>
            <a:r>
              <a:rPr lang="en-GB" sz="1200" dirty="0" err="1">
                <a:effectLst/>
                <a:latin typeface="Times New Roman" panose="02020603050405020304" pitchFamily="18" charset="0"/>
                <a:ea typeface="Times New Roman" panose="02020603050405020304" pitchFamily="18" charset="0"/>
              </a:rPr>
              <a:t>Algılanan </a:t>
            </a:r>
            <a:r>
              <a:rPr lang="en-GB" sz="1200" dirty="0" err="1">
                <a:effectLst/>
                <a:latin typeface="Times New Roman" panose="02020603050405020304" pitchFamily="18" charset="0"/>
                <a:ea typeface="Times New Roman" panose="02020603050405020304" pitchFamily="18" charset="0"/>
              </a:rPr>
              <a:t>Pazar </a:t>
            </a:r>
            <a:r>
              <a:rPr lang="en-GB" sz="1200" dirty="0" err="1">
                <a:effectLst/>
                <a:latin typeface="Times New Roman" panose="02020603050405020304" pitchFamily="18" charset="0"/>
                <a:ea typeface="Times New Roman" panose="02020603050405020304" pitchFamily="18" charset="0"/>
              </a:rPr>
              <a:t>Etkisinin </a:t>
            </a:r>
            <a:r>
              <a:rPr lang="en-GB" sz="1200" dirty="0" err="1">
                <a:effectLst/>
                <a:latin typeface="Times New Roman" panose="02020603050405020304" pitchFamily="18" charset="0"/>
                <a:ea typeface="Times New Roman" panose="02020603050405020304" pitchFamily="18" charset="0"/>
              </a:rPr>
              <a:t>Yeşil </a:t>
            </a:r>
            <a:r>
              <a:rPr lang="en-GB" sz="1200" dirty="0" err="1">
                <a:effectLst/>
                <a:latin typeface="Times New Roman" panose="02020603050405020304" pitchFamily="18" charset="0"/>
                <a:ea typeface="Times New Roman" panose="02020603050405020304" pitchFamily="18" charset="0"/>
              </a:rPr>
              <a:t>Ürün </a:t>
            </a:r>
            <a:r>
              <a:rPr lang="en-GB" sz="1200" dirty="0" err="1">
                <a:effectLst/>
                <a:latin typeface="Times New Roman" panose="02020603050405020304" pitchFamily="18" charset="0"/>
                <a:ea typeface="Times New Roman" panose="02020603050405020304" pitchFamily="18" charset="0"/>
              </a:rPr>
              <a:t>Satın </a:t>
            </a:r>
            <a:r>
              <a:rPr lang="en-GB" sz="1200" dirty="0">
                <a:effectLst/>
                <a:latin typeface="Times New Roman" panose="02020603050405020304" pitchFamily="18" charset="0"/>
                <a:ea typeface="Times New Roman" panose="02020603050405020304" pitchFamily="18" charset="0"/>
              </a:rPr>
              <a:t>Alma </a:t>
            </a:r>
            <a:r>
              <a:rPr lang="en-GB" sz="1200" dirty="0" err="1">
                <a:effectLst/>
                <a:latin typeface="Times New Roman" panose="02020603050405020304" pitchFamily="18" charset="0"/>
                <a:ea typeface="Times New Roman" panose="02020603050405020304" pitchFamily="18" charset="0"/>
              </a:rPr>
              <a:t>Davranışındaki </a:t>
            </a:r>
            <a:r>
              <a:rPr lang="en-GB" sz="1200" dirty="0" err="1">
                <a:effectLst/>
                <a:latin typeface="Times New Roman" panose="02020603050405020304" pitchFamily="18" charset="0"/>
                <a:ea typeface="Times New Roman" panose="02020603050405020304" pitchFamily="18" charset="0"/>
              </a:rPr>
              <a:t>Rolü</a:t>
            </a:r>
            <a:r>
              <a:rPr lang="en-GB" sz="1200" dirty="0">
                <a:effectLst/>
                <a:latin typeface="Times New Roman" panose="02020603050405020304" pitchFamily="18" charset="0"/>
                <a:ea typeface="Times New Roman" panose="02020603050405020304" pitchFamily="18" charset="0"/>
              </a:rPr>
              <a:t>. </a:t>
            </a:r>
            <a:r>
              <a:rPr lang="en-GB" sz="1200" dirty="0" err="1">
                <a:effectLst/>
                <a:latin typeface="Times New Roman" panose="02020603050405020304" pitchFamily="18" charset="0"/>
                <a:ea typeface="Times New Roman" panose="02020603050405020304" pitchFamily="18" charset="0"/>
              </a:rPr>
              <a:t>Kafkas </a:t>
            </a:r>
            <a:r>
              <a:rPr lang="en-GB" sz="1200" dirty="0" err="1">
                <a:effectLst/>
                <a:latin typeface="Times New Roman" panose="02020603050405020304" pitchFamily="18" charset="0"/>
                <a:ea typeface="Times New Roman" panose="02020603050405020304" pitchFamily="18" charset="0"/>
              </a:rPr>
              <a:t>Üniversitesi </a:t>
            </a:r>
            <a:r>
              <a:rPr lang="en-GB" sz="1200" dirty="0">
                <a:effectLst/>
                <a:latin typeface="Times New Roman" panose="02020603050405020304" pitchFamily="18" charset="0"/>
                <a:ea typeface="Times New Roman" panose="02020603050405020304" pitchFamily="18" charset="0"/>
              </a:rPr>
              <a:t>İktisadi v</a:t>
            </a:r>
            <a:r>
              <a:rPr lang="en-GB" sz="1200" dirty="0">
                <a:effectLst/>
                <a:latin typeface="Times New Roman" panose="02020603050405020304" pitchFamily="18" charset="0"/>
                <a:ea typeface="Times New Roman" panose="02020603050405020304" pitchFamily="18" charset="0"/>
              </a:rPr>
              <a:t>e İdari B</a:t>
            </a:r>
            <a:r>
              <a:rPr lang="en-GB" sz="1200" dirty="0">
                <a:effectLst/>
                <a:latin typeface="Times New Roman" panose="02020603050405020304" pitchFamily="18" charset="0"/>
                <a:ea typeface="Times New Roman" panose="02020603050405020304" pitchFamily="18" charset="0"/>
              </a:rPr>
              <a:t>i</a:t>
            </a:r>
            <a:r>
              <a:rPr lang="en-GB" sz="1200" dirty="0">
                <a:effectLst/>
                <a:latin typeface="Times New Roman" panose="02020603050405020304" pitchFamily="18" charset="0"/>
                <a:ea typeface="Times New Roman" panose="02020603050405020304" pitchFamily="18" charset="0"/>
              </a:rPr>
              <a:t>limler Fa</a:t>
            </a:r>
            <a:r>
              <a:rPr lang="en-GB" sz="1200" dirty="0">
                <a:effectLst/>
                <a:latin typeface="Times New Roman" panose="02020603050405020304" pitchFamily="18" charset="0"/>
                <a:ea typeface="Times New Roman" panose="02020603050405020304" pitchFamily="18" charset="0"/>
              </a:rPr>
              <a:t>kültesi De</a:t>
            </a:r>
            <a:r>
              <a:rPr lang="en-GB" sz="1200" dirty="0" err="1">
                <a:effectLst/>
                <a:latin typeface="Times New Roman" panose="02020603050405020304" pitchFamily="18" charset="0"/>
                <a:ea typeface="Times New Roman" panose="02020603050405020304" pitchFamily="18" charset="0"/>
              </a:rPr>
              <a:t>rgisi, </a:t>
            </a:r>
            <a:r>
              <a:rPr lang="en-GB" sz="1200" dirty="0">
                <a:effectLst/>
                <a:latin typeface="Times New Roman" panose="02020603050405020304" pitchFamily="18" charset="0"/>
                <a:ea typeface="Times New Roman" panose="02020603050405020304" pitchFamily="18" charset="0"/>
              </a:rPr>
              <a:t>12(24), 702-727.</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Çavuşoğlu</a:t>
            </a:r>
            <a:r>
              <a:rPr lang="en-GB" sz="1200" dirty="0">
                <a:effectLst/>
                <a:latin typeface="Calibri" panose="020F0502020204030204" pitchFamily="34" charset="0"/>
                <a:ea typeface="Times New Roman" panose="02020603050405020304" pitchFamily="18" charset="0"/>
              </a:rPr>
              <a:t>, Sinan. (2021). </a:t>
            </a:r>
            <a:r>
              <a:rPr lang="en-GB" sz="1200" dirty="0" err="1">
                <a:effectLst/>
                <a:latin typeface="Calibri" panose="020F0502020204030204" pitchFamily="34" charset="0"/>
                <a:ea typeface="Times New Roman" panose="02020603050405020304" pitchFamily="18" charset="0"/>
              </a:rPr>
              <a:t>Yeşil </a:t>
            </a:r>
            <a:r>
              <a:rPr lang="en-GB" sz="1200" dirty="0" err="1">
                <a:effectLst/>
                <a:latin typeface="Calibri" panose="020F0502020204030204" pitchFamily="34" charset="0"/>
                <a:ea typeface="Times New Roman" panose="02020603050405020304" pitchFamily="18" charset="0"/>
              </a:rPr>
              <a:t>Reklam </a:t>
            </a:r>
            <a:r>
              <a:rPr lang="en-GB" sz="1200" dirty="0" err="1">
                <a:effectLst/>
                <a:latin typeface="Calibri" panose="020F0502020204030204" pitchFamily="34" charset="0"/>
                <a:ea typeface="Times New Roman" panose="02020603050405020304" pitchFamily="18" charset="0"/>
              </a:rPr>
              <a:t>ve </a:t>
            </a:r>
            <a:r>
              <a:rPr lang="en-GB" sz="1200" dirty="0" err="1">
                <a:effectLst/>
                <a:latin typeface="Calibri" panose="020F0502020204030204" pitchFamily="34" charset="0"/>
                <a:ea typeface="Times New Roman" panose="02020603050405020304" pitchFamily="18" charset="0"/>
              </a:rPr>
              <a:t>Yeşil </a:t>
            </a:r>
            <a:r>
              <a:rPr lang="en-GB" sz="1200" dirty="0" err="1">
                <a:effectLst/>
                <a:latin typeface="Calibri" panose="020F0502020204030204" pitchFamily="34" charset="0"/>
                <a:ea typeface="Times New Roman" panose="02020603050405020304" pitchFamily="18" charset="0"/>
              </a:rPr>
              <a:t>Marka </a:t>
            </a:r>
            <a:r>
              <a:rPr lang="en-GB" sz="1200" dirty="0" err="1">
                <a:effectLst/>
                <a:latin typeface="Calibri" panose="020F0502020204030204" pitchFamily="34" charset="0"/>
                <a:ea typeface="Times New Roman" panose="02020603050405020304" pitchFamily="18" charset="0"/>
              </a:rPr>
              <a:t>Farkındalığın </a:t>
            </a:r>
            <a:r>
              <a:rPr lang="en-GB" sz="1200" dirty="0" err="1">
                <a:effectLst/>
                <a:latin typeface="Calibri" panose="020F0502020204030204" pitchFamily="34" charset="0"/>
                <a:ea typeface="Times New Roman" panose="02020603050405020304" pitchFamily="18" charset="0"/>
              </a:rPr>
              <a:t>Yeşil </a:t>
            </a:r>
            <a:r>
              <a:rPr lang="en-GB" sz="1200" dirty="0" err="1">
                <a:effectLst/>
                <a:latin typeface="Calibri" panose="020F0502020204030204" pitchFamily="34" charset="0"/>
                <a:ea typeface="Times New Roman" panose="02020603050405020304" pitchFamily="18" charset="0"/>
              </a:rPr>
              <a:t>Müşteri </a:t>
            </a:r>
            <a:r>
              <a:rPr lang="en-GB" sz="1200" dirty="0" err="1">
                <a:effectLst/>
                <a:latin typeface="Calibri" panose="020F0502020204030204" pitchFamily="34" charset="0"/>
                <a:ea typeface="Times New Roman" panose="02020603050405020304" pitchFamily="18" charset="0"/>
              </a:rPr>
              <a:t>Tatmini </a:t>
            </a:r>
            <a:r>
              <a:rPr lang="en-GB" sz="1200" dirty="0" err="1">
                <a:effectLst/>
                <a:latin typeface="Calibri" panose="020F0502020204030204" pitchFamily="34" charset="0"/>
                <a:ea typeface="Times New Roman" panose="02020603050405020304" pitchFamily="18" charset="0"/>
              </a:rPr>
              <a:t>Üzerindeki </a:t>
            </a:r>
            <a:r>
              <a:rPr lang="en-GB" sz="1200" dirty="0" err="1">
                <a:effectLst/>
                <a:latin typeface="Calibri" panose="020F0502020204030204" pitchFamily="34" charset="0"/>
                <a:ea typeface="Times New Roman" panose="02020603050405020304" pitchFamily="18" charset="0"/>
              </a:rPr>
              <a:t>Etkisi</a:t>
            </a:r>
            <a:r>
              <a:rPr lang="en-GB" sz="1200" dirty="0">
                <a:effectLst/>
                <a:latin typeface="Calibri" panose="020F0502020204030204" pitchFamily="34" charset="0"/>
                <a:ea typeface="Times New Roman" panose="02020603050405020304" pitchFamily="18" charset="0"/>
              </a:rPr>
              <a:t>: </a:t>
            </a:r>
            <a:r>
              <a:rPr lang="en-GB" sz="1200" dirty="0" err="1">
                <a:effectLst/>
                <a:latin typeface="Calibri" panose="020F0502020204030204" pitchFamily="34" charset="0"/>
                <a:ea typeface="Times New Roman" panose="02020603050405020304" pitchFamily="18" charset="0"/>
              </a:rPr>
              <a:t>Yeşil </a:t>
            </a:r>
            <a:r>
              <a:rPr lang="en-GB" sz="1200" dirty="0" err="1">
                <a:effectLst/>
                <a:latin typeface="Calibri" panose="020F0502020204030204" pitchFamily="34" charset="0"/>
                <a:ea typeface="Times New Roman" panose="02020603050405020304" pitchFamily="18" charset="0"/>
              </a:rPr>
              <a:t>Satın </a:t>
            </a:r>
            <a:r>
              <a:rPr lang="en-GB" sz="1200" dirty="0">
                <a:effectLst/>
                <a:latin typeface="Calibri" panose="020F0502020204030204" pitchFamily="34" charset="0"/>
                <a:ea typeface="Times New Roman" panose="02020603050405020304" pitchFamily="18" charset="0"/>
              </a:rPr>
              <a:t>Alma </a:t>
            </a:r>
            <a:r>
              <a:rPr lang="en-GB" sz="1200" dirty="0" err="1">
                <a:effectLst/>
                <a:latin typeface="Calibri" panose="020F0502020204030204" pitchFamily="34" charset="0"/>
                <a:ea typeface="Times New Roman" panose="02020603050405020304" pitchFamily="18" charset="0"/>
              </a:rPr>
              <a:t>Davranışının </a:t>
            </a:r>
            <a:r>
              <a:rPr lang="en-GB" sz="1200" dirty="0" err="1">
                <a:effectLst/>
                <a:latin typeface="Calibri" panose="020F0502020204030204" pitchFamily="34" charset="0"/>
                <a:ea typeface="Times New Roman" panose="02020603050405020304" pitchFamily="18" charset="0"/>
              </a:rPr>
              <a:t>Aracılık </a:t>
            </a:r>
            <a:r>
              <a:rPr lang="en-GB" sz="1200" dirty="0" err="1">
                <a:effectLst/>
                <a:latin typeface="Calibri" panose="020F0502020204030204" pitchFamily="34" charset="0"/>
                <a:ea typeface="Times New Roman" panose="02020603050405020304" pitchFamily="18" charset="0"/>
              </a:rPr>
              <a:t>Rolü</a:t>
            </a:r>
            <a:r>
              <a:rPr lang="en-GB" sz="1200" dirty="0">
                <a:effectLst/>
                <a:latin typeface="Calibri" panose="020F0502020204030204" pitchFamily="34" charset="0"/>
                <a:ea typeface="Times New Roman" panose="02020603050405020304" pitchFamily="18" charset="0"/>
              </a:rPr>
              <a:t>. Gaziantep University Journal of Social Sciences. 20. 1355-1374. 10.21547/jss.893209.</a:t>
            </a:r>
            <a:endParaRPr lang="tr-TR" sz="1200" dirty="0">
              <a:effectLst/>
              <a:latin typeface="Times New Roman" panose="02020603050405020304" pitchFamily="18" charset="0"/>
              <a:ea typeface="Times New Roman" panose="02020603050405020304" pitchFamily="18" charset="0"/>
            </a:endParaRPr>
          </a:p>
          <a:p>
            <a:pPr algn="just">
              <a:lnSpc>
                <a:spcPct val="150000"/>
              </a:lnSpc>
              <a:spcAft>
                <a:spcPts val="800"/>
              </a:spcAft>
            </a:pPr>
            <a:r>
              <a:rPr lang="en-GB" sz="1200" dirty="0" err="1">
                <a:effectLst/>
                <a:latin typeface="Calibri" panose="020F0502020204030204" pitchFamily="34" charset="0"/>
                <a:ea typeface="Times New Roman" panose="02020603050405020304" pitchFamily="18" charset="0"/>
              </a:rPr>
              <a:t>Pimonenko </a:t>
            </a:r>
            <a:r>
              <a:rPr lang="en-GB" sz="1200" dirty="0">
                <a:effectLst/>
                <a:latin typeface="Calibri" panose="020F0502020204030204" pitchFamily="34" charset="0"/>
                <a:ea typeface="Times New Roman" panose="02020603050405020304" pitchFamily="18" charset="0"/>
              </a:rPr>
              <a:t>T, </a:t>
            </a:r>
            <a:r>
              <a:rPr lang="en-GB" sz="1200" dirty="0" err="1">
                <a:effectLst/>
                <a:latin typeface="Calibri" panose="020F0502020204030204" pitchFamily="34" charset="0"/>
                <a:ea typeface="Times New Roman" panose="02020603050405020304" pitchFamily="18" charset="0"/>
              </a:rPr>
              <a:t>Bilan </a:t>
            </a:r>
            <a:r>
              <a:rPr lang="en-GB" sz="1200" dirty="0">
                <a:effectLst/>
                <a:latin typeface="Calibri" panose="020F0502020204030204" pitchFamily="34" charset="0"/>
                <a:ea typeface="Times New Roman" panose="02020603050405020304" pitchFamily="18" charset="0"/>
              </a:rPr>
              <a:t>Y, </a:t>
            </a:r>
            <a:r>
              <a:rPr lang="en-GB" sz="1200" dirty="0" err="1">
                <a:effectLst/>
                <a:latin typeface="Calibri" panose="020F0502020204030204" pitchFamily="34" charset="0"/>
                <a:ea typeface="Times New Roman" panose="02020603050405020304" pitchFamily="18" charset="0"/>
              </a:rPr>
              <a:t>Horák </a:t>
            </a:r>
            <a:r>
              <a:rPr lang="en-GB" sz="1200" dirty="0">
                <a:effectLst/>
                <a:latin typeface="Calibri" panose="020F0502020204030204" pitchFamily="34" charset="0"/>
                <a:ea typeface="Times New Roman" panose="02020603050405020304" pitchFamily="18" charset="0"/>
              </a:rPr>
              <a:t>J, </a:t>
            </a:r>
            <a:r>
              <a:rPr lang="en-GB" sz="1200" dirty="0" err="1">
                <a:effectLst/>
                <a:latin typeface="Calibri" panose="020F0502020204030204" pitchFamily="34" charset="0"/>
                <a:ea typeface="Times New Roman" panose="02020603050405020304" pitchFamily="18" charset="0"/>
              </a:rPr>
              <a:t>Starchenko </a:t>
            </a:r>
            <a:r>
              <a:rPr lang="en-GB" sz="1200" dirty="0">
                <a:effectLst/>
                <a:latin typeface="Calibri" panose="020F0502020204030204" pitchFamily="34" charset="0"/>
                <a:ea typeface="Times New Roman" panose="02020603050405020304" pitchFamily="18" charset="0"/>
              </a:rPr>
              <a:t>L, </a:t>
            </a:r>
            <a:r>
              <a:rPr lang="en-GB" sz="1200" dirty="0" err="1">
                <a:effectLst/>
                <a:latin typeface="Calibri" panose="020F0502020204030204" pitchFamily="34" charset="0"/>
                <a:ea typeface="Times New Roman" panose="02020603050405020304" pitchFamily="18" charset="0"/>
              </a:rPr>
              <a:t>Gajda </a:t>
            </a:r>
            <a:r>
              <a:rPr lang="en-GB" sz="1200" dirty="0">
                <a:effectLst/>
                <a:latin typeface="Calibri" panose="020F0502020204030204" pitchFamily="34" charset="0"/>
                <a:ea typeface="Times New Roman" panose="02020603050405020304" pitchFamily="18" charset="0"/>
              </a:rPr>
              <a:t>W. 2020, Green Brand of Companies and Greenwashing under Sustainable Development Goals. </a:t>
            </a:r>
            <a:r>
              <a:rPr lang="en-GB" sz="1200" i="1" dirty="0">
                <a:effectLst/>
                <a:latin typeface="Calibri" panose="020F0502020204030204" pitchFamily="34" charset="0"/>
                <a:ea typeface="Times New Roman" panose="02020603050405020304" pitchFamily="18" charset="0"/>
              </a:rPr>
              <a:t>Sustainability</a:t>
            </a:r>
            <a:r>
              <a:rPr lang="en-GB" sz="1200" dirty="0">
                <a:effectLst/>
                <a:latin typeface="Calibri" panose="020F0502020204030204" pitchFamily="34" charset="0"/>
                <a:ea typeface="Times New Roman" panose="02020603050405020304" pitchFamily="18" charset="0"/>
              </a:rPr>
              <a:t>, 12(4):1679. </a:t>
            </a:r>
            <a:r>
              <a:rPr lang="en-GB" sz="1200" dirty="0" err="1">
                <a:effectLst/>
                <a:latin typeface="Calibri" panose="020F0502020204030204" pitchFamily="34" charset="0"/>
                <a:ea typeface="Times New Roman" panose="02020603050405020304" pitchFamily="18" charset="0"/>
              </a:rPr>
              <a:t>https://doi.</a:t>
            </a:r>
            <a:r>
              <a:rPr lang="en-GB" sz="1200" dirty="0">
                <a:effectLst/>
                <a:latin typeface="Calibri" panose="020F0502020204030204" pitchFamily="34" charset="0"/>
                <a:ea typeface="Times New Roman" panose="02020603050405020304" pitchFamily="18" charset="0"/>
              </a:rPr>
              <a:t>org/10.3390/su12041679</a:t>
            </a:r>
            <a:endParaRPr lang="tr-TR" sz="12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tr-TR" altLang="tr-TR" sz="12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2.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30;p2">
            <a:extLst>
              <a:ext uri="{FF2B5EF4-FFF2-40B4-BE49-F238E27FC236}">
                <a16:creationId xmlns:a16="http://schemas.microsoft.com/office/drawing/2014/main" id="{5E8BFDA3-F95A-22AC-94FD-6000E99ED7D9}"/>
              </a:ext>
            </a:extLst>
          </p:cNvPr>
          <p:cNvSpPr>
            <a:spLocks noChangeArrowheads="1"/>
          </p:cNvSpPr>
          <p:nvPr/>
        </p:nvSpPr>
        <p:spPr bwMode="auto">
          <a:xfrm>
            <a:off x="2819400" y="-261938"/>
            <a:ext cx="121920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tr-TR" altLang="tr-TR" sz="1800">
              <a:latin typeface="Calibri" panose="020F0502020204030204" pitchFamily="34" charset="0"/>
              <a:cs typeface="Calibri" panose="020F0502020204030204" pitchFamily="34" charset="0"/>
              <a:sym typeface="Calibri" panose="020F0502020204030204" pitchFamily="34" charset="0"/>
            </a:endParaRPr>
          </a:p>
        </p:txBody>
      </p:sp>
      <p:sp>
        <p:nvSpPr>
          <p:cNvPr id="10243" name="Google Shape;131;p2">
            <a:extLst>
              <a:ext uri="{FF2B5EF4-FFF2-40B4-BE49-F238E27FC236}">
                <a16:creationId xmlns:a16="http://schemas.microsoft.com/office/drawing/2014/main" id="{200730E9-F4A8-5099-54F8-01121D375206}"/>
              </a:ext>
            </a:extLst>
          </p:cNvPr>
          <p:cNvSpPr>
            <a:spLocks noChangeArrowheads="1"/>
          </p:cNvSpPr>
          <p:nvPr/>
        </p:nvSpPr>
        <p:spPr bwMode="auto">
          <a:xfrm>
            <a:off x="2819400" y="195263"/>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Calibri" panose="020F0502020204030204" pitchFamily="34" charset="0"/>
              <a:buNone/>
            </a:pPr>
            <a:endParaRPr lang="tr-TR" altLang="tr-TR" sz="1100">
              <a:latin typeface="Calibri" panose="020F0502020204030204" pitchFamily="34" charset="0"/>
              <a:cs typeface="Calibri" panose="020F0502020204030204" pitchFamily="34" charset="0"/>
              <a:sym typeface="Calibri" panose="020F0502020204030204" pitchFamily="34" charset="0"/>
            </a:endParaRPr>
          </a:p>
          <a:p>
            <a:pPr eaLnBrk="1" hangingPunct="1">
              <a:buSzPts val="1100"/>
              <a:buFont typeface="Calibri" panose="020F0502020204030204" pitchFamily="34" charset="0"/>
              <a:buNone/>
            </a:pPr>
            <a:r>
              <a:rPr lang="en-US" altLang="tr-TR" sz="1100">
                <a:latin typeface="Calibri" panose="020F0502020204030204" pitchFamily="34" charset="0"/>
                <a:cs typeface="Calibri" panose="020F0502020204030204" pitchFamily="34" charset="0"/>
                <a:sym typeface="Calibri" panose="020F0502020204030204" pitchFamily="34" charset="0"/>
              </a:rPr>
              <a:t>		</a:t>
            </a:r>
            <a:endParaRPr lang="tr-TR" altLang="tr-TR" sz="1800">
              <a:cs typeface="Calibri" panose="020F0502020204030204" pitchFamily="34" charset="0"/>
            </a:endParaRPr>
          </a:p>
        </p:txBody>
      </p:sp>
      <p:sp>
        <p:nvSpPr>
          <p:cNvPr id="10244" name="Google Shape;132;p2">
            <a:extLst>
              <a:ext uri="{FF2B5EF4-FFF2-40B4-BE49-F238E27FC236}">
                <a16:creationId xmlns:a16="http://schemas.microsoft.com/office/drawing/2014/main" id="{9D5C8DED-EA8F-BC83-D7F1-F3C4B92A9729}"/>
              </a:ext>
            </a:extLst>
          </p:cNvPr>
          <p:cNvSpPr txBox="1">
            <a:spLocks noGrp="1"/>
          </p:cNvSpPr>
          <p:nvPr>
            <p:ph type="title"/>
          </p:nvPr>
        </p:nvSpPr>
        <p:spPr>
          <a:xfrm>
            <a:off x="341313" y="57150"/>
            <a:ext cx="10515600" cy="1050925"/>
          </a:xfrm>
        </p:spPr>
        <p:txBody>
          <a:bodyPr/>
          <a:lstStyle/>
          <a:p>
            <a:pPr eaLnBrk="1" hangingPunct="1">
              <a:spcBef>
                <a:spcPct val="0"/>
              </a:spcBef>
              <a:spcAft>
                <a:spcPct val="0"/>
              </a:spcAft>
              <a:buClr>
                <a:srgbClr val="004B3A"/>
              </a:buClr>
              <a:buFont typeface="Arial" panose="020B0604020202020204" pitchFamily="34" charset="0"/>
              <a:buNone/>
            </a:pPr>
            <a:r>
              <a:rPr lang="en-US" altLang="tr-TR" sz="3200" b="1" dirty="0">
                <a:solidFill>
                  <a:srgbClr val="004B3A"/>
                </a:solidFill>
                <a:latin typeface="Arial" panose="020B0604020202020204" pitchFamily="34" charset="0"/>
                <a:cs typeface="Arial" panose="020B0604020202020204" pitchFamily="34" charset="0"/>
              </a:rPr>
              <a:t>Lernergebnisse von Modul </a:t>
            </a:r>
            <a:r>
              <a:rPr lang="tr-TR" altLang="tr-TR" sz="3200" b="1" dirty="0">
                <a:solidFill>
                  <a:srgbClr val="004B3A"/>
                </a:solidFill>
                <a:latin typeface="Arial" panose="020B0604020202020204" pitchFamily="34" charset="0"/>
                <a:cs typeface="Arial" panose="020B0604020202020204" pitchFamily="34" charset="0"/>
              </a:rPr>
              <a:t>3</a:t>
            </a:r>
            <a:endParaRPr lang="tr-TR" altLang="tr-TR" sz="3200" b="1" dirty="0">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sp>
        <p:nvSpPr>
          <p:cNvPr id="133" name="Google Shape;133;p2">
            <a:extLst>
              <a:ext uri="{FF2B5EF4-FFF2-40B4-BE49-F238E27FC236}">
                <a16:creationId xmlns:a16="http://schemas.microsoft.com/office/drawing/2014/main" id="{C0DD7C33-8E41-3E9D-264A-C5F523326421}"/>
              </a:ext>
            </a:extLst>
          </p:cNvPr>
          <p:cNvSpPr txBox="1">
            <a:spLocks noGrp="1"/>
          </p:cNvSpPr>
          <p:nvPr>
            <p:ph type="body" idx="1"/>
          </p:nvPr>
        </p:nvSpPr>
        <p:spPr>
          <a:xfrm>
            <a:off x="341313" y="1246188"/>
            <a:ext cx="11557000" cy="5416550"/>
          </a:xfrm>
        </p:spPr>
        <p:txBody>
          <a:bodyPr lIns="91425" rIns="91425">
            <a:normAutofit/>
          </a:bodyPr>
          <a:lstStyle/>
          <a:p>
            <a:pPr marL="144000" indent="0" eaLnBrk="1" fontAlgn="auto" hangingPunct="1">
              <a:lnSpc>
                <a:spcPct val="100000"/>
              </a:lnSpc>
              <a:spcBef>
                <a:spcPts val="0"/>
              </a:spcBef>
              <a:buClr>
                <a:srgbClr val="2A4F1C"/>
              </a:buClr>
              <a:buSzPts val="2600"/>
              <a:buFont typeface="Calibri"/>
              <a:buNone/>
              <a:defRPr/>
            </a:pPr>
            <a:r>
              <a:rPr lang="en-US" sz="2600" dirty="0">
                <a:solidFill>
                  <a:srgbClr val="004B3A"/>
                </a:solidFill>
                <a:latin typeface="Calibri"/>
                <a:ea typeface="Calibri"/>
                <a:cs typeface="Calibri"/>
                <a:sym typeface="Calibri"/>
              </a:rPr>
              <a:t>Die Lernenden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 Verstehen der globalen grünen Maßnahmen von Regierungen.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Verstehen der umweltfreundlichen Maßnahmen internationaler Gemeinschaften (wie UN und EU).</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Definieren Sie die Bedeutung von grünen Unternehmen.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Analysieren Sie, wie sich Unternehmen auf "grün" umstellen.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Ermitteln Sie die Auswirkungen grüner Unternehmen auf das Verbraucherverhalten.</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Analysieren Sie das ökologische Kaufverhalten. </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Definieren Sie das Konzept des "Greenwashing".</a:t>
            </a:r>
          </a:p>
          <a:p>
            <a:pPr marL="601200" indent="-457200" eaLnBrk="1" fontAlgn="auto" hangingPunct="1">
              <a:lnSpc>
                <a:spcPct val="100000"/>
              </a:lnSpc>
              <a:spcBef>
                <a:spcPts val="800"/>
              </a:spcBef>
              <a:buClr>
                <a:srgbClr val="2A4F1C"/>
              </a:buClr>
              <a:buSzPts val="2600"/>
              <a:buFont typeface="Noto Sans Symbols"/>
              <a:buChar char="❖"/>
              <a:defRPr/>
            </a:pPr>
            <a:r>
              <a:rPr lang="en-US" sz="2600" dirty="0">
                <a:solidFill>
                  <a:srgbClr val="004B3A"/>
                </a:solidFill>
                <a:latin typeface="Calibri"/>
                <a:cs typeface="Calibri"/>
                <a:sym typeface="Calibri"/>
              </a:rPr>
              <a:t>Analysieren Sie, wie Unternehmen "Greenwashing"-Methoden einsetzen.</a:t>
            </a:r>
          </a:p>
          <a:p>
            <a:pPr marL="144000" indent="0" eaLnBrk="1" fontAlgn="auto" hangingPunct="1">
              <a:lnSpc>
                <a:spcPct val="100000"/>
              </a:lnSpc>
              <a:spcBef>
                <a:spcPts val="800"/>
              </a:spcBef>
              <a:buClr>
                <a:srgbClr val="2A4F1C"/>
              </a:buClr>
              <a:buSzPts val="2600"/>
              <a:buNone/>
              <a:defRPr/>
            </a:pPr>
            <a:endParaRPr sz="2800" dirty="0">
              <a:solidFill>
                <a:srgbClr val="004B3A"/>
              </a:solidFill>
              <a:sym typeface="Arial"/>
            </a:endParaRPr>
          </a:p>
          <a:p>
            <a:pPr marL="91440" indent="48260" eaLnBrk="1" fontAlgn="auto" hangingPunct="1">
              <a:lnSpc>
                <a:spcPct val="150000"/>
              </a:lnSpc>
              <a:spcBef>
                <a:spcPts val="1400"/>
              </a:spcBef>
              <a:buClr>
                <a:schemeClr val="accent6"/>
              </a:buClr>
              <a:buSzPts val="2200"/>
              <a:buFont typeface="Arial"/>
              <a:buNone/>
              <a:defRPr/>
            </a:pPr>
            <a:endParaRPr sz="2200" dirty="0">
              <a:solidFill>
                <a:srgbClr val="433C29"/>
              </a:solidFill>
              <a:sym typeface="Arial"/>
            </a:endParaRPr>
          </a:p>
        </p:txBody>
      </p:sp>
    </p:spTree>
  </p:cSld>
  <p:clrMapOvr>
    <a:masterClrMapping/>
  </p:clrMapOvr>
  <p:transition spd="med">
    <p:fade/>
  </p:transition>
</p:sld>
</file>

<file path=ppt/slides/slide3.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38;p3">
            <a:extLst>
              <a:ext uri="{FF2B5EF4-FFF2-40B4-BE49-F238E27FC236}">
                <a16:creationId xmlns:a16="http://schemas.microsoft.com/office/drawing/2014/main" id="{7A2EFE9D-951F-CE23-75CC-0E346215CABD}"/>
              </a:ext>
            </a:extLst>
          </p:cNvPr>
          <p:cNvSpPr txBox="1">
            <a:spLocks noGrp="1"/>
          </p:cNvSpPr>
          <p:nvPr>
            <p:ph type="title"/>
          </p:nvPr>
        </p:nvSpPr>
        <p:spPr>
          <a:xfrm>
            <a:off x="1223963" y="2960688"/>
            <a:ext cx="6234112" cy="936625"/>
          </a:xfrm>
        </p:spPr>
        <p:txBody>
          <a:bodyPr>
            <a:normAutofit fontScale="90000"/>
          </a:bodyPr>
          <a:lstStyle/>
          <a:p>
            <a:pPr algn="ctr" eaLnBrk="1" hangingPunct="1">
              <a:spcBef>
                <a:spcPct val="0"/>
              </a:spcBef>
              <a:spcAft>
                <a:spcPct val="0"/>
              </a:spcAft>
              <a:buSzPts val="3200"/>
              <a:buFont typeface="Calibri" panose="020F0502020204030204" pitchFamily="34" charset="0"/>
              <a:buNone/>
              <a:defRPr/>
            </a:pPr>
            <a:r>
              <a:rPr lang="en-US" altLang="tr-TR" sz="6600" b="1">
                <a:solidFill>
                  <a:srgbClr val="3F3F3F"/>
                </a:solidFill>
                <a:latin typeface="Calibri" panose="020F0502020204030204" pitchFamily="34" charset="0"/>
                <a:cs typeface="Calibri" panose="020F0502020204030204" pitchFamily="34" charset="0"/>
                <a:sym typeface="Calibri" panose="020F0502020204030204" pitchFamily="34" charset="0"/>
              </a:rPr>
              <a:t>Fangen wir an!</a:t>
            </a:r>
            <a:endParaRPr lang="tr-TR" altLang="tr-TR" sz="6600" b="1">
              <a:solidFill>
                <a:srgbClr val="3F3F3F"/>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2291" name="Google Shape;152;p3">
            <a:extLst>
              <a:ext uri="{FF2B5EF4-FFF2-40B4-BE49-F238E27FC236}">
                <a16:creationId xmlns:a16="http://schemas.microsoft.com/office/drawing/2014/main" id="{BAB262C2-3688-34BB-E468-C310F6CC102F}"/>
              </a:ext>
            </a:extLst>
          </p:cNvPr>
          <p:cNvCxnSpPr>
            <a:cxnSpLocks noChangeShapeType="1"/>
          </p:cNvCxnSpPr>
          <p:nvPr/>
        </p:nvCxnSpPr>
        <p:spPr bwMode="auto">
          <a:xfrm rot="10800000">
            <a:off x="7878763" y="4365625"/>
            <a:ext cx="1635125"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cxnSp>
        <p:nvCxnSpPr>
          <p:cNvPr id="12292" name="Google Shape;153;p3">
            <a:extLst>
              <a:ext uri="{FF2B5EF4-FFF2-40B4-BE49-F238E27FC236}">
                <a16:creationId xmlns:a16="http://schemas.microsoft.com/office/drawing/2014/main" id="{513ED0A6-887C-CE70-40EE-92E2FA393D87}"/>
              </a:ext>
            </a:extLst>
          </p:cNvPr>
          <p:cNvCxnSpPr>
            <a:cxnSpLocks noChangeShapeType="1"/>
          </p:cNvCxnSpPr>
          <p:nvPr/>
        </p:nvCxnSpPr>
        <p:spPr bwMode="auto">
          <a:xfrm rot="10800000">
            <a:off x="1812925" y="2209800"/>
            <a:ext cx="16367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2293" name="Grafik 6" descr="Ein Bild, das Pflanze, Grün, Gras enthält.&#10;&#10;Automatisch generierte Beschreibung">
            <a:extLst>
              <a:ext uri="{FF2B5EF4-FFF2-40B4-BE49-F238E27FC236}">
                <a16:creationId xmlns:a16="http://schemas.microsoft.com/office/drawing/2014/main" id="{F115BEE6-F907-E405-9489-68A9051AE10D}"/>
              </a:ext>
            </a:extLst>
          </p:cNvPr>
          <p:cNvPicPr>
            <a:picLocks noChangeAspect="1"/>
          </p:cNvPicPr>
          <p:nvPr/>
        </p:nvPicPr>
        <p:blipFill>
          <a:blip r:embed="rId3">
            <a:extLst>
              <a:ext uri="{28A0092B-C50C-407E-A947-70E740481C1C}">
                <a14:useLocalDpi xmlns:a14="http://schemas.microsoft.com/office/drawing/2010/main" val="0"/>
              </a:ext>
            </a:extLst>
          </a:blip>
          <a:srcRect l="22797" t="8296" r="22865" b="15450"/>
          <a:stretch>
            <a:fillRect/>
          </a:stretch>
        </p:blipFill>
        <p:spPr bwMode="auto">
          <a:xfrm>
            <a:off x="7458075" y="606425"/>
            <a:ext cx="32639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52;p3">
            <a:extLst>
              <a:ext uri="{FF2B5EF4-FFF2-40B4-BE49-F238E27FC236}">
                <a16:creationId xmlns:a16="http://schemas.microsoft.com/office/drawing/2014/main" id="{D8524A8F-A811-0526-C0E9-BF29CBD805F0}"/>
              </a:ext>
            </a:extLst>
          </p:cNvPr>
          <p:cNvSpPr txBox="1">
            <a:spLocks noGrp="1"/>
          </p:cNvSpPr>
          <p:nvPr>
            <p:ph type="ctrTitle"/>
          </p:nvPr>
        </p:nvSpPr>
        <p:spPr>
          <a:xfrm>
            <a:off x="1096963" y="3021013"/>
            <a:ext cx="10058400" cy="1303337"/>
          </a:xfrm>
        </p:spPr>
        <p:txBody>
          <a:bodyPr lIns="121900" tIns="121900" rIns="121900" bIns="121900">
            <a:normAutofit fontScale="90000"/>
          </a:bodyPr>
          <a:lstStyle/>
          <a:p>
            <a:pPr eaLnBrk="1" hangingPunct="1">
              <a:spcBef>
                <a:spcPct val="0"/>
              </a:spcBef>
              <a:spcAft>
                <a:spcPct val="0"/>
              </a:spcAft>
              <a:buClr>
                <a:srgbClr val="3F762A"/>
              </a:buClr>
              <a:buSzPts val="4800"/>
              <a:buFont typeface="Calibri" panose="020F0502020204030204" pitchFamily="34" charset="0"/>
              <a:buNone/>
              <a:defRPr/>
            </a:pPr>
            <a:br>
              <a:rPr lang="de-DE" altLang="tr-TR" b="1">
                <a:solidFill>
                  <a:srgbClr val="FFFF00"/>
                </a:solidFill>
                <a:latin typeface="Calibri" panose="020F0502020204030204" pitchFamily="34" charset="0"/>
                <a:cs typeface="Calibri" panose="020F0502020204030204" pitchFamily="34" charset="0"/>
                <a:sym typeface="Calibri" panose="020F0502020204030204" pitchFamily="34" charset="0"/>
              </a:rPr>
            </a:br>
            <a:r>
              <a:rPr lang="de-DE" altLang="tr-TR" b="1">
                <a:solidFill>
                  <a:srgbClr val="3F762A"/>
                </a:solidFill>
                <a:latin typeface="Calibri" panose="020F0502020204030204" pitchFamily="34" charset="0"/>
                <a:cs typeface="Calibri" panose="020F0502020204030204" pitchFamily="34" charset="0"/>
                <a:sym typeface="Calibri" panose="020F0502020204030204" pitchFamily="34" charset="0"/>
              </a:rPr>
              <a:t>Einführung</a:t>
            </a:r>
            <a:endParaRPr lang="tr-TR" altLang="tr-TR" b="1">
              <a:solidFill>
                <a:srgbClr val="3F762A"/>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14339" name="Google Shape;158;p3">
            <a:extLst>
              <a:ext uri="{FF2B5EF4-FFF2-40B4-BE49-F238E27FC236}">
                <a16:creationId xmlns:a16="http://schemas.microsoft.com/office/drawing/2014/main" id="{CE41CC72-805D-5C26-158B-11B9A1637706}"/>
              </a:ext>
            </a:extLst>
          </p:cNvPr>
          <p:cNvCxnSpPr>
            <a:cxnSpLocks noChangeShapeType="1"/>
          </p:cNvCxnSpPr>
          <p:nvPr/>
        </p:nvCxnSpPr>
        <p:spPr bwMode="auto">
          <a:xfrm>
            <a:off x="960438" y="558800"/>
            <a:ext cx="0" cy="116205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pic>
        <p:nvPicPr>
          <p:cNvPr id="14340" name="Google Shape;159;p3" descr="Text&#10;&#10;Description automatically generated with medium confidence">
            <a:extLst>
              <a:ext uri="{FF2B5EF4-FFF2-40B4-BE49-F238E27FC236}">
                <a16:creationId xmlns:a16="http://schemas.microsoft.com/office/drawing/2014/main" id="{8BB9E305-2085-7278-D13F-DA5CAA1A59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6396038"/>
            <a:ext cx="1295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oogle Shape;160;p3">
            <a:extLst>
              <a:ext uri="{FF2B5EF4-FFF2-40B4-BE49-F238E27FC236}">
                <a16:creationId xmlns:a16="http://schemas.microsoft.com/office/drawing/2014/main" id="{F719426B-8FEF-944E-0F7C-4B405106599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275" y="176213"/>
            <a:ext cx="10636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Google Shape;161;p3">
            <a:extLst>
              <a:ext uri="{FF2B5EF4-FFF2-40B4-BE49-F238E27FC236}">
                <a16:creationId xmlns:a16="http://schemas.microsoft.com/office/drawing/2014/main" id="{4697B812-C842-E7C9-E5CF-7A6AB159548D}"/>
              </a:ext>
            </a:extLst>
          </p:cNvPr>
          <p:cNvSpPr txBox="1">
            <a:spLocks noChangeArrowheads="1"/>
          </p:cNvSpPr>
          <p:nvPr/>
        </p:nvSpPr>
        <p:spPr bwMode="auto">
          <a:xfrm>
            <a:off x="1096963" y="585788"/>
            <a:ext cx="1028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3F3F3F"/>
              </a:buClr>
              <a:buSzPts val="3200"/>
              <a:buFont typeface="Calibri" panose="020F0502020204030204" pitchFamily="34" charset="0"/>
              <a:buNone/>
            </a:pPr>
            <a:r>
              <a:rPr lang="de-DE" altLang="tr-TR" sz="3200" b="1">
                <a:solidFill>
                  <a:srgbClr val="3F3F3F"/>
                </a:solidFill>
                <a:latin typeface="Calibri" panose="020F0502020204030204" pitchFamily="34" charset="0"/>
                <a:cs typeface="Calibri" panose="020F0502020204030204" pitchFamily="34" charset="0"/>
                <a:sym typeface="Calibri" panose="020F0502020204030204" pitchFamily="34" charset="0"/>
              </a:rPr>
              <a:t>01</a:t>
            </a:r>
            <a:endParaRPr lang="tr-TR" altLang="tr-TR">
              <a:cs typeface="Calibri" panose="020F0502020204030204" pitchFamily="34" charset="0"/>
            </a:endParaRPr>
          </a:p>
        </p:txBody>
      </p:sp>
      <p:pic>
        <p:nvPicPr>
          <p:cNvPr id="14343" name="Google Shape;162;p3" descr="Bücher">
            <a:extLst>
              <a:ext uri="{FF2B5EF4-FFF2-40B4-BE49-F238E27FC236}">
                <a16:creationId xmlns:a16="http://schemas.microsoft.com/office/drawing/2014/main" id="{C996786D-EC08-F4E9-90B5-F8966B3C041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2541588"/>
            <a:ext cx="2541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feld 2">
            <a:extLst>
              <a:ext uri="{FF2B5EF4-FFF2-40B4-BE49-F238E27FC236}">
                <a16:creationId xmlns:a16="http://schemas.microsoft.com/office/drawing/2014/main" id="{4F123335-3FCB-6AE9-D087-45456DA39FBA}"/>
              </a:ext>
            </a:extLst>
          </p:cNvPr>
          <p:cNvSpPr txBox="1">
            <a:spLocks noChangeArrowheads="1"/>
          </p:cNvSpPr>
          <p:nvPr/>
        </p:nvSpPr>
        <p:spPr bwMode="auto">
          <a:xfrm>
            <a:off x="1096963" y="1720850"/>
            <a:ext cx="67119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tr-TR" sz="3200" dirty="0">
                <a:solidFill>
                  <a:srgbClr val="3F762A"/>
                </a:solidFill>
              </a:rPr>
              <a:t>Nutzererfahrungen mit grünen Unternehmen</a:t>
            </a:r>
            <a:endParaRPr lang="de-DE" altLang="tr-TR" sz="3200" dirty="0"/>
          </a:p>
        </p:txBody>
      </p:sp>
    </p:spTree>
  </p:cSld>
  <p:clrMapOvr>
    <a:masterClrMapping/>
  </p:clrMapOvr>
  <p:transition spd="med">
    <p:fade/>
  </p:transition>
</p:sld>
</file>

<file path=ppt/slides/slide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Google Shape;170;p5">
            <a:extLst>
              <a:ext uri="{FF2B5EF4-FFF2-40B4-BE49-F238E27FC236}">
                <a16:creationId xmlns:a16="http://schemas.microsoft.com/office/drawing/2014/main" id="{766D700F-CD99-6719-56CD-6729A35FB568}"/>
              </a:ext>
            </a:extLst>
          </p:cNvPr>
          <p:cNvSpPr txBox="1">
            <a:spLocks noGrp="1"/>
          </p:cNvSpPr>
          <p:nvPr>
            <p:ph type="body" idx="1"/>
          </p:nvPr>
        </p:nvSpPr>
        <p:spPr>
          <a:xfrm>
            <a:off x="640080" y="1169987"/>
            <a:ext cx="10515600" cy="4518025"/>
          </a:xfrm>
        </p:spPr>
        <p:txBody>
          <a:bodyPr>
            <a:normAutofit/>
          </a:bodyPr>
          <a:lstStyle/>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Seit Mitte des zwanzigsten Jahrhunderts ist ein dramatischer Anstieg des Verbrauchs von Ressourcen wie Wasser, Mineraldünger, fossilen Brennstoffen und Papier sowie ein Anstieg der Entwaldung und der Treibhausgasemissionen, insbesondere CO2, zu verzeichnen (</a:t>
            </a:r>
            <a:r>
              <a:rPr lang="en-US" sz="2400" b="1" dirty="0" err="1">
                <a:solidFill>
                  <a:srgbClr val="2A4F1C"/>
                </a:solidFill>
                <a:latin typeface="Calibri"/>
                <a:ea typeface="Calibri"/>
                <a:cs typeface="Calibri"/>
                <a:sym typeface="Calibri"/>
              </a:rPr>
              <a:t>Biloslavo </a:t>
            </a:r>
            <a:r>
              <a:rPr lang="en-US" sz="2400" b="1" dirty="0">
                <a:solidFill>
                  <a:srgbClr val="2A4F1C"/>
                </a:solidFill>
                <a:latin typeface="Calibri"/>
                <a:ea typeface="Calibri"/>
                <a:cs typeface="Calibri"/>
                <a:sym typeface="Calibri"/>
              </a:rPr>
              <a:t>und </a:t>
            </a:r>
            <a:r>
              <a:rPr lang="en-US" sz="2400" b="1" dirty="0" err="1">
                <a:solidFill>
                  <a:srgbClr val="2A4F1C"/>
                </a:solidFill>
                <a:latin typeface="Calibri"/>
                <a:ea typeface="Calibri"/>
                <a:cs typeface="Calibri"/>
                <a:sym typeface="Calibri"/>
              </a:rPr>
              <a:t>Trnavcevic</a:t>
            </a:r>
            <a:r>
              <a:rPr lang="en-US" sz="2400" b="1" dirty="0">
                <a:solidFill>
                  <a:srgbClr val="2A4F1C"/>
                </a:solidFill>
                <a:latin typeface="Calibri"/>
                <a:ea typeface="Calibri"/>
                <a:cs typeface="Calibri"/>
                <a:sym typeface="Calibri"/>
              </a:rPr>
              <a:t>, 2014, S. 1</a:t>
            </a:r>
          </a:p>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158) </a:t>
            </a:r>
          </a:p>
          <a:p>
            <a:pPr marL="0" indent="0" algn="just" eaLnBrk="1" fontAlgn="auto" hangingPunct="1">
              <a:lnSpc>
                <a:spcPct val="120000"/>
              </a:lnSpc>
              <a:spcBef>
                <a:spcPts val="0"/>
              </a:spcBef>
              <a:buClr>
                <a:schemeClr val="accent1"/>
              </a:buClr>
              <a:buSzPct val="100000"/>
              <a:buNone/>
              <a:defRPr/>
            </a:pPr>
            <a:endParaRPr lang="en-US" sz="2400" b="1" dirty="0">
              <a:solidFill>
                <a:srgbClr val="2A4F1C"/>
              </a:solidFill>
              <a:latin typeface="Calibri"/>
              <a:ea typeface="Calibri"/>
              <a:cs typeface="Calibri"/>
              <a:sym typeface="Calibri"/>
            </a:endParaRPr>
          </a:p>
          <a:p>
            <a:pPr marL="0" indent="0" algn="just" eaLnBrk="1" fontAlgn="auto" hangingPunct="1">
              <a:lnSpc>
                <a:spcPct val="120000"/>
              </a:lnSpc>
              <a:spcBef>
                <a:spcPts val="0"/>
              </a:spcBef>
              <a:buClr>
                <a:schemeClr val="accent1"/>
              </a:buClr>
              <a:buSzPct val="100000"/>
              <a:buNone/>
              <a:defRPr/>
            </a:pPr>
            <a:r>
              <a:rPr lang="en-US" sz="2400" b="1" dirty="0">
                <a:solidFill>
                  <a:srgbClr val="2A4F1C"/>
                </a:solidFill>
                <a:latin typeface="Calibri"/>
                <a:ea typeface="Calibri"/>
                <a:cs typeface="Calibri"/>
                <a:sym typeface="Calibri"/>
              </a:rPr>
              <a:t>Diese zunehmende Nutzung nicht erneuerbarer Energiequellen und die Emission von Treibhausgasen haben zu ökologischen und klimatischen Problemen geführt. </a:t>
            </a:r>
          </a:p>
        </p:txBody>
      </p:sp>
      <p:sp>
        <p:nvSpPr>
          <p:cNvPr id="16387" name="Google Shape;171;p5">
            <a:extLst>
              <a:ext uri="{FF2B5EF4-FFF2-40B4-BE49-F238E27FC236}">
                <a16:creationId xmlns:a16="http://schemas.microsoft.com/office/drawing/2014/main" id="{D6A2DA4B-97DD-33DF-5F5D-DDD7F6C71FC2}"/>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Google Shape;172;p5">
            <a:extLst>
              <a:ext uri="{FF2B5EF4-FFF2-40B4-BE49-F238E27FC236}">
                <a16:creationId xmlns:a16="http://schemas.microsoft.com/office/drawing/2014/main" id="{064DBC8E-C6BD-9E73-106D-E5D65C5F0DFE}"/>
              </a:ext>
            </a:extLst>
          </p:cNvPr>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Arial"/>
                <a:cs typeface="Arial"/>
                <a:sym typeface="Arial"/>
              </a:rPr>
              <a:t>Warum ist "grün" so wichtig geworden?</a:t>
            </a:r>
            <a:endParaRPr sz="3200" b="1" dirty="0">
              <a:solidFill>
                <a:srgbClr val="2A4F1C"/>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026" name="Picture 2" descr="3 The UN 17 Sustainable Development Goals (SDGs), implemented by all... |  Download Scientific Diagram">
            <a:extLst>
              <a:ext uri="{FF2B5EF4-FFF2-40B4-BE49-F238E27FC236}">
                <a16:creationId xmlns:a16="http://schemas.microsoft.com/office/drawing/2014/main" id="{AA15501E-C323-6DEB-E2A8-272B8D884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46" y="3429000"/>
            <a:ext cx="2783305" cy="22299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uropean Climate Pact meeting and education resources | Teaching the Future">
            <a:extLst>
              <a:ext uri="{FF2B5EF4-FFF2-40B4-BE49-F238E27FC236}">
                <a16:creationId xmlns:a16="http://schemas.microsoft.com/office/drawing/2014/main" id="{1056C23D-2F48-6D17-E72F-81BD34E875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99" b="15767"/>
          <a:stretch/>
        </p:blipFill>
        <p:spPr bwMode="auto">
          <a:xfrm>
            <a:off x="7957790" y="638629"/>
            <a:ext cx="2779306" cy="279037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a:extLst>
              <a:ext uri="{FF2B5EF4-FFF2-40B4-BE49-F238E27FC236}">
                <a16:creationId xmlns:a16="http://schemas.microsoft.com/office/drawing/2014/main" id="{CFD4D46E-CB50-08F8-84BE-F058C5772894}"/>
              </a:ext>
            </a:extLst>
          </p:cNvPr>
          <p:cNvSpPr txBox="1"/>
          <p:nvPr/>
        </p:nvSpPr>
        <p:spPr>
          <a:xfrm>
            <a:off x="569687" y="638629"/>
            <a:ext cx="6103256" cy="2712922"/>
          </a:xfrm>
          <a:prstGeom prst="rect">
            <a:avLst/>
          </a:prstGeom>
          <a:noFill/>
        </p:spPr>
        <p:txBody>
          <a:bodyPr wrap="square">
            <a:spAutoFit/>
          </a:bodyPr>
          <a:lstStyle/>
          <a:p>
            <a:pPr marL="0" lvl="0" indent="0" algn="l" rtl="0">
              <a:lnSpc>
                <a:spcPct val="100000"/>
              </a:lnSpc>
              <a:spcBef>
                <a:spcPts val="0"/>
              </a:spcBef>
              <a:spcAft>
                <a:spcPts val="0"/>
              </a:spcAft>
              <a:buSzPct val="100000"/>
              <a:buNone/>
            </a:pPr>
            <a:r>
              <a:rPr lang="en-GB" sz="2000" dirty="0">
                <a:solidFill>
                  <a:srgbClr val="2A4F1C"/>
                </a:solidFill>
                <a:latin typeface="Arial"/>
                <a:ea typeface="Arial"/>
                <a:cs typeface="Arial"/>
                <a:sym typeface="Arial"/>
              </a:rPr>
              <a:t>In letzter Zeit wurden </a:t>
            </a:r>
            <a:r>
              <a:rPr lang="en-GB" sz="2000" dirty="0">
                <a:solidFill>
                  <a:srgbClr val="2A4F1C"/>
                </a:solidFill>
                <a:sym typeface="Arial"/>
              </a:rPr>
              <a:t>von politischen und internationalen Behörden </a:t>
            </a:r>
            <a:r>
              <a:rPr lang="en-GB" sz="2000" dirty="0">
                <a:solidFill>
                  <a:srgbClr val="2A4F1C"/>
                </a:solidFill>
                <a:latin typeface="Arial"/>
                <a:ea typeface="Arial"/>
                <a:cs typeface="Arial"/>
                <a:sym typeface="Arial"/>
              </a:rPr>
              <a:t>zahlreiche Vorschriften zur </a:t>
            </a:r>
            <a:r>
              <a:rPr lang="en-GB" sz="2000" dirty="0">
                <a:solidFill>
                  <a:srgbClr val="2A4F1C"/>
                </a:solidFill>
                <a:sym typeface="Arial"/>
              </a:rPr>
              <a:t>Vermeidung von Treibhausgasemissionen </a:t>
            </a:r>
            <a:r>
              <a:rPr lang="en-GB" sz="2000" dirty="0">
                <a:solidFill>
                  <a:srgbClr val="2A4F1C"/>
                </a:solidFill>
                <a:latin typeface="Arial"/>
                <a:ea typeface="Arial"/>
                <a:cs typeface="Arial"/>
                <a:sym typeface="Arial"/>
              </a:rPr>
              <a:t>erlassen</a:t>
            </a:r>
            <a:r>
              <a:rPr lang="en-GB" sz="2000" dirty="0">
                <a:solidFill>
                  <a:srgbClr val="2A4F1C"/>
                </a:solidFill>
                <a:sym typeface="Arial"/>
              </a:rPr>
              <a:t>. Diese sind;</a:t>
            </a:r>
            <a:endParaRPr lang="en-GB" sz="2000" dirty="0">
              <a:solidFill>
                <a:srgbClr val="2A4F1C"/>
              </a:solidFill>
            </a:endParaRP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sym typeface="Arial"/>
              </a:rPr>
              <a:t>Kyoto-Protokoll (1997)</a:t>
            </a: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sym typeface="Arial"/>
              </a:rPr>
              <a:t>UN-Ziele für nachhaltige Entwicklung (UN SDGs)</a:t>
            </a:r>
          </a:p>
          <a:p>
            <a:pPr marL="360000" lvl="0" indent="-360000" algn="l" rtl="0">
              <a:lnSpc>
                <a:spcPct val="130000"/>
              </a:lnSpc>
              <a:spcBef>
                <a:spcPts val="1400"/>
              </a:spcBef>
              <a:spcAft>
                <a:spcPts val="0"/>
              </a:spcAft>
              <a:buSzPct val="100000"/>
              <a:buFont typeface="Noto Sans Symbols"/>
              <a:buChar char="❖"/>
            </a:pPr>
            <a:r>
              <a:rPr lang="en-US" sz="2000" dirty="0">
                <a:solidFill>
                  <a:srgbClr val="2A4F1C"/>
                </a:solidFill>
                <a:sym typeface="Arial"/>
              </a:rPr>
              <a:t>Europäischer Klimapakt</a:t>
            </a:r>
          </a:p>
        </p:txBody>
      </p:sp>
      <p:sp>
        <p:nvSpPr>
          <p:cNvPr id="5" name="Metin kutusu 4">
            <a:extLst>
              <a:ext uri="{FF2B5EF4-FFF2-40B4-BE49-F238E27FC236}">
                <a16:creationId xmlns:a16="http://schemas.microsoft.com/office/drawing/2014/main" id="{2CB800C6-D4D0-4B91-7488-AE36CA6F65AD}"/>
              </a:ext>
            </a:extLst>
          </p:cNvPr>
          <p:cNvSpPr txBox="1"/>
          <p:nvPr/>
        </p:nvSpPr>
        <p:spPr>
          <a:xfrm>
            <a:off x="306523" y="3718427"/>
            <a:ext cx="6629584" cy="1651093"/>
          </a:xfrm>
          <a:prstGeom prst="rect">
            <a:avLst/>
          </a:prstGeom>
          <a:noFill/>
        </p:spPr>
        <p:txBody>
          <a:bodyPr wrap="square">
            <a:spAutoFit/>
          </a:bodyPr>
          <a:lstStyle/>
          <a:p>
            <a:pPr marL="0" indent="0">
              <a:lnSpc>
                <a:spcPct val="130000"/>
              </a:lnSpc>
              <a:spcBef>
                <a:spcPts val="1400"/>
              </a:spcBef>
              <a:buSzPct val="100000"/>
              <a:buNone/>
            </a:pPr>
            <a:r>
              <a:rPr lang="en-GB" sz="2000" dirty="0">
                <a:solidFill>
                  <a:srgbClr val="2A4F1C"/>
                </a:solidFill>
                <a:effectLst/>
                <a:latin typeface="+mn-lt"/>
                <a:ea typeface="Times New Roman" panose="02020603050405020304" pitchFamily="18" charset="0"/>
              </a:rPr>
              <a:t>Diese von internationalen Gremien und Regierungen unternommenen Anstrengungen drängen die Unternehmen dazu, ihre Technologien zu modernisieren </a:t>
            </a:r>
            <a:r>
              <a:rPr lang="en-US" sz="2000" dirty="0">
                <a:solidFill>
                  <a:srgbClr val="2A4F1C"/>
                </a:solidFill>
                <a:effectLst/>
                <a:latin typeface="+mn-lt"/>
                <a:ea typeface="Times New Roman" panose="02020603050405020304" pitchFamily="18" charset="0"/>
              </a:rPr>
              <a:t>und ihre Produkte entsprechend den Grundsätzen und Vorschriften der SDGs umweltfreundlich zu gestalten.</a:t>
            </a:r>
            <a:endParaRPr lang="tr-TR" sz="2000" dirty="0">
              <a:solidFill>
                <a:srgbClr val="2A4F1C"/>
              </a:solidFill>
              <a:effectLst/>
              <a:latin typeface="+mn-lt"/>
              <a:ea typeface="Times New Roman" panose="02020603050405020304" pitchFamily="18" charset="0"/>
            </a:endParaRPr>
          </a:p>
        </p:txBody>
      </p:sp>
    </p:spTree>
    <p:extLst>
      <p:ext uri="{BB962C8B-B14F-4D97-AF65-F5344CB8AC3E}">
        <p14:creationId xmlns:p14="http://schemas.microsoft.com/office/powerpoint/2010/main" val="138769962"/>
      </p:ext>
    </p:extLst>
  </p:cSld>
  <p:clrMapOvr>
    <a:masterClrMapping/>
  </p:clrMapOvr>
</p:sld>
</file>

<file path=ppt/slides/slide7.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77;p6">
            <a:extLst>
              <a:ext uri="{FF2B5EF4-FFF2-40B4-BE49-F238E27FC236}">
                <a16:creationId xmlns:a16="http://schemas.microsoft.com/office/drawing/2014/main" id="{879EF2BF-D4B9-0F6D-3DF6-3B40BBBCFDFD}"/>
              </a:ext>
            </a:extLst>
          </p:cNvPr>
          <p:cNvSpPr txBox="1">
            <a:spLocks noGrp="1"/>
          </p:cNvSpPr>
          <p:nvPr>
            <p:ph type="body" idx="1"/>
          </p:nvPr>
        </p:nvSpPr>
        <p:spPr>
          <a:xfrm>
            <a:off x="736600" y="1889579"/>
            <a:ext cx="5359400" cy="3017384"/>
          </a:xfrm>
        </p:spPr>
        <p:txBody>
          <a:bodyPr>
            <a:normAutofit/>
          </a:bodyPr>
          <a:lstStyle/>
          <a:p>
            <a:pPr marL="0" indent="0" algn="just" eaLnBrk="1" fontAlgn="auto" hangingPunct="1">
              <a:lnSpc>
                <a:spcPct val="100000"/>
              </a:lnSpc>
              <a:spcBef>
                <a:spcPts val="0"/>
              </a:spcBef>
              <a:buClr>
                <a:schemeClr val="accent1"/>
              </a:buClr>
              <a:buSzPct val="100000"/>
              <a:buFont typeface="Calibri"/>
              <a:buNone/>
              <a:defRPr/>
            </a:pPr>
            <a:r>
              <a:rPr lang="en-US" sz="2400" b="1" dirty="0">
                <a:solidFill>
                  <a:srgbClr val="2A4F1C"/>
                </a:solidFill>
                <a:sym typeface="Arial"/>
              </a:rPr>
              <a:t>Anhand der Antworten der Unternehmen auf die Frage nach der Umwelt lassen sie sich in drei Gruppen einteilen: </a:t>
            </a:r>
          </a:p>
          <a:p>
            <a:pPr marL="0" indent="0" algn="just" eaLnBrk="1" fontAlgn="auto" hangingPunct="1">
              <a:lnSpc>
                <a:spcPct val="100000"/>
              </a:lnSpc>
              <a:spcBef>
                <a:spcPts val="0"/>
              </a:spcBef>
              <a:buClr>
                <a:schemeClr val="accent1"/>
              </a:buClr>
              <a:buSzPct val="100000"/>
              <a:buFont typeface="Calibri"/>
              <a:buNone/>
              <a:defRPr/>
            </a:pPr>
            <a:endParaRPr lang="en-US" sz="2000" b="1" dirty="0">
              <a:solidFill>
                <a:srgbClr val="3F3F3F"/>
              </a:solidFill>
              <a:latin typeface="Calibri"/>
              <a:cs typeface="Calibri"/>
              <a:sym typeface="Calibri"/>
            </a:endParaRPr>
          </a:p>
          <a:p>
            <a:pPr indent="-45720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Grüne Unternehmen</a:t>
            </a:r>
          </a:p>
          <a:p>
            <a:pPr marL="514350" indent="-51435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Unternehmen auf dem Weg zur Umweltfreundlichkeit</a:t>
            </a:r>
          </a:p>
          <a:p>
            <a:pPr marL="514350" indent="-514350" algn="just" eaLnBrk="1" fontAlgn="auto" hangingPunct="1">
              <a:lnSpc>
                <a:spcPct val="100000"/>
              </a:lnSpc>
              <a:spcBef>
                <a:spcPts val="0"/>
              </a:spcBef>
              <a:buClr>
                <a:schemeClr val="accent1"/>
              </a:buClr>
              <a:buSzPct val="100000"/>
              <a:buFont typeface="Calibri"/>
              <a:buAutoNum type="arabicPeriod"/>
              <a:defRPr/>
            </a:pPr>
            <a:r>
              <a:rPr lang="en-US" sz="2400" b="1" dirty="0">
                <a:solidFill>
                  <a:srgbClr val="2A4F1C"/>
                </a:solidFill>
                <a:latin typeface="Calibri"/>
                <a:cs typeface="Calibri"/>
                <a:sym typeface="Calibri"/>
              </a:rPr>
              <a:t>Andere</a:t>
            </a:r>
            <a:endParaRPr lang="tr-TR" sz="3600" b="1" dirty="0">
              <a:solidFill>
                <a:srgbClr val="2A4F1C"/>
              </a:solidFill>
              <a:sym typeface="Arial"/>
            </a:endParaRPr>
          </a:p>
        </p:txBody>
      </p:sp>
      <p:sp>
        <p:nvSpPr>
          <p:cNvPr id="20483" name="Google Shape;178;p6">
            <a:extLst>
              <a:ext uri="{FF2B5EF4-FFF2-40B4-BE49-F238E27FC236}">
                <a16:creationId xmlns:a16="http://schemas.microsoft.com/office/drawing/2014/main" id="{7CA01BBB-471E-7AAF-A8B8-05E354444A1B}"/>
              </a:ext>
            </a:extLst>
          </p:cNvPr>
          <p:cNvSpPr txBox="1">
            <a:spLocks noChangeArrowheads="1"/>
          </p:cNvSpPr>
          <p:nvPr/>
        </p:nvSpPr>
        <p:spPr bwMode="auto">
          <a:xfrm>
            <a:off x="475343" y="299810"/>
            <a:ext cx="10515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5000"/>
              </a:lnSpc>
              <a:buClr>
                <a:srgbClr val="2A4F1C"/>
              </a:buClr>
              <a:buSzPts val="3200"/>
            </a:pPr>
            <a:r>
              <a:rPr lang="en-US" altLang="tr-TR" sz="3200" b="1" dirty="0">
                <a:solidFill>
                  <a:srgbClr val="2A4F1C"/>
                </a:solidFill>
              </a:rPr>
              <a:t>Konzept der grünen Unternehmen</a:t>
            </a:r>
            <a:endParaRPr lang="tr-TR" altLang="tr-TR" sz="3200" b="1" dirty="0">
              <a:solidFill>
                <a:srgbClr val="2A4F1C"/>
              </a:solidFill>
              <a:latin typeface="Calibri" panose="020F0502020204030204" pitchFamily="34" charset="0"/>
              <a:cs typeface="Calibri" panose="020F0502020204030204" pitchFamily="34" charset="0"/>
              <a:sym typeface="Calibri" panose="020F0502020204030204" pitchFamily="34" charset="0"/>
            </a:endParaRPr>
          </a:p>
        </p:txBody>
      </p:sp>
      <p:pic>
        <p:nvPicPr>
          <p:cNvPr id="5122" name="Picture 2" descr="Free green Photos &amp; Pictures | FreeImages">
            <a:extLst>
              <a:ext uri="{FF2B5EF4-FFF2-40B4-BE49-F238E27FC236}">
                <a16:creationId xmlns:a16="http://schemas.microsoft.com/office/drawing/2014/main" id="{6C3EF4E7-AB92-0A23-D8AA-7692F607A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971" y="1920308"/>
            <a:ext cx="5368137" cy="3017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Google Shape;171;p5">
            <a:extLst>
              <a:ext uri="{FF2B5EF4-FFF2-40B4-BE49-F238E27FC236}">
                <a16:creationId xmlns:a16="http://schemas.microsoft.com/office/drawing/2014/main" id="{56631501-A2DE-98CA-7624-36E0D6CFC4C4}"/>
              </a:ext>
            </a:extLst>
          </p:cNvPr>
          <p:cNvSpPr>
            <a:spLocks noChangeArrowheads="1"/>
          </p:cNvSpPr>
          <p:nvPr/>
        </p:nvSpPr>
        <p:spPr bwMode="auto">
          <a:xfrm>
            <a:off x="4572000" y="157163"/>
            <a:ext cx="2990850" cy="927100"/>
          </a:xfrm>
          <a:prstGeom prst="rect">
            <a:avLst/>
          </a:prstGeom>
          <a:solidFill>
            <a:schemeClr val="bg1"/>
          </a:solidFill>
          <a:ln w="15875">
            <a:solidFill>
              <a:schemeClr val="bg1"/>
            </a:solidFill>
            <a:round/>
            <a:headEnd type="none" w="sm" len="sm"/>
            <a:tailEnd type="none" w="sm" len="sm"/>
          </a:ln>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tr-TR" altLang="tr-TR" sz="18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Google Shape;178;p6">
            <a:extLst>
              <a:ext uri="{FF2B5EF4-FFF2-40B4-BE49-F238E27FC236}">
                <a16:creationId xmlns:a16="http://schemas.microsoft.com/office/drawing/2014/main" id="{1CCAB8F4-882A-2EC9-F94F-DF97B7EB90AE}"/>
              </a:ext>
            </a:extLst>
          </p:cNvPr>
          <p:cNvSpPr txBox="1"/>
          <p:nvPr/>
        </p:nvSpPr>
        <p:spPr>
          <a:xfrm>
            <a:off x="258416" y="157163"/>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US" sz="3200" b="1" dirty="0">
                <a:solidFill>
                  <a:srgbClr val="2A4F1C"/>
                </a:solidFill>
                <a:latin typeface="Arial"/>
                <a:ea typeface="Calibri"/>
                <a:cs typeface="Arial"/>
                <a:sym typeface="Arial"/>
              </a:rPr>
              <a:t>Wie entwickeln sich Unternehmen in Richtung Grün?</a:t>
            </a:r>
            <a:endParaRPr sz="3200" b="1" dirty="0">
              <a:solidFill>
                <a:srgbClr val="2A4F1C"/>
              </a:solidFill>
              <a:latin typeface="Calibri"/>
              <a:ea typeface="Calibri"/>
              <a:cs typeface="Calibri"/>
              <a:sym typeface="Calibri"/>
            </a:endParaRPr>
          </a:p>
        </p:txBody>
      </p:sp>
      <p:sp>
        <p:nvSpPr>
          <p:cNvPr id="4" name="Metin kutusu 3">
            <a:extLst>
              <a:ext uri="{FF2B5EF4-FFF2-40B4-BE49-F238E27FC236}">
                <a16:creationId xmlns:a16="http://schemas.microsoft.com/office/drawing/2014/main" id="{0FC1436A-074D-BC35-0EFE-22CB1DB5300D}"/>
              </a:ext>
            </a:extLst>
          </p:cNvPr>
          <p:cNvSpPr txBox="1"/>
          <p:nvPr/>
        </p:nvSpPr>
        <p:spPr>
          <a:xfrm>
            <a:off x="754109" y="1315112"/>
            <a:ext cx="9524213" cy="1914370"/>
          </a:xfrm>
          <a:prstGeom prst="rect">
            <a:avLst/>
          </a:prstGeom>
          <a:noFill/>
        </p:spPr>
        <p:txBody>
          <a:bodyPr wrap="square">
            <a:spAutoFit/>
          </a:bodyPr>
          <a:lstStyle/>
          <a:p>
            <a:pPr marL="0" indent="0" algn="just" eaLnBrk="1" fontAlgn="auto" hangingPunct="1">
              <a:lnSpc>
                <a:spcPct val="120000"/>
              </a:lnSpc>
              <a:spcBef>
                <a:spcPts val="0"/>
              </a:spcBef>
              <a:buClr>
                <a:schemeClr val="accent1"/>
              </a:buClr>
              <a:buSzPct val="100000"/>
              <a:buNone/>
              <a:defRPr/>
            </a:pPr>
            <a:r>
              <a:rPr lang="en-US" sz="2000" b="1" u="sng" dirty="0">
                <a:solidFill>
                  <a:srgbClr val="2A4F1C"/>
                </a:solidFill>
                <a:latin typeface="Calibri"/>
                <a:ea typeface="Calibri"/>
                <a:cs typeface="Calibri"/>
                <a:sym typeface="Calibri"/>
              </a:rPr>
              <a:t>Grünes Unternehmen: </a:t>
            </a:r>
            <a:r>
              <a:rPr lang="en-US" sz="2000" dirty="0">
                <a:solidFill>
                  <a:srgbClr val="2A4F1C"/>
                </a:solidFill>
                <a:latin typeface="Calibri"/>
                <a:ea typeface="Calibri"/>
                <a:cs typeface="Calibri"/>
                <a:sym typeface="Calibri"/>
              </a:rPr>
              <a:t>Ein grünes Unternehmen kann als ein Unternehmen definiert werden, dessen Zweck, Aktivitäten und eigene materielle Existenz in vollem Einklang mit der natürlichen und kulturellen Umwelt stehen und dessen Mitarbeiter in ihren Beziehungen und ihrer Kommunikation untereinander und mit den Interessengruppen des Unternehmens strikt ethische Regeln befolgen (</a:t>
            </a:r>
            <a:r>
              <a:rPr lang="en-US" sz="2000" dirty="0" err="1">
                <a:solidFill>
                  <a:srgbClr val="2A4F1C"/>
                </a:solidFill>
                <a:latin typeface="Calibri"/>
                <a:ea typeface="Calibri"/>
                <a:cs typeface="Calibri"/>
                <a:sym typeface="Calibri"/>
              </a:rPr>
              <a:t>Biloslavo </a:t>
            </a:r>
            <a:r>
              <a:rPr lang="en-US" sz="2000" dirty="0">
                <a:solidFill>
                  <a:srgbClr val="2A4F1C"/>
                </a:solidFill>
                <a:latin typeface="Calibri"/>
                <a:ea typeface="Calibri"/>
                <a:cs typeface="Calibri"/>
                <a:sym typeface="Calibri"/>
              </a:rPr>
              <a:t>und </a:t>
            </a:r>
            <a:r>
              <a:rPr lang="en-US" sz="2000" dirty="0" err="1">
                <a:solidFill>
                  <a:srgbClr val="2A4F1C"/>
                </a:solidFill>
                <a:latin typeface="Calibri"/>
                <a:ea typeface="Calibri"/>
                <a:cs typeface="Calibri"/>
                <a:sym typeface="Calibri"/>
              </a:rPr>
              <a:t>Trnavcevic</a:t>
            </a:r>
            <a:r>
              <a:rPr lang="en-US" sz="2000" dirty="0">
                <a:solidFill>
                  <a:srgbClr val="2A4F1C"/>
                </a:solidFill>
                <a:latin typeface="Calibri"/>
                <a:ea typeface="Calibri"/>
                <a:cs typeface="Calibri"/>
                <a:sym typeface="Calibri"/>
              </a:rPr>
              <a:t>, 2014, S. 1159). </a:t>
            </a:r>
          </a:p>
        </p:txBody>
      </p:sp>
      <p:pic>
        <p:nvPicPr>
          <p:cNvPr id="6146" name="Picture 2" descr="Why 'going green' is a great PR move—and how to do it - Agility PR Solutions">
            <a:extLst>
              <a:ext uri="{FF2B5EF4-FFF2-40B4-BE49-F238E27FC236}">
                <a16:creationId xmlns:a16="http://schemas.microsoft.com/office/drawing/2014/main" id="{34562988-8FA6-47EC-63F0-544A025F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382" y="3429000"/>
            <a:ext cx="7084332" cy="2663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9.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0;p5">
            <a:extLst>
              <a:ext uri="{FF2B5EF4-FFF2-40B4-BE49-F238E27FC236}">
                <a16:creationId xmlns:a16="http://schemas.microsoft.com/office/drawing/2014/main" id="{D5321A96-405E-705B-AE04-981E5400EC57}"/>
              </a:ext>
            </a:extLst>
          </p:cNvPr>
          <p:cNvSpPr txBox="1">
            <a:spLocks noGrp="1"/>
          </p:cNvSpPr>
          <p:nvPr>
            <p:ph type="body" idx="1"/>
          </p:nvPr>
        </p:nvSpPr>
        <p:spPr>
          <a:xfrm>
            <a:off x="476131" y="772901"/>
            <a:ext cx="9277469" cy="3174985"/>
          </a:xfrm>
        </p:spPr>
        <p:txBody>
          <a:bodyPr>
            <a:normAutofit/>
          </a:bodyPr>
          <a:lstStyle/>
          <a:p>
            <a:pPr marL="0" indent="0" algn="just" eaLnBrk="1" fontAlgn="auto" hangingPunct="1">
              <a:lnSpc>
                <a:spcPct val="120000"/>
              </a:lnSpc>
              <a:spcBef>
                <a:spcPts val="0"/>
              </a:spcBef>
              <a:buClr>
                <a:schemeClr val="accent1"/>
              </a:buClr>
              <a:buSzPct val="100000"/>
              <a:buFont typeface="Calibri"/>
              <a:buNone/>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Unternehmen können ihre Prozesse auf dem Weg zu einem grünen Unternehmen auf drei verschiedene Arten umsetzen</a:t>
            </a:r>
            <a:r>
              <a:rPr lang="tr-TR" sz="2400" dirty="0">
                <a:solidFill>
                  <a:srgbClr val="2A4F1C"/>
                </a:solidFill>
                <a:effectLst/>
                <a:latin typeface="Calibri" panose="020F0502020204030204" pitchFamily="34" charset="0"/>
                <a:cs typeface="Calibri" panose="020F0502020204030204" pitchFamily="34" charset="0"/>
              </a:rPr>
              <a:t>: </a:t>
            </a:r>
          </a:p>
          <a:p>
            <a:pPr marL="34290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Herstellung von nachhaltigen Produkten</a:t>
            </a:r>
            <a:endParaRPr lang="tr-TR" sz="2400" dirty="0">
              <a:solidFill>
                <a:srgbClr val="2A4F1C"/>
              </a:solidFill>
              <a:latin typeface="Calibri" panose="020F0502020204030204" pitchFamily="34" charset="0"/>
              <a:cs typeface="Calibri" panose="020F0502020204030204" pitchFamily="34" charset="0"/>
            </a:endParaRPr>
          </a:p>
          <a:p>
            <a:pPr marL="514350" indent="-51435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Einsatz von erneuerbaren Energien im Produktionsprozess</a:t>
            </a:r>
          </a:p>
          <a:p>
            <a:pPr marL="514350" indent="-514350" algn="just" eaLnBrk="1" fontAlgn="auto" hangingPunct="1">
              <a:lnSpc>
                <a:spcPct val="120000"/>
              </a:lnSpc>
              <a:spcBef>
                <a:spcPts val="0"/>
              </a:spcBef>
              <a:buClr>
                <a:schemeClr val="accent1"/>
              </a:buClr>
              <a:buSzPct val="100000"/>
              <a:buFont typeface="Calibri"/>
              <a:buAutoNum type="arabicPeriod"/>
              <a:defRPr/>
            </a:pPr>
            <a:r>
              <a:rPr lang="en-GB" sz="2400" dirty="0">
                <a:solidFill>
                  <a:srgbClr val="2A4F1C"/>
                </a:solidFill>
                <a:effectLst/>
                <a:latin typeface="Calibri" panose="020F0502020204030204" pitchFamily="34" charset="0"/>
                <a:ea typeface="Times New Roman" panose="02020603050405020304" pitchFamily="18" charset="0"/>
                <a:cs typeface="Calibri" panose="020F0502020204030204" pitchFamily="34" charset="0"/>
              </a:rPr>
              <a:t>Oder Materialreduzierung </a:t>
            </a:r>
            <a:endParaRPr lang="en-US" sz="2400" b="1" dirty="0">
              <a:solidFill>
                <a:srgbClr val="2A4F1C"/>
              </a:solidFill>
              <a:latin typeface="Calibri" panose="020F0502020204030204" pitchFamily="34" charset="0"/>
              <a:ea typeface="Calibri"/>
              <a:cs typeface="Calibri" panose="020F0502020204030204" pitchFamily="34" charset="0"/>
              <a:sym typeface="Calibri"/>
            </a:endParaRPr>
          </a:p>
        </p:txBody>
      </p:sp>
      <p:sp>
        <p:nvSpPr>
          <p:cNvPr id="5" name="Metin kutusu 4">
            <a:extLst>
              <a:ext uri="{FF2B5EF4-FFF2-40B4-BE49-F238E27FC236}">
                <a16:creationId xmlns:a16="http://schemas.microsoft.com/office/drawing/2014/main" id="{78253519-7FC8-9837-1BBF-F19E34D67DBF}"/>
              </a:ext>
            </a:extLst>
          </p:cNvPr>
          <p:cNvSpPr txBox="1"/>
          <p:nvPr/>
        </p:nvSpPr>
        <p:spPr>
          <a:xfrm>
            <a:off x="476131" y="3429000"/>
            <a:ext cx="10206383" cy="1200329"/>
          </a:xfrm>
          <a:prstGeom prst="rect">
            <a:avLst/>
          </a:prstGeom>
          <a:noFill/>
        </p:spPr>
        <p:txBody>
          <a:bodyPr wrap="square">
            <a:spAutoFit/>
          </a:bodyPr>
          <a:lstStyle/>
          <a:p>
            <a:r>
              <a:rPr lang="en-GB" sz="2400" b="1" dirty="0">
                <a:solidFill>
                  <a:srgbClr val="2A4F1C"/>
                </a:solidFill>
              </a:rPr>
              <a:t>Die Unternehmen setzen ihren Weg zu einem grünen Unternehmen in Bereichen wie Umweltstrategien und grünen Produkten fort. </a:t>
            </a: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323</ap:TotalTime>
  <ap:Words>1183</ap:Words>
  <ap:Application>Microsoft Macintosh PowerPoint</ap:Application>
  <ap:PresentationFormat>Geniş ekran</ap:PresentationFormat>
  <ap:Paragraphs>90</ap:Paragraphs>
  <ap:Slides>15</ap:Slides>
  <ap:Notes>15</ap:Notes>
  <ap:HiddenSlides>0</ap:HiddenSlides>
  <ap:MMClips>0</ap:MMClips>
  <ap:ScaleCrop>false</ap:ScaleCrop>
  <ap:HeadingPairs>
    <vt:vector baseType="variant" size="6">
      <vt:variant>
        <vt:lpstr>Kullanılan Yazı Tipleri</vt:lpstr>
      </vt:variant>
      <vt:variant>
        <vt:i4>4</vt:i4>
      </vt:variant>
      <vt:variant>
        <vt:lpstr>Tema</vt:lpstr>
      </vt:variant>
      <vt:variant>
        <vt:i4>1</vt:i4>
      </vt:variant>
      <vt:variant>
        <vt:lpstr>Slayt Başlıkları</vt:lpstr>
      </vt:variant>
      <vt:variant>
        <vt:i4>15</vt:i4>
      </vt:variant>
    </vt:vector>
  </ap:HeadingPairs>
  <ap:TitlesOfParts>
    <vt:vector baseType="lpstr" size="20">
      <vt:lpstr>Arial</vt:lpstr>
      <vt:lpstr>Noto Sans Symbols</vt:lpstr>
      <vt:lpstr>Times New Roman</vt:lpstr>
      <vt:lpstr>Calibri</vt:lpstr>
      <vt:lpstr>Rückblick</vt:lpstr>
      <vt:lpstr>GREENWORLD: Think Green for the World  Youth Education ERASMUS+  KA220 YOU - Strategic Partnerships for Youth Education Cooperation partnership </vt:lpstr>
      <vt:lpstr>Learning Outcomes of Module 3</vt:lpstr>
      <vt:lpstr>Let’s get started!</vt:lpstr>
      <vt:lpstr> Introduction</vt:lpstr>
      <vt:lpstr>PowerPoint Sunusu</vt:lpstr>
      <vt:lpstr>PowerPoint Sunusu</vt:lpstr>
      <vt:lpstr>PowerPoint Sunusu</vt:lpstr>
      <vt:lpstr>PowerPoint Sunusu</vt:lpstr>
      <vt:lpstr>PowerPoint Sunusu</vt:lpstr>
      <vt:lpstr>Change in Consumer Behaviors Based on Green Companies</vt:lpstr>
      <vt:lpstr>Reasons for the Change in Consumer Behaviors;</vt:lpstr>
      <vt:lpstr>‘Green Washing’</vt:lpstr>
      <vt:lpstr>How to Understand Green Washing?</vt:lpstr>
      <vt:lpstr>Objectives of the Module</vt:lpstr>
      <vt:lpstr>References and Links</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GREENWORLD: Think Green for the World  Youth Education ERASMUS+  KA220 YOU - Strategic Partnerships for Youth Education Cooperation partnership</dc:title>
  <dc:creator>Selman Narlı</dc:creator>
  <lastModifiedBy>Nevsare Bigun</lastModifiedBy>
  <revision>45</revision>
  <dcterms:created xsi:type="dcterms:W3CDTF">2020-11-17T09:39:06.0000000Z</dcterms:created>
  <dcterms:modified xsi:type="dcterms:W3CDTF">2024-02-19T13:31:00.0000000Z</dcterms:modified>
  <keywords>, docId:109EE4074D0C306E0DB4E9AA2949F880</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