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91" r:id="rId4"/>
    <p:sldId id="302" r:id="rId5"/>
    <p:sldId id="260" r:id="rId6"/>
    <p:sldId id="329" r:id="rId7"/>
    <p:sldId id="261" r:id="rId8"/>
    <p:sldId id="322" r:id="rId9"/>
    <p:sldId id="262" r:id="rId10"/>
    <p:sldId id="265" r:id="rId11"/>
    <p:sldId id="266" r:id="rId12"/>
    <p:sldId id="323" r:id="rId13"/>
    <p:sldId id="324" r:id="rId14"/>
    <p:sldId id="263" r:id="rId15"/>
    <p:sldId id="277"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Noto Sans Symbols" pitchFamily="2" charset="0"/>
      <p:regular r:id="rId22"/>
    </p:embeddedFont>
  </p:embeddedFontLst>
  <p:defaultTextStyle>
    <a:defPPr>
      <a:defRPr lang="tr-TR"/>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F1C"/>
    <a:srgbClr val="264F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9AD3D6-E8F9-4880-B4F5-A4824B6D44C1}">
  <a:tblStyle styleId="{D49AD3D6-E8F9-4880-B4F5-A4824B6D44C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a:tcStyle>
        <a:tcBdr/>
        <a:fill>
          <a:solidFill>
            <a:srgbClr val="CFDECC"/>
          </a:solidFill>
        </a:fill>
      </a:tcStyle>
    </a:band1H>
    <a:band2H>
      <a:tcTxStyle/>
      <a:tcStyle>
        <a:tcBdr/>
      </a:tcStyle>
    </a:band2H>
    <a:band1V>
      <a:tcTxStyle/>
      <a:tcStyle>
        <a:tcBdr/>
        <a:fill>
          <a:solidFill>
            <a:srgbClr val="CFDE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26"/>
    <p:restoredTop sz="88994" autoAdjust="0"/>
  </p:normalViewPr>
  <p:slideViewPr>
    <p:cSldViewPr snapToGrid="0">
      <p:cViewPr varScale="1">
        <p:scale>
          <a:sx n="97" d="100"/>
          <a:sy n="97" d="100"/>
        </p:scale>
        <p:origin x="162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Google Shape;3;n">
            <a:extLst>
              <a:ext uri="{FF2B5EF4-FFF2-40B4-BE49-F238E27FC236}">
                <a16:creationId xmlns:a16="http://schemas.microsoft.com/office/drawing/2014/main" id="{62DA5294-BF6F-E201-D1EB-FB24C72516B4}"/>
              </a:ext>
            </a:extLst>
          </p:cNvPr>
          <p:cNvSpPr txBox="1">
            <a:spLocks noGrp="1"/>
          </p:cNvSpPr>
          <p:nvPr>
            <p:ph type="hdr" idx="2"/>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smtClean="0">
                <a:solidFill>
                  <a:srgbClr val="514843"/>
                </a:solidFill>
              </a:defRPr>
            </a:lvl1pPr>
          </a:lstStyle>
          <a:p>
            <a:pPr>
              <a:defRPr/>
            </a:pPr>
            <a:endParaRPr lang="tr-TR" altLang="tr-TR"/>
          </a:p>
        </p:txBody>
      </p:sp>
      <p:sp>
        <p:nvSpPr>
          <p:cNvPr id="8195" name="Google Shape;4;n">
            <a:extLst>
              <a:ext uri="{FF2B5EF4-FFF2-40B4-BE49-F238E27FC236}">
                <a16:creationId xmlns:a16="http://schemas.microsoft.com/office/drawing/2014/main" id="{792A2EBD-2890-CB80-FE7D-A166EE09039E}"/>
              </a:ext>
            </a:extLst>
          </p:cNvPr>
          <p:cNvSpPr txBox="1">
            <a:spLocks noGrp="1"/>
          </p:cNvSpPr>
          <p:nvPr>
            <p:ph type="dt" idx="10"/>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smtClean="0">
                <a:solidFill>
                  <a:srgbClr val="514843"/>
                </a:solidFill>
              </a:defRPr>
            </a:lvl1pPr>
          </a:lstStyle>
          <a:p>
            <a:pPr>
              <a:defRPr/>
            </a:pPr>
            <a:endParaRPr lang="tr-TR" altLang="tr-TR"/>
          </a:p>
        </p:txBody>
      </p:sp>
      <p:sp>
        <p:nvSpPr>
          <p:cNvPr id="7172" name="Google Shape;5;n">
            <a:extLst>
              <a:ext uri="{FF2B5EF4-FFF2-40B4-BE49-F238E27FC236}">
                <a16:creationId xmlns:a16="http://schemas.microsoft.com/office/drawing/2014/main" id="{7CE5EF25-7474-C939-97FA-3513C9F6B064}"/>
              </a:ext>
            </a:extLst>
          </p:cNvPr>
          <p:cNvSpPr>
            <a:spLocks noGrp="1" noRot="1" noChangeAspect="1"/>
          </p:cNvSpPr>
          <p:nvPr>
            <p:ph type="sldImg" idx="3"/>
          </p:nvPr>
        </p:nvSpPr>
        <p:spPr bwMode="auto">
          <a:xfrm>
            <a:off x="685800" y="1143000"/>
            <a:ext cx="5486400" cy="3086100"/>
          </a:xfrm>
          <a:custGeom>
            <a:avLst/>
            <a:gdLst>
              <a:gd name="T0" fmla="*/ 0 w 120000"/>
              <a:gd name="T1" fmla="*/ 0 h 120000"/>
              <a:gd name="T2" fmla="*/ 5486400 w 120000"/>
              <a:gd name="T3" fmla="*/ 0 h 120000"/>
              <a:gd name="T4" fmla="*/ 5486400 w 120000"/>
              <a:gd name="T5" fmla="*/ 3086100 h 120000"/>
              <a:gd name="T6" fmla="*/ 0 w 120000"/>
              <a:gd name="T7" fmla="*/ 30861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3" name="Google Shape;6;n">
            <a:extLst>
              <a:ext uri="{FF2B5EF4-FFF2-40B4-BE49-F238E27FC236}">
                <a16:creationId xmlns:a16="http://schemas.microsoft.com/office/drawing/2014/main" id="{B7CDE942-DBD6-9ECF-F1EA-A94588E98779}"/>
              </a:ext>
            </a:extLst>
          </p:cNvPr>
          <p:cNvSpPr txBox="1">
            <a:spLocks noGrp="1"/>
          </p:cNvSpPr>
          <p:nvPr>
            <p:ph type="body" idx="1"/>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tr-TR" altLang="tr-TR">
              <a:sym typeface="Arial" panose="020B0604020202020204" pitchFamily="34" charset="0"/>
            </a:endParaRPr>
          </a:p>
        </p:txBody>
      </p:sp>
      <p:sp>
        <p:nvSpPr>
          <p:cNvPr id="8198" name="Google Shape;7;n">
            <a:extLst>
              <a:ext uri="{FF2B5EF4-FFF2-40B4-BE49-F238E27FC236}">
                <a16:creationId xmlns:a16="http://schemas.microsoft.com/office/drawing/2014/main" id="{7F46273D-3573-7304-78F0-ED4F958DD753}"/>
              </a:ext>
            </a:extLst>
          </p:cNvPr>
          <p:cNvSpPr txBox="1">
            <a:spLocks noGrp="1"/>
          </p:cNvSpPr>
          <p:nvPr>
            <p:ph type="ftr" idx="11"/>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smtClean="0">
                <a:solidFill>
                  <a:srgbClr val="514843"/>
                </a:solidFill>
              </a:defRPr>
            </a:lvl1pPr>
          </a:lstStyle>
          <a:p>
            <a:pPr>
              <a:defRPr/>
            </a:pPr>
            <a:endParaRPr lang="tr-TR" altLang="tr-TR"/>
          </a:p>
        </p:txBody>
      </p:sp>
      <p:sp>
        <p:nvSpPr>
          <p:cNvPr id="8199" name="Google Shape;8;n">
            <a:extLst>
              <a:ext uri="{FF2B5EF4-FFF2-40B4-BE49-F238E27FC236}">
                <a16:creationId xmlns:a16="http://schemas.microsoft.com/office/drawing/2014/main" id="{06DD1C28-7FAC-2D41-AEE6-17F2CA487FE5}"/>
              </a:ext>
            </a:extLst>
          </p:cNvPr>
          <p:cNvSpPr txBox="1">
            <a:spLocks noGrp="1"/>
          </p:cNvSpPr>
          <p:nvPr>
            <p:ph type="sldNum" idx="12"/>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Clr>
                <a:srgbClr val="000000"/>
              </a:buClr>
              <a:buFont typeface="Arial" panose="020B0604020202020204" pitchFamily="34" charset="0"/>
              <a:buNone/>
              <a:defRPr sz="1200">
                <a:solidFill>
                  <a:srgbClr val="514843"/>
                </a:solidFill>
              </a:defRPr>
            </a:lvl1pPr>
          </a:lstStyle>
          <a:p>
            <a:fld id="{9A6A3951-3DA9-6A46-9545-0A35A4B89643}" type="slidenum">
              <a:rPr lang="en-US" altLang="tr-TR"/>
              <a:pPr/>
              <a:t>‹#›</a:t>
            </a:fld>
            <a:endParaRPr lang="tr-TR" altLang="tr-T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16;p1:notes">
            <a:extLst>
              <a:ext uri="{FF2B5EF4-FFF2-40B4-BE49-F238E27FC236}">
                <a16:creationId xmlns:a16="http://schemas.microsoft.com/office/drawing/2014/main" id="{7B42144F-85A5-C623-0933-9E89B8FF1C37}"/>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9219" name="Google Shape;117;p1:notes">
            <a:extLst>
              <a:ext uri="{FF2B5EF4-FFF2-40B4-BE49-F238E27FC236}">
                <a16:creationId xmlns:a16="http://schemas.microsoft.com/office/drawing/2014/main" id="{30CB5E63-05BB-AA19-4B95-49F59F1031AA}"/>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Google Shape;207;p10:notes">
            <a:extLst>
              <a:ext uri="{FF2B5EF4-FFF2-40B4-BE49-F238E27FC236}">
                <a16:creationId xmlns:a16="http://schemas.microsoft.com/office/drawing/2014/main" id="{32D4C3B3-A566-C6AE-35FE-247E60002469}"/>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27651" name="Google Shape;208;p10:notes">
            <a:extLst>
              <a:ext uri="{FF2B5EF4-FFF2-40B4-BE49-F238E27FC236}">
                <a16:creationId xmlns:a16="http://schemas.microsoft.com/office/drawing/2014/main" id="{B87EE532-339A-C8FD-FE66-10BF24FACC84}"/>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213;p11:notes">
            <a:extLst>
              <a:ext uri="{FF2B5EF4-FFF2-40B4-BE49-F238E27FC236}">
                <a16:creationId xmlns:a16="http://schemas.microsoft.com/office/drawing/2014/main" id="{79F78DEF-3D61-D520-4DB3-262A04B96E2B}"/>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29699" name="Google Shape;214;p11:notes">
            <a:extLst>
              <a:ext uri="{FF2B5EF4-FFF2-40B4-BE49-F238E27FC236}">
                <a16:creationId xmlns:a16="http://schemas.microsoft.com/office/drawing/2014/main" id="{F18E7D47-EE3D-6654-8D3A-9255AE21BAB0}"/>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Google Shape;207;p10:notes">
            <a:extLst>
              <a:ext uri="{FF2B5EF4-FFF2-40B4-BE49-F238E27FC236}">
                <a16:creationId xmlns:a16="http://schemas.microsoft.com/office/drawing/2014/main" id="{004D4629-8135-7902-B387-54193A837D6D}"/>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31747" name="Google Shape;208;p10:notes">
            <a:extLst>
              <a:ext uri="{FF2B5EF4-FFF2-40B4-BE49-F238E27FC236}">
                <a16:creationId xmlns:a16="http://schemas.microsoft.com/office/drawing/2014/main" id="{4D50DB12-5790-AA50-D6B9-3A5B004E3395}"/>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Google Shape;207;p10:notes">
            <a:extLst>
              <a:ext uri="{FF2B5EF4-FFF2-40B4-BE49-F238E27FC236}">
                <a16:creationId xmlns:a16="http://schemas.microsoft.com/office/drawing/2014/main" id="{E72789BE-6C77-7074-24E4-B5F06F14C1DE}"/>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33795" name="Google Shape;208;p10:notes">
            <a:extLst>
              <a:ext uri="{FF2B5EF4-FFF2-40B4-BE49-F238E27FC236}">
                <a16:creationId xmlns:a16="http://schemas.microsoft.com/office/drawing/2014/main" id="{5ED333F7-29E5-2E99-5D58-D23F56A183D1}"/>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88;p8:notes">
            <a:extLst>
              <a:ext uri="{FF2B5EF4-FFF2-40B4-BE49-F238E27FC236}">
                <a16:creationId xmlns:a16="http://schemas.microsoft.com/office/drawing/2014/main" id="{0B86EED3-521A-D484-6919-8FAB79D27A5F}"/>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25603" name="Google Shape;189;p8:notes">
            <a:extLst>
              <a:ext uri="{FF2B5EF4-FFF2-40B4-BE49-F238E27FC236}">
                <a16:creationId xmlns:a16="http://schemas.microsoft.com/office/drawing/2014/main" id="{3D5B0793-DB61-5D63-2E41-72BE778310C3}"/>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Google Shape;320;p22:notes">
            <a:extLst>
              <a:ext uri="{FF2B5EF4-FFF2-40B4-BE49-F238E27FC236}">
                <a16:creationId xmlns:a16="http://schemas.microsoft.com/office/drawing/2014/main" id="{55FF1244-CCF2-1F5F-21F5-2380821BA90B}"/>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41987" name="Google Shape;321;p22:notes">
            <a:extLst>
              <a:ext uri="{FF2B5EF4-FFF2-40B4-BE49-F238E27FC236}">
                <a16:creationId xmlns:a16="http://schemas.microsoft.com/office/drawing/2014/main" id="{85106803-1773-9138-AA19-E0FED751C887}"/>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27;p2:notes">
            <a:extLst>
              <a:ext uri="{FF2B5EF4-FFF2-40B4-BE49-F238E27FC236}">
                <a16:creationId xmlns:a16="http://schemas.microsoft.com/office/drawing/2014/main" id="{2942B442-8529-8986-283E-9FB4D3E0F3E4}"/>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11267" name="Google Shape;128;p2:notes">
            <a:extLst>
              <a:ext uri="{FF2B5EF4-FFF2-40B4-BE49-F238E27FC236}">
                <a16:creationId xmlns:a16="http://schemas.microsoft.com/office/drawing/2014/main" id="{C2DBA364-7849-FA42-C4DD-C26FE84FBB85}"/>
              </a:ext>
            </a:extLst>
          </p:cNvPr>
          <p:cNvSpPr>
            <a:spLocks noGrp="1" noRot="1" noChangeAspect="1" noTextEdit="1"/>
          </p:cNvSpPr>
          <p:nvPr>
            <p:ph type="sldImg" idx="2"/>
          </p:nvPr>
        </p:nvSpPr>
        <p:spPr>
          <a:noFill/>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135;p3:notes">
            <a:extLst>
              <a:ext uri="{FF2B5EF4-FFF2-40B4-BE49-F238E27FC236}">
                <a16:creationId xmlns:a16="http://schemas.microsoft.com/office/drawing/2014/main" id="{07C9086E-632D-ABFD-DAC8-947DCEB48794}"/>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13315" name="Google Shape;136;p3:notes">
            <a:extLst>
              <a:ext uri="{FF2B5EF4-FFF2-40B4-BE49-F238E27FC236}">
                <a16:creationId xmlns:a16="http://schemas.microsoft.com/office/drawing/2014/main" id="{9693D429-4F1A-7D5E-5134-B7474B9A9794}"/>
              </a:ext>
            </a:extLst>
          </p:cNvPr>
          <p:cNvSpPr>
            <a:spLocks noGrp="1" noRot="1" noChangeAspect="1" noTextEdit="1"/>
          </p:cNvSpPr>
          <p:nvPr>
            <p:ph type="sldImg" idx="2"/>
          </p:nvPr>
        </p:nvSpPr>
        <p:spPr>
          <a:noFill/>
          <a:ln>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9;p3:notes">
            <a:extLst>
              <a:ext uri="{FF2B5EF4-FFF2-40B4-BE49-F238E27FC236}">
                <a16:creationId xmlns:a16="http://schemas.microsoft.com/office/drawing/2014/main" id="{FAC317B8-F43C-7CC7-DE84-BD727AD87174}"/>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15363" name="Google Shape;150;p3:notes">
            <a:extLst>
              <a:ext uri="{FF2B5EF4-FFF2-40B4-BE49-F238E27FC236}">
                <a16:creationId xmlns:a16="http://schemas.microsoft.com/office/drawing/2014/main" id="{77B5759A-D3D1-4CDA-36CD-7FE99D223D30}"/>
              </a:ext>
            </a:extLst>
          </p:cNvPr>
          <p:cNvSpPr txBox="1">
            <a:spLocks noGrp="1"/>
          </p:cNvSpPr>
          <p:nvPr>
            <p:ph type="body" idx="1"/>
          </p:nvPr>
        </p:nvSpPr>
        <p:spPr>
          <a:xfrm>
            <a:off x="685800" y="4343400"/>
            <a:ext cx="5486400" cy="4114800"/>
          </a:xfrm>
          <a:noFill/>
        </p:spPr>
        <p:txBody>
          <a:bodyPr tIns="91425" bIns="91425"/>
          <a:lstStyle/>
          <a:p>
            <a:pPr marL="0" indent="0" eaLnBrk="1" hangingPunct="1">
              <a:buClr>
                <a:srgbClr val="514843"/>
              </a:buClr>
              <a:buSzPts val="1200"/>
            </a:pPr>
            <a:endParaRPr lang="tr-TR" altLang="tr-TR" sz="1200">
              <a:solidFill>
                <a:srgbClr val="514843"/>
              </a:solidFill>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67;p5:notes">
            <a:extLst>
              <a:ext uri="{FF2B5EF4-FFF2-40B4-BE49-F238E27FC236}">
                <a16:creationId xmlns:a16="http://schemas.microsoft.com/office/drawing/2014/main" id="{C40439F4-F549-EF15-9BCE-22184A667257}"/>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17411" name="Google Shape;168;p5:notes">
            <a:extLst>
              <a:ext uri="{FF2B5EF4-FFF2-40B4-BE49-F238E27FC236}">
                <a16:creationId xmlns:a16="http://schemas.microsoft.com/office/drawing/2014/main" id="{51F2AA29-1C39-A422-2DD9-72D9DEE6D6EE}"/>
              </a:ext>
            </a:extLst>
          </p:cNvPr>
          <p:cNvSpPr>
            <a:spLocks noGrp="1" noRot="1" noChangeAspect="1" noTextEdit="1"/>
          </p:cNvSpPr>
          <p:nvPr>
            <p:ph type="sldImg" idx="2"/>
          </p:nvPr>
        </p:nvSpPr>
        <p:spPr>
          <a:noFill/>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9329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74;p6:notes">
            <a:extLst>
              <a:ext uri="{FF2B5EF4-FFF2-40B4-BE49-F238E27FC236}">
                <a16:creationId xmlns:a16="http://schemas.microsoft.com/office/drawing/2014/main" id="{CD64DCAC-61CB-F688-DA4C-3D92D13E48F0}"/>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21507" name="Google Shape;175;p6:notes">
            <a:extLst>
              <a:ext uri="{FF2B5EF4-FFF2-40B4-BE49-F238E27FC236}">
                <a16:creationId xmlns:a16="http://schemas.microsoft.com/office/drawing/2014/main" id="{EB21124E-1EA5-C614-8381-BC8923237A38}"/>
              </a:ext>
            </a:extLst>
          </p:cNvPr>
          <p:cNvSpPr>
            <a:spLocks noGrp="1" noRot="1" noChangeAspect="1" noTextEdit="1"/>
          </p:cNvSpPr>
          <p:nvPr>
            <p:ph type="sldImg" idx="2"/>
          </p:nvPr>
        </p:nvSpPr>
        <p:spPr>
          <a:noFill/>
          <a:ln>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67;p5:notes">
            <a:extLst>
              <a:ext uri="{FF2B5EF4-FFF2-40B4-BE49-F238E27FC236}">
                <a16:creationId xmlns:a16="http://schemas.microsoft.com/office/drawing/2014/main" id="{3000CACE-04A7-B996-C0F7-7837966618B9}"/>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19459" name="Google Shape;168;p5:notes">
            <a:extLst>
              <a:ext uri="{FF2B5EF4-FFF2-40B4-BE49-F238E27FC236}">
                <a16:creationId xmlns:a16="http://schemas.microsoft.com/office/drawing/2014/main" id="{C6BA5188-9965-4378-54E4-4D271B870AB9}"/>
              </a:ext>
            </a:extLst>
          </p:cNvPr>
          <p:cNvSpPr>
            <a:spLocks noGrp="1" noRot="1" noChangeAspect="1" noTextEdit="1"/>
          </p:cNvSpPr>
          <p:nvPr>
            <p:ph type="sldImg" idx="2"/>
          </p:nvPr>
        </p:nvSpPr>
        <p:spPr>
          <a:noFill/>
          <a:ln>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81;p7:notes">
            <a:extLst>
              <a:ext uri="{FF2B5EF4-FFF2-40B4-BE49-F238E27FC236}">
                <a16:creationId xmlns:a16="http://schemas.microsoft.com/office/drawing/2014/main" id="{11D44BCB-D477-B3A4-DFDD-610BDED81E0C}"/>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23555" name="Google Shape;182;p7:notes">
            <a:extLst>
              <a:ext uri="{FF2B5EF4-FFF2-40B4-BE49-F238E27FC236}">
                <a16:creationId xmlns:a16="http://schemas.microsoft.com/office/drawing/2014/main" id="{88692BFB-853A-7F44-A067-224CF8F8ACF3}"/>
              </a:ext>
            </a:extLst>
          </p:cNvPr>
          <p:cNvSpPr>
            <a:spLocks noGrp="1" noRot="1" noChangeAspect="1" noTextEdit="1"/>
          </p:cNvSpPr>
          <p:nvPr>
            <p:ph type="sldImg" idx="2"/>
          </p:nvPr>
        </p:nvSpPr>
        <p:spPr>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 name="Google Shape;22;p26">
            <a:extLst>
              <a:ext uri="{FF2B5EF4-FFF2-40B4-BE49-F238E27FC236}">
                <a16:creationId xmlns:a16="http://schemas.microsoft.com/office/drawing/2014/main" id="{E823E9D0-5064-1A83-8189-51DAFEF6C382}"/>
              </a:ext>
            </a:extLst>
          </p:cNvPr>
          <p:cNvSpPr>
            <a:spLocks noChangeArrowheads="1"/>
          </p:cNvSpPr>
          <p:nvPr/>
        </p:nvSpPr>
        <p:spPr bwMode="auto">
          <a:xfrm>
            <a:off x="0" y="0"/>
            <a:ext cx="4051300" cy="6858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3" name="Google Shape;23;p26">
            <a:extLst>
              <a:ext uri="{FF2B5EF4-FFF2-40B4-BE49-F238E27FC236}">
                <a16:creationId xmlns:a16="http://schemas.microsoft.com/office/drawing/2014/main" id="{076463AD-91A3-74A4-B074-D1C9E7098A68}"/>
              </a:ext>
            </a:extLst>
          </p:cNvPr>
          <p:cNvSpPr>
            <a:spLocks noChangeArrowheads="1"/>
          </p:cNvSpPr>
          <p:nvPr/>
        </p:nvSpPr>
        <p:spPr bwMode="auto">
          <a:xfrm>
            <a:off x="4040188" y="0"/>
            <a:ext cx="635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pic>
        <p:nvPicPr>
          <p:cNvPr id="4" name="Google Shape;29;p26">
            <a:extLst>
              <a:ext uri="{FF2B5EF4-FFF2-40B4-BE49-F238E27FC236}">
                <a16:creationId xmlns:a16="http://schemas.microsoft.com/office/drawing/2014/main" id="{740582A8-FE3A-4C6A-0173-2A7F2E4D68F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4613"/>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30;p26">
            <a:extLst>
              <a:ext uri="{FF2B5EF4-FFF2-40B4-BE49-F238E27FC236}">
                <a16:creationId xmlns:a16="http://schemas.microsoft.com/office/drawing/2014/main" id="{1FE8B343-B30D-3E55-3E0F-356F92B18A1F}"/>
              </a:ext>
            </a:extLst>
          </p:cNvPr>
          <p:cNvSpPr txBox="1">
            <a:spLocks noChangeArrowheads="1"/>
          </p:cNvSpPr>
          <p:nvPr/>
        </p:nvSpPr>
        <p:spPr bwMode="auto">
          <a:xfrm>
            <a:off x="4702175" y="6424613"/>
            <a:ext cx="50149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595959"/>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a:solidFill>
                <a:srgbClr val="595959"/>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1F497D"/>
              </a:solidFill>
              <a:latin typeface="Calibri" panose="020F0502020204030204" pitchFamily="34" charset="0"/>
              <a:cs typeface="Calibri" panose="020F0502020204030204" pitchFamily="34" charset="0"/>
              <a:sym typeface="Calibri" panose="020F0502020204030204" pitchFamily="34" charset="0"/>
            </a:endParaRPr>
          </a:p>
        </p:txBody>
      </p:sp>
      <p:pic>
        <p:nvPicPr>
          <p:cNvPr id="6" name="Google Shape;31;p26">
            <a:extLst>
              <a:ext uri="{FF2B5EF4-FFF2-40B4-BE49-F238E27FC236}">
                <a16:creationId xmlns:a16="http://schemas.microsoft.com/office/drawing/2014/main" id="{9F0529F8-082F-F452-6DE1-5C47DF6DA59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lIns="91425" rIns="91425">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 name="Google Shape;27;p26">
            <a:extLst>
              <a:ext uri="{FF2B5EF4-FFF2-40B4-BE49-F238E27FC236}">
                <a16:creationId xmlns:a16="http://schemas.microsoft.com/office/drawing/2014/main" id="{C0AB9E89-22AC-05E3-2D5C-CADA7024268E}"/>
              </a:ext>
            </a:extLst>
          </p:cNvPr>
          <p:cNvSpPr txBox="1">
            <a:spLocks noGrp="1"/>
          </p:cNvSpPr>
          <p:nvPr>
            <p:ph type="dt" idx="10"/>
          </p:nvPr>
        </p:nvSpPr>
        <p:spPr>
          <a:xfrm>
            <a:off x="465138" y="6459538"/>
            <a:ext cx="2619375" cy="365125"/>
          </a:xfrm>
        </p:spPr>
        <p:txBody>
          <a:bodyPr/>
          <a:lstStyle>
            <a:lvl1pPr>
              <a:defRPr smtClean="0"/>
            </a:lvl1pPr>
          </a:lstStyle>
          <a:p>
            <a:pPr>
              <a:defRPr/>
            </a:pPr>
            <a:endParaRPr lang="tr-TR" altLang="tr-TR"/>
          </a:p>
        </p:txBody>
      </p:sp>
      <p:sp>
        <p:nvSpPr>
          <p:cNvPr id="8" name="Google Shape;28;p26">
            <a:extLst>
              <a:ext uri="{FF2B5EF4-FFF2-40B4-BE49-F238E27FC236}">
                <a16:creationId xmlns:a16="http://schemas.microsoft.com/office/drawing/2014/main" id="{32CAFEA9-8F40-4C40-73FB-2883D4C80BFD}"/>
              </a:ext>
            </a:extLst>
          </p:cNvPr>
          <p:cNvSpPr txBox="1">
            <a:spLocks noGrp="1"/>
          </p:cNvSpPr>
          <p:nvPr>
            <p:ph type="ftr" idx="11"/>
          </p:nvPr>
        </p:nvSpPr>
        <p:spPr>
          <a:xfrm>
            <a:off x="4800600" y="6459538"/>
            <a:ext cx="4648200" cy="365125"/>
          </a:xfrm>
        </p:spPr>
        <p:txBody>
          <a:bodyPr/>
          <a:lstStyle>
            <a:lvl1pPr algn="l">
              <a:defRPr smtClean="0">
                <a:solidFill>
                  <a:srgbClr val="455F51"/>
                </a:solidFill>
              </a:defRPr>
            </a:lvl1pPr>
          </a:lstStyle>
          <a:p>
            <a:pPr>
              <a:defRPr/>
            </a:pPr>
            <a:endParaRPr lang="tr-TR" altLang="tr-TR"/>
          </a:p>
        </p:txBody>
      </p:sp>
    </p:spTree>
    <p:extLst>
      <p:ext uri="{BB962C8B-B14F-4D97-AF65-F5344CB8AC3E}">
        <p14:creationId xmlns:p14="http://schemas.microsoft.com/office/powerpoint/2010/main" val="26396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2" name="Google Shape;104;p36">
            <a:extLst>
              <a:ext uri="{FF2B5EF4-FFF2-40B4-BE49-F238E27FC236}">
                <a16:creationId xmlns:a16="http://schemas.microsoft.com/office/drawing/2014/main" id="{374A1458-DDE9-79F0-D1F6-53D0E3B6E4A2}"/>
              </a:ext>
            </a:extLst>
          </p:cNvPr>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3" name="Google Shape;105;p36">
            <a:extLst>
              <a:ext uri="{FF2B5EF4-FFF2-40B4-BE49-F238E27FC236}">
                <a16:creationId xmlns:a16="http://schemas.microsoft.com/office/drawing/2014/main" id="{780360E5-F506-2227-D484-8B67F2D2172C}"/>
              </a:ext>
            </a:extLst>
          </p:cNvPr>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pic>
        <p:nvPicPr>
          <p:cNvPr id="4" name="Google Shape;106;p36">
            <a:extLst>
              <a:ext uri="{FF2B5EF4-FFF2-40B4-BE49-F238E27FC236}">
                <a16:creationId xmlns:a16="http://schemas.microsoft.com/office/drawing/2014/main" id="{21786E94-CF2B-A9FD-0272-41A230D7FDA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111;p36">
            <a:extLst>
              <a:ext uri="{FF2B5EF4-FFF2-40B4-BE49-F238E27FC236}">
                <a16:creationId xmlns:a16="http://schemas.microsoft.com/office/drawing/2014/main" id="{96142188-DB81-8C46-D21C-D2FEAA14DFD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12;p36">
            <a:extLst>
              <a:ext uri="{FF2B5EF4-FFF2-40B4-BE49-F238E27FC236}">
                <a16:creationId xmlns:a16="http://schemas.microsoft.com/office/drawing/2014/main" id="{C0E6B3DD-7203-BD88-AC04-973A2158FBE3}"/>
              </a:ext>
            </a:extLst>
          </p:cNvPr>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FFFFFF"/>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7" name="Google Shape;113;p36">
            <a:extLst>
              <a:ext uri="{FF2B5EF4-FFF2-40B4-BE49-F238E27FC236}">
                <a16:creationId xmlns:a16="http://schemas.microsoft.com/office/drawing/2014/main" id="{737D8E66-F394-DBEF-C25C-F4F60868F769}"/>
              </a:ext>
            </a:extLst>
          </p:cNvPr>
          <p:cNvSpPr txBox="1">
            <a:spLocks noChangeArrowheads="1"/>
          </p:cNvSpPr>
          <p:nvPr/>
        </p:nvSpPr>
        <p:spPr bwMode="auto">
          <a:xfrm>
            <a:off x="11093450" y="1490663"/>
            <a:ext cx="849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r>
              <a:rPr lang="en-US" altLang="tr-TR" sz="1800" b="1">
                <a:latin typeface="Calibri" panose="020F0502020204030204" pitchFamily="34" charset="0"/>
                <a:cs typeface="Calibri" panose="020F0502020204030204" pitchFamily="34" charset="0"/>
                <a:sym typeface="Calibri" panose="020F0502020204030204" pitchFamily="34" charset="0"/>
              </a:rPr>
              <a:t>-</a:t>
            </a:r>
            <a:fld id="{95C61A81-62EC-134F-B946-EE4735519185}" type="slidenum">
              <a:rPr lang="en-US" altLang="tr-TR" sz="1800" b="1">
                <a:latin typeface="Calibri" panose="020F0502020204030204" pitchFamily="34" charset="0"/>
                <a:cs typeface="Calibri" panose="020F0502020204030204" pitchFamily="34" charset="0"/>
                <a:sym typeface="Calibri" panose="020F0502020204030204" pitchFamily="34" charset="0"/>
              </a:rPr>
              <a:pPr eaLnBrk="1" hangingPunct="1">
                <a:buClr>
                  <a:srgbClr val="000000"/>
                </a:buClr>
                <a:buFont typeface="Arial" panose="020B0604020202020204" pitchFamily="34" charset="0"/>
                <a:buNone/>
              </a:pPr>
              <a:t>‹#›</a:t>
            </a:fld>
            <a:r>
              <a:rPr lang="en-US" altLang="tr-TR" sz="1800" b="1">
                <a:latin typeface="Calibri" panose="020F0502020204030204" pitchFamily="34" charset="0"/>
                <a:cs typeface="Calibri" panose="020F0502020204030204" pitchFamily="34" charset="0"/>
                <a:sym typeface="Calibri" panose="020F0502020204030204" pitchFamily="34" charset="0"/>
              </a:rPr>
              <a:t>-</a:t>
            </a:r>
            <a:endParaRPr lang="tr-TR" altLang="tr-TR"/>
          </a:p>
        </p:txBody>
      </p:sp>
      <p:pic>
        <p:nvPicPr>
          <p:cNvPr id="8" name="Google Shape;114;p36">
            <a:extLst>
              <a:ext uri="{FF2B5EF4-FFF2-40B4-BE49-F238E27FC236}">
                <a16:creationId xmlns:a16="http://schemas.microsoft.com/office/drawing/2014/main" id="{4CA3AFEB-89E3-E741-E99C-C8AF641B8BB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lIns="45700" tIns="0" rIns="45700" bIns="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 name="Google Shape;109;p36">
            <a:extLst>
              <a:ext uri="{FF2B5EF4-FFF2-40B4-BE49-F238E27FC236}">
                <a16:creationId xmlns:a16="http://schemas.microsoft.com/office/drawing/2014/main" id="{E739CE3E-A204-9140-31CC-CF4C87463CF0}"/>
              </a:ext>
            </a:extLst>
          </p:cNvPr>
          <p:cNvSpPr txBox="1">
            <a:spLocks noGrp="1"/>
          </p:cNvSpPr>
          <p:nvPr>
            <p:ph type="dt" idx="10"/>
          </p:nvPr>
        </p:nvSpPr>
        <p:spPr/>
        <p:txBody>
          <a:bodyPr/>
          <a:lstStyle>
            <a:lvl1pPr>
              <a:defRPr smtClean="0"/>
            </a:lvl1pPr>
          </a:lstStyle>
          <a:p>
            <a:pPr>
              <a:defRPr/>
            </a:pPr>
            <a:endParaRPr lang="tr-TR" altLang="tr-TR"/>
          </a:p>
        </p:txBody>
      </p:sp>
      <p:sp>
        <p:nvSpPr>
          <p:cNvPr id="10" name="Google Shape;110;p36">
            <a:extLst>
              <a:ext uri="{FF2B5EF4-FFF2-40B4-BE49-F238E27FC236}">
                <a16:creationId xmlns:a16="http://schemas.microsoft.com/office/drawing/2014/main" id="{D5C73748-962C-4FDF-0D2D-A1D922BBB5B4}"/>
              </a:ext>
            </a:extLst>
          </p:cNvPr>
          <p:cNvSpPr txBox="1">
            <a:spLocks noGrp="1"/>
          </p:cNvSpPr>
          <p:nvPr>
            <p:ph type="ftr" idx="11"/>
          </p:nvPr>
        </p:nvSpPr>
        <p:spPr/>
        <p:txBody>
          <a:bodyPr/>
          <a:lstStyle>
            <a:lvl1pPr>
              <a:defRPr smtClean="0"/>
            </a:lvl1pPr>
          </a:lstStyle>
          <a:p>
            <a:pPr>
              <a:defRPr/>
            </a:pPr>
            <a:endParaRPr lang="tr-TR" altLang="tr-TR"/>
          </a:p>
        </p:txBody>
      </p:sp>
    </p:spTree>
    <p:extLst>
      <p:ext uri="{BB962C8B-B14F-4D97-AF65-F5344CB8AC3E}">
        <p14:creationId xmlns:p14="http://schemas.microsoft.com/office/powerpoint/2010/main" val="270991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 name="Google Shape;14;p25">
            <a:extLst>
              <a:ext uri="{FF2B5EF4-FFF2-40B4-BE49-F238E27FC236}">
                <a16:creationId xmlns:a16="http://schemas.microsoft.com/office/drawing/2014/main" id="{5C6FF3F1-9CFA-7D73-4830-7160FF3F763C}"/>
              </a:ext>
            </a:extLst>
          </p:cNvPr>
          <p:cNvSpPr txBox="1">
            <a:spLocks noGrp="1"/>
          </p:cNvSpPr>
          <p:nvPr>
            <p:ph type="dt" idx="11"/>
          </p:nvPr>
        </p:nvSpPr>
        <p:spPr>
          <a:ln/>
        </p:spPr>
        <p:txBody>
          <a:bodyPr/>
          <a:lstStyle>
            <a:lvl1pPr>
              <a:defRPr/>
            </a:lvl1pPr>
          </a:lstStyle>
          <a:p>
            <a:pPr>
              <a:defRPr/>
            </a:pPr>
            <a:endParaRPr lang="tr-TR" altLang="tr-TR"/>
          </a:p>
        </p:txBody>
      </p:sp>
      <p:sp>
        <p:nvSpPr>
          <p:cNvPr id="3" name="Google Shape;15;p25">
            <a:extLst>
              <a:ext uri="{FF2B5EF4-FFF2-40B4-BE49-F238E27FC236}">
                <a16:creationId xmlns:a16="http://schemas.microsoft.com/office/drawing/2014/main" id="{57637868-B0AB-4472-0A4F-05455012CA10}"/>
              </a:ext>
            </a:extLst>
          </p:cNvPr>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4203826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 name="Google Shape;14;p25">
            <a:extLst>
              <a:ext uri="{FF2B5EF4-FFF2-40B4-BE49-F238E27FC236}">
                <a16:creationId xmlns:a16="http://schemas.microsoft.com/office/drawing/2014/main" id="{4208AE1A-DD38-AEA4-1B19-A6556F45DE1C}"/>
              </a:ext>
            </a:extLst>
          </p:cNvPr>
          <p:cNvSpPr txBox="1">
            <a:spLocks noGrp="1"/>
          </p:cNvSpPr>
          <p:nvPr>
            <p:ph type="dt" idx="11"/>
          </p:nvPr>
        </p:nvSpPr>
        <p:spPr>
          <a:ln/>
        </p:spPr>
        <p:txBody>
          <a:bodyPr/>
          <a:lstStyle>
            <a:lvl1pPr>
              <a:defRPr/>
            </a:lvl1pPr>
          </a:lstStyle>
          <a:p>
            <a:pPr>
              <a:defRPr/>
            </a:pPr>
            <a:endParaRPr lang="tr-TR" altLang="tr-TR"/>
          </a:p>
        </p:txBody>
      </p:sp>
      <p:sp>
        <p:nvSpPr>
          <p:cNvPr id="3" name="Google Shape;15;p25">
            <a:extLst>
              <a:ext uri="{FF2B5EF4-FFF2-40B4-BE49-F238E27FC236}">
                <a16:creationId xmlns:a16="http://schemas.microsoft.com/office/drawing/2014/main" id="{2829242D-FDDC-F7C0-54BC-0F3B00D59BBD}"/>
              </a:ext>
            </a:extLst>
          </p:cNvPr>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79846914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51"/>
        <p:cNvGrpSpPr/>
        <p:nvPr/>
      </p:nvGrpSpPr>
      <p:grpSpPr>
        <a:xfrm>
          <a:off x="0" y="0"/>
          <a:ext cx="0" cy="0"/>
          <a:chOff x="0" y="0"/>
          <a:chExt cx="0" cy="0"/>
        </a:xfrm>
      </p:grpSpPr>
      <p:sp>
        <p:nvSpPr>
          <p:cNvPr id="2" name="Google Shape;52;p30">
            <a:extLst>
              <a:ext uri="{FF2B5EF4-FFF2-40B4-BE49-F238E27FC236}">
                <a16:creationId xmlns:a16="http://schemas.microsoft.com/office/drawing/2014/main" id="{355DA3CA-96C7-3A53-1E64-65B2C78C9A2E}"/>
              </a:ext>
            </a:extLst>
          </p:cNvPr>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3" name="Google Shape;53;p30">
            <a:extLst>
              <a:ext uri="{FF2B5EF4-FFF2-40B4-BE49-F238E27FC236}">
                <a16:creationId xmlns:a16="http://schemas.microsoft.com/office/drawing/2014/main" id="{B69361EA-EAD1-A0B8-88F9-5C9EF68F95A2}"/>
              </a:ext>
            </a:extLst>
          </p:cNvPr>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cxnSp>
        <p:nvCxnSpPr>
          <p:cNvPr id="4" name="Google Shape;57;p30">
            <a:extLst>
              <a:ext uri="{FF2B5EF4-FFF2-40B4-BE49-F238E27FC236}">
                <a16:creationId xmlns:a16="http://schemas.microsoft.com/office/drawing/2014/main" id="{7F638D09-C187-0217-F6FB-892267CA1B25}"/>
              </a:ext>
            </a:extLst>
          </p:cNvPr>
          <p:cNvCxnSpPr>
            <a:cxnSpLocks noChangeShapeType="1"/>
          </p:cNvCxnSpPr>
          <p:nvPr/>
        </p:nvCxnSpPr>
        <p:spPr bwMode="auto">
          <a:xfrm>
            <a:off x="1208088" y="4343400"/>
            <a:ext cx="9875837" cy="0"/>
          </a:xfrm>
          <a:prstGeom prst="straightConnector1">
            <a:avLst/>
          </a:prstGeom>
          <a:noFill/>
          <a:ln w="9525">
            <a:solidFill>
              <a:srgbClr val="7F7F7F"/>
            </a:solidFill>
            <a:round/>
            <a:headEnd type="none" w="sm" len="sm"/>
            <a:tailEnd type="none" w="sm" len="sm"/>
          </a:ln>
          <a:extLst>
            <a:ext uri="{909E8E84-426E-40DD-AFC4-6F175D3DCCD1}">
              <a14:hiddenFill xmlns:a14="http://schemas.microsoft.com/office/drawing/2010/main">
                <a:noFill/>
              </a14:hiddenFill>
            </a:ext>
          </a:extLst>
        </p:spPr>
      </p:cxnSp>
      <p:pic>
        <p:nvPicPr>
          <p:cNvPr id="5" name="Google Shape;58;p30">
            <a:extLst>
              <a:ext uri="{FF2B5EF4-FFF2-40B4-BE49-F238E27FC236}">
                <a16:creationId xmlns:a16="http://schemas.microsoft.com/office/drawing/2014/main" id="{24D5B068-4321-9665-00AD-F7AAE2106FC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59;p30">
            <a:extLst>
              <a:ext uri="{FF2B5EF4-FFF2-40B4-BE49-F238E27FC236}">
                <a16:creationId xmlns:a16="http://schemas.microsoft.com/office/drawing/2014/main" id="{70B33AF8-6D5C-8E03-DFD9-8257AAA15631}"/>
              </a:ext>
            </a:extLst>
          </p:cNvPr>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FFFFFF"/>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7" name="Google Shape;60;p30">
            <a:extLst>
              <a:ext uri="{FF2B5EF4-FFF2-40B4-BE49-F238E27FC236}">
                <a16:creationId xmlns:a16="http://schemas.microsoft.com/office/drawing/2014/main" id="{C5A485B2-19C2-C348-A330-54E4179EB4F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61;p30">
            <a:extLst>
              <a:ext uri="{FF2B5EF4-FFF2-40B4-BE49-F238E27FC236}">
                <a16:creationId xmlns:a16="http://schemas.microsoft.com/office/drawing/2014/main" id="{D68B0984-A2C6-F278-103F-3DA75E2C9AB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Google Shape;54;p30"/>
          <p:cNvSpPr txBox="1">
            <a:spLocks noGrp="1"/>
          </p:cNvSpPr>
          <p:nvPr>
            <p:ph type="ctrTitle"/>
          </p:nvPr>
        </p:nvSpPr>
        <p:spPr>
          <a:xfrm>
            <a:off x="1097280" y="758952"/>
            <a:ext cx="10058400" cy="3566160"/>
          </a:xfrm>
          <a:prstGeom prst="rect">
            <a:avLst/>
          </a:prstGeom>
          <a:noFill/>
          <a:ln>
            <a:noFill/>
          </a:ln>
        </p:spPr>
        <p:txBody>
          <a:bodyPr spcFirstLastPara="1">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subTitle" idx="1"/>
          </p:nvPr>
        </p:nvSpPr>
        <p:spPr>
          <a:xfrm>
            <a:off x="1100051" y="4455620"/>
            <a:ext cx="10058400" cy="1143000"/>
          </a:xfrm>
          <a:prstGeom prst="rect">
            <a:avLst/>
          </a:prstGeom>
          <a:noFill/>
          <a:ln>
            <a:noFill/>
          </a:ln>
        </p:spPr>
        <p:txBody>
          <a:bodyPr spcFirstLastPara="1" lIns="91425" rIns="91425">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9" name="Google Shape;56;p30">
            <a:extLst>
              <a:ext uri="{FF2B5EF4-FFF2-40B4-BE49-F238E27FC236}">
                <a16:creationId xmlns:a16="http://schemas.microsoft.com/office/drawing/2014/main" id="{F71CD4F6-DD79-B9CC-0868-DE5C817B5B7F}"/>
              </a:ext>
            </a:extLst>
          </p:cNvPr>
          <p:cNvSpPr txBox="1">
            <a:spLocks noGrp="1"/>
          </p:cNvSpPr>
          <p:nvPr>
            <p:ph type="dt" idx="10"/>
          </p:nvPr>
        </p:nvSpPr>
        <p:spPr/>
        <p:txBody>
          <a:bodyPr/>
          <a:lstStyle>
            <a:lvl1pPr>
              <a:defRPr smtClean="0"/>
            </a:lvl1pPr>
          </a:lstStyle>
          <a:p>
            <a:pPr>
              <a:defRPr/>
            </a:pPr>
            <a:endParaRPr lang="tr-TR" altLang="tr-TR"/>
          </a:p>
        </p:txBody>
      </p:sp>
    </p:spTree>
    <p:extLst>
      <p:ext uri="{BB962C8B-B14F-4D97-AF65-F5344CB8AC3E}">
        <p14:creationId xmlns:p14="http://schemas.microsoft.com/office/powerpoint/2010/main" val="336110993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spTree>
      <p:nvGrpSpPr>
        <p:cNvPr id="1" name="Shape 62"/>
        <p:cNvGrpSpPr/>
        <p:nvPr/>
      </p:nvGrpSpPr>
      <p:grpSpPr>
        <a:xfrm>
          <a:off x="0" y="0"/>
          <a:ext cx="0" cy="0"/>
          <a:chOff x="0" y="0"/>
          <a:chExt cx="0" cy="0"/>
        </a:xfrm>
      </p:grpSpPr>
      <p:sp>
        <p:nvSpPr>
          <p:cNvPr id="2" name="Google Shape;63;p31">
            <a:extLst>
              <a:ext uri="{FF2B5EF4-FFF2-40B4-BE49-F238E27FC236}">
                <a16:creationId xmlns:a16="http://schemas.microsoft.com/office/drawing/2014/main" id="{EFC18530-1787-4C9F-82A4-1E73597D1315}"/>
              </a:ext>
            </a:extLst>
          </p:cNvPr>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3" name="Google Shape;64;p31">
            <a:extLst>
              <a:ext uri="{FF2B5EF4-FFF2-40B4-BE49-F238E27FC236}">
                <a16:creationId xmlns:a16="http://schemas.microsoft.com/office/drawing/2014/main" id="{F4BB07EA-8051-3539-BA29-7D7F0823415C}"/>
              </a:ext>
            </a:extLst>
          </p:cNvPr>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pic>
        <p:nvPicPr>
          <p:cNvPr id="4" name="Google Shape;65;p31">
            <a:extLst>
              <a:ext uri="{FF2B5EF4-FFF2-40B4-BE49-F238E27FC236}">
                <a16:creationId xmlns:a16="http://schemas.microsoft.com/office/drawing/2014/main" id="{F9074186-2328-81B5-2C8D-D811490E095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70;p31">
            <a:extLst>
              <a:ext uri="{FF2B5EF4-FFF2-40B4-BE49-F238E27FC236}">
                <a16:creationId xmlns:a16="http://schemas.microsoft.com/office/drawing/2014/main" id="{506FEA36-9318-3BAC-7113-B9ED9E9269C5}"/>
              </a:ext>
            </a:extLst>
          </p:cNvPr>
          <p:cNvCxnSpPr>
            <a:cxnSpLocks noChangeShapeType="1"/>
          </p:cNvCxnSpPr>
          <p:nvPr/>
        </p:nvCxnSpPr>
        <p:spPr bwMode="auto">
          <a:xfrm>
            <a:off x="1208088" y="4343400"/>
            <a:ext cx="9875837" cy="0"/>
          </a:xfrm>
          <a:prstGeom prst="straightConnector1">
            <a:avLst/>
          </a:prstGeom>
          <a:noFill/>
          <a:ln w="9525">
            <a:solidFill>
              <a:srgbClr val="7F7F7F"/>
            </a:solidFill>
            <a:round/>
            <a:headEnd type="none" w="sm" len="sm"/>
            <a:tailEnd type="none" w="sm" len="sm"/>
          </a:ln>
          <a:extLst>
            <a:ext uri="{909E8E84-426E-40DD-AFC4-6F175D3DCCD1}">
              <a14:hiddenFill xmlns:a14="http://schemas.microsoft.com/office/drawing/2010/main">
                <a:noFill/>
              </a14:hiddenFill>
            </a:ext>
          </a:extLst>
        </p:spPr>
      </p:cxnSp>
      <p:pic>
        <p:nvPicPr>
          <p:cNvPr id="6" name="Google Shape;71;p31">
            <a:extLst>
              <a:ext uri="{FF2B5EF4-FFF2-40B4-BE49-F238E27FC236}">
                <a16:creationId xmlns:a16="http://schemas.microsoft.com/office/drawing/2014/main" id="{DC6CA543-8D96-ADB9-E0F6-2032E1B2FBB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72;p31">
            <a:extLst>
              <a:ext uri="{FF2B5EF4-FFF2-40B4-BE49-F238E27FC236}">
                <a16:creationId xmlns:a16="http://schemas.microsoft.com/office/drawing/2014/main" id="{7ACCD410-9225-19FE-462A-186B3FA32789}"/>
              </a:ext>
            </a:extLst>
          </p:cNvPr>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FFFFFF"/>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8" name="Google Shape;73;p31">
            <a:extLst>
              <a:ext uri="{FF2B5EF4-FFF2-40B4-BE49-F238E27FC236}">
                <a16:creationId xmlns:a16="http://schemas.microsoft.com/office/drawing/2014/main" id="{C7999B0A-7BD0-77AD-A081-1D374ACB38C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lIns="91425" rIns="91425">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9" name="Google Shape;68;p31">
            <a:extLst>
              <a:ext uri="{FF2B5EF4-FFF2-40B4-BE49-F238E27FC236}">
                <a16:creationId xmlns:a16="http://schemas.microsoft.com/office/drawing/2014/main" id="{CC39A0ED-33BA-3767-8CE3-EAE64F367F56}"/>
              </a:ext>
            </a:extLst>
          </p:cNvPr>
          <p:cNvSpPr txBox="1">
            <a:spLocks noGrp="1"/>
          </p:cNvSpPr>
          <p:nvPr>
            <p:ph type="dt" idx="10"/>
          </p:nvPr>
        </p:nvSpPr>
        <p:spPr/>
        <p:txBody>
          <a:bodyPr/>
          <a:lstStyle>
            <a:lvl1pPr>
              <a:defRPr smtClean="0"/>
            </a:lvl1pPr>
          </a:lstStyle>
          <a:p>
            <a:pPr>
              <a:defRPr/>
            </a:pPr>
            <a:endParaRPr lang="tr-TR" altLang="tr-TR"/>
          </a:p>
        </p:txBody>
      </p:sp>
      <p:sp>
        <p:nvSpPr>
          <p:cNvPr id="10" name="Google Shape;69;p31">
            <a:extLst>
              <a:ext uri="{FF2B5EF4-FFF2-40B4-BE49-F238E27FC236}">
                <a16:creationId xmlns:a16="http://schemas.microsoft.com/office/drawing/2014/main" id="{C3C73888-B26B-B58E-5E41-A01AEFA4E383}"/>
              </a:ext>
            </a:extLst>
          </p:cNvPr>
          <p:cNvSpPr txBox="1">
            <a:spLocks noGrp="1"/>
          </p:cNvSpPr>
          <p:nvPr>
            <p:ph type="ftr" idx="11"/>
          </p:nvPr>
        </p:nvSpPr>
        <p:spPr/>
        <p:txBody>
          <a:bodyPr/>
          <a:lstStyle>
            <a:lvl1pPr>
              <a:defRPr smtClean="0"/>
            </a:lvl1pPr>
          </a:lstStyle>
          <a:p>
            <a:pPr>
              <a:defRPr/>
            </a:pPr>
            <a:endParaRPr lang="tr-TR" altLang="tr-TR"/>
          </a:p>
        </p:txBody>
      </p:sp>
    </p:spTree>
    <p:extLst>
      <p:ext uri="{BB962C8B-B14F-4D97-AF65-F5344CB8AC3E}">
        <p14:creationId xmlns:p14="http://schemas.microsoft.com/office/powerpoint/2010/main" val="126202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 name="Google Shape;14;p25">
            <a:extLst>
              <a:ext uri="{FF2B5EF4-FFF2-40B4-BE49-F238E27FC236}">
                <a16:creationId xmlns:a16="http://schemas.microsoft.com/office/drawing/2014/main" id="{9B545D91-66D7-E9FE-5253-388A60CE3EDD}"/>
              </a:ext>
            </a:extLst>
          </p:cNvPr>
          <p:cNvSpPr txBox="1">
            <a:spLocks noGrp="1"/>
          </p:cNvSpPr>
          <p:nvPr>
            <p:ph type="dt" idx="11"/>
          </p:nvPr>
        </p:nvSpPr>
        <p:spPr>
          <a:ln/>
        </p:spPr>
        <p:txBody>
          <a:bodyPr/>
          <a:lstStyle>
            <a:lvl1pPr>
              <a:defRPr/>
            </a:lvl1pPr>
          </a:lstStyle>
          <a:p>
            <a:pPr>
              <a:defRPr/>
            </a:pPr>
            <a:endParaRPr lang="tr-TR" altLang="tr-TR"/>
          </a:p>
        </p:txBody>
      </p:sp>
      <p:sp>
        <p:nvSpPr>
          <p:cNvPr id="3" name="Google Shape;15;p25">
            <a:extLst>
              <a:ext uri="{FF2B5EF4-FFF2-40B4-BE49-F238E27FC236}">
                <a16:creationId xmlns:a16="http://schemas.microsoft.com/office/drawing/2014/main" id="{7167F1FC-4292-7D19-E1FB-B61828DE48AD}"/>
              </a:ext>
            </a:extLst>
          </p:cNvPr>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404604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lIns="91425" rIns="91425" anchor="ctr">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lIns="91425" rIns="91425" anchor="ctr">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 name="Google Shape;14;p25">
            <a:extLst>
              <a:ext uri="{FF2B5EF4-FFF2-40B4-BE49-F238E27FC236}">
                <a16:creationId xmlns:a16="http://schemas.microsoft.com/office/drawing/2014/main" id="{C8992551-C67C-F334-D546-E9B4F5C9A564}"/>
              </a:ext>
            </a:extLst>
          </p:cNvPr>
          <p:cNvSpPr txBox="1">
            <a:spLocks noGrp="1"/>
          </p:cNvSpPr>
          <p:nvPr>
            <p:ph type="dt" idx="11"/>
          </p:nvPr>
        </p:nvSpPr>
        <p:spPr>
          <a:ln/>
        </p:spPr>
        <p:txBody>
          <a:bodyPr/>
          <a:lstStyle>
            <a:lvl1pPr>
              <a:defRPr/>
            </a:lvl1pPr>
          </a:lstStyle>
          <a:p>
            <a:pPr>
              <a:defRPr/>
            </a:pPr>
            <a:endParaRPr lang="tr-TR" altLang="tr-TR"/>
          </a:p>
        </p:txBody>
      </p:sp>
      <p:sp>
        <p:nvSpPr>
          <p:cNvPr id="3" name="Google Shape;15;p25">
            <a:extLst>
              <a:ext uri="{FF2B5EF4-FFF2-40B4-BE49-F238E27FC236}">
                <a16:creationId xmlns:a16="http://schemas.microsoft.com/office/drawing/2014/main" id="{8F6C6BBD-01CB-3EFB-1251-E008E7FE698E}"/>
              </a:ext>
            </a:extLst>
          </p:cNvPr>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7190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2" name="Google Shape;89;p34">
            <a:extLst>
              <a:ext uri="{FF2B5EF4-FFF2-40B4-BE49-F238E27FC236}">
                <a16:creationId xmlns:a16="http://schemas.microsoft.com/office/drawing/2014/main" id="{EFFB5DF9-E98A-5547-FC9F-FE94C7C74A24}"/>
              </a:ext>
            </a:extLst>
          </p:cNvPr>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3" name="Google Shape;90;p34">
            <a:extLst>
              <a:ext uri="{FF2B5EF4-FFF2-40B4-BE49-F238E27FC236}">
                <a16:creationId xmlns:a16="http://schemas.microsoft.com/office/drawing/2014/main" id="{41540337-DFFE-8A33-F4B2-E57FD93421BB}"/>
              </a:ext>
            </a:extLst>
          </p:cNvPr>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pic>
        <p:nvPicPr>
          <p:cNvPr id="4" name="Google Shape;91;p34">
            <a:extLst>
              <a:ext uri="{FF2B5EF4-FFF2-40B4-BE49-F238E27FC236}">
                <a16:creationId xmlns:a16="http://schemas.microsoft.com/office/drawing/2014/main" id="{38935CA5-6CF1-0F63-4E23-350C940E1B0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94;p34">
            <a:extLst>
              <a:ext uri="{FF2B5EF4-FFF2-40B4-BE49-F238E27FC236}">
                <a16:creationId xmlns:a16="http://schemas.microsoft.com/office/drawing/2014/main" id="{CE18BFCD-9D5B-BBB9-C684-846D82A6814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95;p34">
            <a:extLst>
              <a:ext uri="{FF2B5EF4-FFF2-40B4-BE49-F238E27FC236}">
                <a16:creationId xmlns:a16="http://schemas.microsoft.com/office/drawing/2014/main" id="{C13BD353-97C5-4D13-9085-9D9C5C39B410}"/>
              </a:ext>
            </a:extLst>
          </p:cNvPr>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FFFFFF"/>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7" name="Google Shape;96;p34">
            <a:extLst>
              <a:ext uri="{FF2B5EF4-FFF2-40B4-BE49-F238E27FC236}">
                <a16:creationId xmlns:a16="http://schemas.microsoft.com/office/drawing/2014/main" id="{48C7EDC7-630A-0DCA-596A-5BF21E5324E0}"/>
              </a:ext>
            </a:extLst>
          </p:cNvPr>
          <p:cNvSpPr txBox="1">
            <a:spLocks noChangeArrowheads="1"/>
          </p:cNvSpPr>
          <p:nvPr/>
        </p:nvSpPr>
        <p:spPr bwMode="auto">
          <a:xfrm>
            <a:off x="11093450" y="1490663"/>
            <a:ext cx="849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r>
              <a:rPr lang="en-US" altLang="tr-TR" sz="1800" b="1">
                <a:latin typeface="Calibri" panose="020F0502020204030204" pitchFamily="34" charset="0"/>
                <a:cs typeface="Calibri" panose="020F0502020204030204" pitchFamily="34" charset="0"/>
                <a:sym typeface="Calibri" panose="020F0502020204030204" pitchFamily="34" charset="0"/>
              </a:rPr>
              <a:t>-</a:t>
            </a:r>
            <a:fld id="{5D21E1C8-8DFF-E24A-B8BF-B19AB31423AA}" type="slidenum">
              <a:rPr lang="en-US" altLang="tr-TR" sz="1800" b="1">
                <a:latin typeface="Calibri" panose="020F0502020204030204" pitchFamily="34" charset="0"/>
                <a:cs typeface="Calibri" panose="020F0502020204030204" pitchFamily="34" charset="0"/>
                <a:sym typeface="Calibri" panose="020F0502020204030204" pitchFamily="34" charset="0"/>
              </a:rPr>
              <a:pPr eaLnBrk="1" hangingPunct="1">
                <a:buClr>
                  <a:srgbClr val="000000"/>
                </a:buClr>
                <a:buFont typeface="Arial" panose="020B0604020202020204" pitchFamily="34" charset="0"/>
                <a:buNone/>
              </a:pPr>
              <a:t>‹#›</a:t>
            </a:fld>
            <a:r>
              <a:rPr lang="en-US" altLang="tr-TR" sz="1800" b="1">
                <a:latin typeface="Calibri" panose="020F0502020204030204" pitchFamily="34" charset="0"/>
                <a:cs typeface="Calibri" panose="020F0502020204030204" pitchFamily="34" charset="0"/>
                <a:sym typeface="Calibri" panose="020F0502020204030204" pitchFamily="34" charset="0"/>
              </a:rPr>
              <a:t>-</a:t>
            </a:r>
            <a:endParaRPr lang="tr-TR" altLang="tr-TR"/>
          </a:p>
        </p:txBody>
      </p:sp>
      <p:pic>
        <p:nvPicPr>
          <p:cNvPr id="8" name="Google Shape;97;p34">
            <a:extLst>
              <a:ext uri="{FF2B5EF4-FFF2-40B4-BE49-F238E27FC236}">
                <a16:creationId xmlns:a16="http://schemas.microsoft.com/office/drawing/2014/main" id="{67F0EB17-54B1-5439-8233-CA738F92D6DD}"/>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92;p34">
            <a:extLst>
              <a:ext uri="{FF2B5EF4-FFF2-40B4-BE49-F238E27FC236}">
                <a16:creationId xmlns:a16="http://schemas.microsoft.com/office/drawing/2014/main" id="{454FC07A-AC73-32BD-2C7D-B53288192885}"/>
              </a:ext>
            </a:extLst>
          </p:cNvPr>
          <p:cNvSpPr txBox="1">
            <a:spLocks noGrp="1"/>
          </p:cNvSpPr>
          <p:nvPr>
            <p:ph type="dt" idx="10"/>
          </p:nvPr>
        </p:nvSpPr>
        <p:spPr/>
        <p:txBody>
          <a:bodyPr/>
          <a:lstStyle>
            <a:lvl1pPr>
              <a:defRPr smtClean="0"/>
            </a:lvl1pPr>
          </a:lstStyle>
          <a:p>
            <a:pPr>
              <a:defRPr/>
            </a:pPr>
            <a:endParaRPr lang="tr-TR" altLang="tr-TR"/>
          </a:p>
        </p:txBody>
      </p:sp>
      <p:sp>
        <p:nvSpPr>
          <p:cNvPr id="10" name="Google Shape;93;p34">
            <a:extLst>
              <a:ext uri="{FF2B5EF4-FFF2-40B4-BE49-F238E27FC236}">
                <a16:creationId xmlns:a16="http://schemas.microsoft.com/office/drawing/2014/main" id="{9082C397-ED8C-14C4-3FE4-3761401B9F96}"/>
              </a:ext>
            </a:extLst>
          </p:cNvPr>
          <p:cNvSpPr txBox="1">
            <a:spLocks noGrp="1"/>
          </p:cNvSpPr>
          <p:nvPr>
            <p:ph type="ftr" idx="11"/>
          </p:nvPr>
        </p:nvSpPr>
        <p:spPr/>
        <p:txBody>
          <a:bodyPr/>
          <a:lstStyle>
            <a:lvl1pPr>
              <a:defRPr smtClean="0"/>
            </a:lvl1pPr>
          </a:lstStyle>
          <a:p>
            <a:pPr>
              <a:defRPr/>
            </a:pPr>
            <a:endParaRPr lang="tr-TR" altLang="tr-TR"/>
          </a:p>
        </p:txBody>
      </p:sp>
    </p:spTree>
    <p:extLst>
      <p:ext uri="{BB962C8B-B14F-4D97-AF65-F5344CB8AC3E}">
        <p14:creationId xmlns:p14="http://schemas.microsoft.com/office/powerpoint/2010/main" val="245169422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lIns="45700" tIns="0" rIns="45700" bIns="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 name="Google Shape;14;p25">
            <a:extLst>
              <a:ext uri="{FF2B5EF4-FFF2-40B4-BE49-F238E27FC236}">
                <a16:creationId xmlns:a16="http://schemas.microsoft.com/office/drawing/2014/main" id="{B74218B7-923D-B541-6499-D2B2240C7945}"/>
              </a:ext>
            </a:extLst>
          </p:cNvPr>
          <p:cNvSpPr txBox="1">
            <a:spLocks noGrp="1"/>
          </p:cNvSpPr>
          <p:nvPr>
            <p:ph type="dt" idx="11"/>
          </p:nvPr>
        </p:nvSpPr>
        <p:spPr>
          <a:ln/>
        </p:spPr>
        <p:txBody>
          <a:bodyPr/>
          <a:lstStyle>
            <a:lvl1pPr>
              <a:defRPr/>
            </a:lvl1pPr>
          </a:lstStyle>
          <a:p>
            <a:pPr>
              <a:defRPr/>
            </a:pPr>
            <a:endParaRPr lang="tr-TR" altLang="tr-TR"/>
          </a:p>
        </p:txBody>
      </p:sp>
      <p:sp>
        <p:nvSpPr>
          <p:cNvPr id="3" name="Google Shape;15;p25">
            <a:extLst>
              <a:ext uri="{FF2B5EF4-FFF2-40B4-BE49-F238E27FC236}">
                <a16:creationId xmlns:a16="http://schemas.microsoft.com/office/drawing/2014/main" id="{ECA132F8-D484-B6F7-C11C-A928ABC50196}"/>
              </a:ext>
            </a:extLst>
          </p:cNvPr>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569215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10;p25">
            <a:extLst>
              <a:ext uri="{FF2B5EF4-FFF2-40B4-BE49-F238E27FC236}">
                <a16:creationId xmlns:a16="http://schemas.microsoft.com/office/drawing/2014/main" id="{C5CFE3E1-BCF6-0112-1130-0F17EBD43B2C}"/>
              </a:ext>
            </a:extLst>
          </p:cNvPr>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1027" name="Google Shape;11;p25">
            <a:extLst>
              <a:ext uri="{FF2B5EF4-FFF2-40B4-BE49-F238E27FC236}">
                <a16:creationId xmlns:a16="http://schemas.microsoft.com/office/drawing/2014/main" id="{D0ED06A2-1670-354C-DC1E-4D1DCBF0B235}"/>
              </a:ext>
            </a:extLst>
          </p:cNvPr>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1028" name="Google Shape;12;p25">
            <a:extLst>
              <a:ext uri="{FF2B5EF4-FFF2-40B4-BE49-F238E27FC236}">
                <a16:creationId xmlns:a16="http://schemas.microsoft.com/office/drawing/2014/main" id="{4353C9B7-917D-3954-D811-8CA9D1A2216B}"/>
              </a:ext>
            </a:extLst>
          </p:cNvPr>
          <p:cNvSpPr txBox="1">
            <a:spLocks noGrp="1"/>
          </p:cNvSpPr>
          <p:nvPr>
            <p:ph type="title"/>
          </p:nvPr>
        </p:nvSpPr>
        <p:spPr bwMode="auto">
          <a:xfrm>
            <a:off x="1096963" y="287338"/>
            <a:ext cx="1005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p>
            <a:pPr lvl="0"/>
            <a:endParaRPr lang="tr-TR" altLang="tr-TR">
              <a:sym typeface="Arial" panose="020B0604020202020204" pitchFamily="34" charset="0"/>
            </a:endParaRPr>
          </a:p>
        </p:txBody>
      </p:sp>
      <p:sp>
        <p:nvSpPr>
          <p:cNvPr id="1029" name="Google Shape;13;p25">
            <a:extLst>
              <a:ext uri="{FF2B5EF4-FFF2-40B4-BE49-F238E27FC236}">
                <a16:creationId xmlns:a16="http://schemas.microsoft.com/office/drawing/2014/main" id="{88E1E7EE-73C4-1514-3D00-6E5EE95E2C25}"/>
              </a:ext>
            </a:extLst>
          </p:cNvPr>
          <p:cNvSpPr txBox="1">
            <a:spLocks noGrp="1"/>
          </p:cNvSpPr>
          <p:nvPr>
            <p:ph type="body" idx="1"/>
          </p:nvPr>
        </p:nvSpPr>
        <p:spPr bwMode="auto">
          <a:xfrm>
            <a:off x="1096963" y="1492250"/>
            <a:ext cx="10058400"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0" rIns="0" bIns="45700" numCol="1" anchor="t" anchorCtr="0" compatLnSpc="1">
            <a:prstTxWarp prst="textNoShape">
              <a:avLst/>
            </a:prstTxWarp>
          </a:bodyPr>
          <a:lstStyle/>
          <a:p>
            <a:pPr lvl="0"/>
            <a:endParaRPr lang="tr-TR" altLang="tr-TR">
              <a:sym typeface="Arial" panose="020B0604020202020204" pitchFamily="34" charset="0"/>
            </a:endParaRPr>
          </a:p>
        </p:txBody>
      </p:sp>
      <p:sp>
        <p:nvSpPr>
          <p:cNvPr id="1030" name="Google Shape;14;p25">
            <a:extLst>
              <a:ext uri="{FF2B5EF4-FFF2-40B4-BE49-F238E27FC236}">
                <a16:creationId xmlns:a16="http://schemas.microsoft.com/office/drawing/2014/main" id="{1FE22112-0D87-77D6-472B-0CFEA8089578}"/>
              </a:ext>
            </a:extLst>
          </p:cNvPr>
          <p:cNvSpPr txBox="1">
            <a:spLocks noGrp="1"/>
          </p:cNvSpPr>
          <p:nvPr>
            <p:ph type="dt" idx="10"/>
          </p:nvPr>
        </p:nvSpPr>
        <p:spPr bwMode="auto">
          <a:xfrm>
            <a:off x="1096963" y="6459538"/>
            <a:ext cx="2473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panose="020B0604020202020204" pitchFamily="34" charset="0"/>
              <a:buNone/>
              <a:defRPr sz="900" smtClean="0">
                <a:solidFill>
                  <a:srgbClr val="FFFFFF"/>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tr-TR" altLang="tr-TR"/>
          </a:p>
        </p:txBody>
      </p:sp>
      <p:sp>
        <p:nvSpPr>
          <p:cNvPr id="1031" name="Google Shape;15;p25">
            <a:extLst>
              <a:ext uri="{FF2B5EF4-FFF2-40B4-BE49-F238E27FC236}">
                <a16:creationId xmlns:a16="http://schemas.microsoft.com/office/drawing/2014/main" id="{959CED74-6C9F-4D14-4BD6-AB6D48E50FEE}"/>
              </a:ext>
            </a:extLst>
          </p:cNvPr>
          <p:cNvSpPr txBox="1">
            <a:spLocks noGrp="1"/>
          </p:cNvSpPr>
          <p:nvPr>
            <p:ph type="ftr" idx="11"/>
          </p:nvPr>
        </p:nvSpPr>
        <p:spPr bwMode="auto">
          <a:xfrm>
            <a:off x="3686175" y="6459538"/>
            <a:ext cx="4822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eaLnBrk="1" hangingPunct="1">
              <a:buClr>
                <a:srgbClr val="000000"/>
              </a:buClr>
              <a:buSzPts val="1400"/>
              <a:buFont typeface="Arial" panose="020B0604020202020204" pitchFamily="34" charset="0"/>
              <a:buNone/>
              <a:defRPr sz="900" smtClean="0">
                <a:solidFill>
                  <a:srgbClr val="FFFFFF"/>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tr-TR" altLang="tr-TR"/>
          </a:p>
        </p:txBody>
      </p:sp>
      <p:pic>
        <p:nvPicPr>
          <p:cNvPr id="1032" name="Google Shape;16;p25">
            <a:extLst>
              <a:ext uri="{FF2B5EF4-FFF2-40B4-BE49-F238E27FC236}">
                <a16:creationId xmlns:a16="http://schemas.microsoft.com/office/drawing/2014/main" id="{F6184F23-7DFB-2D6F-BA5B-235AA3F3B2F1}"/>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Google Shape;17;p25">
            <a:extLst>
              <a:ext uri="{FF2B5EF4-FFF2-40B4-BE49-F238E27FC236}">
                <a16:creationId xmlns:a16="http://schemas.microsoft.com/office/drawing/2014/main" id="{E4A345F6-852C-68A6-DA2A-4ADA57D77802}"/>
              </a:ext>
            </a:extLst>
          </p:cNvPr>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FFFFFF"/>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1034" name="Google Shape;18;p25">
            <a:extLst>
              <a:ext uri="{FF2B5EF4-FFF2-40B4-BE49-F238E27FC236}">
                <a16:creationId xmlns:a16="http://schemas.microsoft.com/office/drawing/2014/main" id="{5725DF52-9F94-F1E8-F9CE-4D868EB168E0}"/>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Google Shape;19;p25">
            <a:extLst>
              <a:ext uri="{FF2B5EF4-FFF2-40B4-BE49-F238E27FC236}">
                <a16:creationId xmlns:a16="http://schemas.microsoft.com/office/drawing/2014/main" id="{09E12B5E-BE29-8492-A260-2DD06B2A54E1}"/>
              </a:ext>
            </a:extLst>
          </p:cNvPr>
          <p:cNvSpPr txBox="1">
            <a:spLocks noChangeArrowheads="1"/>
          </p:cNvSpPr>
          <p:nvPr/>
        </p:nvSpPr>
        <p:spPr bwMode="auto">
          <a:xfrm>
            <a:off x="11093450" y="1490663"/>
            <a:ext cx="849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r>
              <a:rPr lang="en-US" altLang="tr-TR" sz="1800" b="1">
                <a:latin typeface="Calibri" panose="020F0502020204030204" pitchFamily="34" charset="0"/>
                <a:cs typeface="Calibri" panose="020F0502020204030204" pitchFamily="34" charset="0"/>
                <a:sym typeface="Calibri" panose="020F0502020204030204" pitchFamily="34" charset="0"/>
              </a:rPr>
              <a:t>-</a:t>
            </a:r>
            <a:fld id="{DFE586B0-1762-ED45-BD6E-16A9FA17D8FA}" type="slidenum">
              <a:rPr lang="en-US" altLang="tr-TR" sz="1800" b="1">
                <a:latin typeface="Calibri" panose="020F0502020204030204" pitchFamily="34" charset="0"/>
                <a:cs typeface="Calibri" panose="020F0502020204030204" pitchFamily="34" charset="0"/>
                <a:sym typeface="Calibri" panose="020F0502020204030204" pitchFamily="34" charset="0"/>
              </a:rPr>
              <a:pPr eaLnBrk="1" hangingPunct="1">
                <a:buClr>
                  <a:srgbClr val="000000"/>
                </a:buClr>
                <a:buFont typeface="Arial" panose="020B0604020202020204" pitchFamily="34" charset="0"/>
                <a:buNone/>
              </a:pPr>
              <a:t>‹#›</a:t>
            </a:fld>
            <a:r>
              <a:rPr lang="en-US" altLang="tr-TR" sz="1800" b="1">
                <a:latin typeface="Calibri" panose="020F0502020204030204" pitchFamily="34" charset="0"/>
                <a:cs typeface="Calibri" panose="020F0502020204030204" pitchFamily="34" charset="0"/>
                <a:sym typeface="Calibri" panose="020F0502020204030204" pitchFamily="34" charset="0"/>
              </a:rPr>
              <a:t>-</a:t>
            </a:r>
            <a:endParaRPr lang="tr-TR" altLang="tr-TR"/>
          </a:p>
        </p:txBody>
      </p:sp>
      <p:pic>
        <p:nvPicPr>
          <p:cNvPr id="1036" name="Google Shape;20;p25">
            <a:extLst>
              <a:ext uri="{FF2B5EF4-FFF2-40B4-BE49-F238E27FC236}">
                <a16:creationId xmlns:a16="http://schemas.microsoft.com/office/drawing/2014/main" id="{181BE041-F18E-8742-A8ED-26E0CDEBC66E}"/>
              </a:ext>
            </a:extLst>
          </p:cNvP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87" r:id="rId1"/>
    <p:sldLayoutId id="2147483682" r:id="rId2"/>
    <p:sldLayoutId id="2147483683" r:id="rId3"/>
    <p:sldLayoutId id="2147483688" r:id="rId4"/>
    <p:sldLayoutId id="2147483689" r:id="rId5"/>
    <p:sldLayoutId id="2147483684" r:id="rId6"/>
    <p:sldLayoutId id="2147483685" r:id="rId7"/>
    <p:sldLayoutId id="2147483690" r:id="rId8"/>
    <p:sldLayoutId id="2147483686" r:id="rId9"/>
    <p:sldLayoutId id="2147483691" r:id="rId10"/>
  </p:sldLayoutIdLst>
  <p:transition spd="med">
    <p:fade/>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Google Shape;119;p1">
            <a:extLst>
              <a:ext uri="{FF2B5EF4-FFF2-40B4-BE49-F238E27FC236}">
                <a16:creationId xmlns:a16="http://schemas.microsoft.com/office/drawing/2014/main" id="{49C62AF8-CDF8-08A3-163A-AEDEDE2B86FC}"/>
              </a:ext>
            </a:extLst>
          </p:cNvPr>
          <p:cNvSpPr txBox="1">
            <a:spLocks noGrp="1"/>
          </p:cNvSpPr>
          <p:nvPr>
            <p:ph type="title"/>
          </p:nvPr>
        </p:nvSpPr>
        <p:spPr>
          <a:xfrm>
            <a:off x="457200" y="593725"/>
            <a:ext cx="3455988" cy="3906838"/>
          </a:xfrm>
        </p:spPr>
        <p:txBody>
          <a:bodyPr>
            <a:normAutofit fontScale="90000"/>
          </a:bodyPr>
          <a:lstStyle/>
          <a:p>
            <a:pPr eaLnBrk="1" fontAlgn="auto" hangingPunct="1">
              <a:buClr>
                <a:srgbClr val="004B3A"/>
              </a:buClr>
              <a:buSzPct val="100000"/>
              <a:defRPr/>
            </a:pPr>
            <a:r>
              <a:rPr lang="en-US" sz="4400" b="1">
                <a:solidFill>
                  <a:srgbClr val="004B3A"/>
                </a:solidFill>
                <a:latin typeface="Calibri"/>
                <a:ea typeface="Calibri"/>
                <a:cs typeface="Calibri"/>
                <a:sym typeface="Calibri"/>
              </a:rPr>
              <a:t>GREENWORLD: </a:t>
            </a:r>
            <a:r>
              <a:rPr lang="en-US">
                <a:latin typeface="Calibri"/>
                <a:ea typeface="Calibri"/>
                <a:cs typeface="Calibri"/>
                <a:sym typeface="Calibri"/>
              </a:rPr>
              <a:t>Think Green</a:t>
            </a:r>
            <a:br>
              <a:rPr lang="en-US">
                <a:latin typeface="Calibri"/>
                <a:ea typeface="Calibri"/>
                <a:cs typeface="Calibri"/>
                <a:sym typeface="Calibri"/>
              </a:rPr>
            </a:br>
            <a:r>
              <a:rPr lang="en-US">
                <a:latin typeface="Calibri"/>
                <a:ea typeface="Calibri"/>
                <a:cs typeface="Calibri"/>
                <a:sym typeface="Calibri"/>
              </a:rPr>
              <a:t>for the World</a:t>
            </a:r>
            <a:br>
              <a:rPr lang="en-US">
                <a:latin typeface="Calibri"/>
                <a:ea typeface="Calibri"/>
                <a:cs typeface="Calibri"/>
                <a:sym typeface="Calibri"/>
              </a:rPr>
            </a:br>
            <a:br>
              <a:rPr lang="en-US">
                <a:latin typeface="Calibri"/>
                <a:ea typeface="Calibri"/>
                <a:cs typeface="Calibri"/>
                <a:sym typeface="Calibri"/>
              </a:rPr>
            </a:br>
            <a:r>
              <a:rPr lang="en-US" sz="2700">
                <a:latin typeface="Calibri"/>
                <a:ea typeface="Calibri"/>
                <a:cs typeface="Calibri"/>
                <a:sym typeface="Calibri"/>
              </a:rPr>
              <a:t>Youth Education</a:t>
            </a:r>
            <a:br>
              <a:rPr lang="en-US" sz="2700">
                <a:latin typeface="Calibri"/>
                <a:ea typeface="Calibri"/>
                <a:cs typeface="Calibri"/>
                <a:sym typeface="Calibri"/>
              </a:rPr>
            </a:br>
            <a:r>
              <a:rPr lang="en-US" sz="2700">
                <a:latin typeface="Calibri"/>
                <a:ea typeface="Calibri"/>
                <a:cs typeface="Calibri"/>
                <a:sym typeface="Calibri"/>
              </a:rPr>
              <a:t>ERASMUS+</a:t>
            </a:r>
            <a:br>
              <a:rPr lang="en-US" sz="2700">
                <a:latin typeface="Calibri"/>
                <a:ea typeface="Calibri"/>
                <a:cs typeface="Calibri"/>
                <a:sym typeface="Calibri"/>
              </a:rPr>
            </a:br>
            <a:br>
              <a:rPr lang="en-US" sz="2700">
                <a:latin typeface="Calibri"/>
                <a:ea typeface="Calibri"/>
                <a:cs typeface="Calibri"/>
                <a:sym typeface="Calibri"/>
              </a:rPr>
            </a:br>
            <a:r>
              <a:rPr lang="en-US" sz="2200">
                <a:latin typeface="Calibri"/>
                <a:ea typeface="Calibri"/>
                <a:cs typeface="Calibri"/>
                <a:sym typeface="Calibri"/>
              </a:rPr>
              <a:t>KA220 YOU - Strategic Partnerships for Youth Education</a:t>
            </a:r>
            <a:br>
              <a:rPr lang="en-US" sz="2200">
                <a:latin typeface="Calibri"/>
                <a:ea typeface="Calibri"/>
                <a:cs typeface="Calibri"/>
                <a:sym typeface="Calibri"/>
              </a:rPr>
            </a:br>
            <a:r>
              <a:rPr lang="en-US" sz="2200">
                <a:latin typeface="Calibri"/>
                <a:ea typeface="Calibri"/>
                <a:cs typeface="Calibri"/>
                <a:sym typeface="Calibri"/>
              </a:rPr>
              <a:t>Cooperation partnership</a:t>
            </a:r>
            <a:br>
              <a:rPr lang="en-US">
                <a:latin typeface="Calibri"/>
                <a:ea typeface="Calibri"/>
                <a:cs typeface="Calibri"/>
                <a:sym typeface="Calibri"/>
              </a:rPr>
            </a:br>
            <a:endParaRPr>
              <a:latin typeface="Calibri"/>
              <a:ea typeface="Calibri"/>
              <a:cs typeface="Calibri"/>
              <a:sym typeface="Calibri"/>
            </a:endParaRPr>
          </a:p>
        </p:txBody>
      </p:sp>
      <p:sp>
        <p:nvSpPr>
          <p:cNvPr id="8195" name="Google Shape;120;p1">
            <a:extLst>
              <a:ext uri="{FF2B5EF4-FFF2-40B4-BE49-F238E27FC236}">
                <a16:creationId xmlns:a16="http://schemas.microsoft.com/office/drawing/2014/main" id="{2C54BC53-C0DC-367C-193E-F005A87201D4}"/>
              </a:ext>
            </a:extLst>
          </p:cNvPr>
          <p:cNvSpPr txBox="1">
            <a:spLocks noGrp="1"/>
          </p:cNvSpPr>
          <p:nvPr>
            <p:ph type="body" idx="1"/>
          </p:nvPr>
        </p:nvSpPr>
        <p:spPr>
          <a:xfrm>
            <a:off x="4619625" y="593725"/>
            <a:ext cx="6491288" cy="5257800"/>
          </a:xfrm>
        </p:spPr>
        <p:txBody>
          <a:bodyPr/>
          <a:lstStyle/>
          <a:p>
            <a:pPr marL="0" indent="0" eaLnBrk="1" hangingPunct="1">
              <a:spcBef>
                <a:spcPct val="0"/>
              </a:spcBef>
              <a:spcAft>
                <a:spcPct val="0"/>
              </a:spcAft>
              <a:buClr>
                <a:schemeClr val="accent1"/>
              </a:buClr>
              <a:buSzPts val="2000"/>
              <a:buFont typeface="Calibri" panose="020F0502020204030204" pitchFamily="34" charset="0"/>
              <a:buNone/>
            </a:pPr>
            <a:r>
              <a:rPr lang="en-US" altLang="tr-TR" sz="2000">
                <a:solidFill>
                  <a:srgbClr val="3F3F3F"/>
                </a:solidFill>
                <a:latin typeface="Calibri" panose="020F0502020204030204" pitchFamily="34" charset="0"/>
                <a:cs typeface="Calibri" panose="020F0502020204030204" pitchFamily="34" charset="0"/>
                <a:sym typeface="Calibri" panose="020F0502020204030204" pitchFamily="34" charset="0"/>
              </a:rPr>
              <a:t> </a:t>
            </a:r>
            <a:endParaRPr lang="tr-TR" altLang="tr-TR" sz="200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
        <p:nvSpPr>
          <p:cNvPr id="8196" name="Google Shape;121;p1">
            <a:extLst>
              <a:ext uri="{FF2B5EF4-FFF2-40B4-BE49-F238E27FC236}">
                <a16:creationId xmlns:a16="http://schemas.microsoft.com/office/drawing/2014/main" id="{73773E8A-FC2D-7B6D-8B1A-5212EB13F10C}"/>
              </a:ext>
            </a:extLst>
          </p:cNvPr>
          <p:cNvSpPr txBox="1">
            <a:spLocks noGrp="1"/>
          </p:cNvSpPr>
          <p:nvPr>
            <p:ph type="body" idx="2"/>
          </p:nvPr>
        </p:nvSpPr>
        <p:spPr>
          <a:xfrm>
            <a:off x="457200" y="4891088"/>
            <a:ext cx="3200400" cy="1414462"/>
          </a:xfrm>
        </p:spPr>
        <p:txBody>
          <a:bodyPr/>
          <a:lstStyle/>
          <a:p>
            <a:pPr marL="0" indent="0" eaLnBrk="1" hangingPunct="1">
              <a:spcBef>
                <a:spcPct val="0"/>
              </a:spcBef>
              <a:spcAft>
                <a:spcPct val="0"/>
              </a:spcAft>
              <a:buClr>
                <a:schemeClr val="accent1"/>
              </a:buClr>
              <a:buFont typeface="Calibri" panose="020F0502020204030204" pitchFamily="34" charset="0"/>
              <a:buNone/>
            </a:pPr>
            <a:r>
              <a:rPr lang="en-US" altLang="tr-TR" b="1" i="1">
                <a:latin typeface="Calibri" panose="020F0502020204030204" pitchFamily="34" charset="0"/>
                <a:cs typeface="Calibri" panose="020F0502020204030204" pitchFamily="34" charset="0"/>
                <a:sym typeface="Calibri" panose="020F0502020204030204" pitchFamily="34" charset="0"/>
              </a:rPr>
              <a:t>Reference Number:</a:t>
            </a:r>
            <a:br>
              <a:rPr lang="en-US" altLang="tr-TR" b="1" i="1">
                <a:latin typeface="Calibri" panose="020F0502020204030204" pitchFamily="34" charset="0"/>
                <a:cs typeface="Calibri" panose="020F0502020204030204" pitchFamily="34" charset="0"/>
                <a:sym typeface="Calibri" panose="020F0502020204030204" pitchFamily="34" charset="0"/>
              </a:rPr>
            </a:br>
            <a:r>
              <a:rPr lang="en-US" altLang="tr-TR">
                <a:latin typeface="Calibri" panose="020F0502020204030204" pitchFamily="34" charset="0"/>
                <a:cs typeface="Calibri" panose="020F0502020204030204" pitchFamily="34" charset="0"/>
                <a:sym typeface="Calibri" panose="020F0502020204030204" pitchFamily="34" charset="0"/>
              </a:rPr>
              <a:t>2021-1-DE04-KA220-YOU-000029209</a:t>
            </a:r>
            <a:endParaRPr lang="tr-TR" altLang="tr-TR">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1400"/>
              </a:spcBef>
              <a:spcAft>
                <a:spcPct val="0"/>
              </a:spcAft>
              <a:buClr>
                <a:schemeClr val="accent1"/>
              </a:buClr>
              <a:buFont typeface="Calibri" panose="020F0502020204030204" pitchFamily="34" charset="0"/>
              <a:buNone/>
            </a:pPr>
            <a:r>
              <a:rPr lang="en-US" altLang="tr-TR" b="1">
                <a:latin typeface="Calibri" panose="020F0502020204030204" pitchFamily="34" charset="0"/>
                <a:cs typeface="Calibri" panose="020F0502020204030204" pitchFamily="34" charset="0"/>
                <a:sym typeface="Calibri" panose="020F0502020204030204" pitchFamily="34" charset="0"/>
              </a:rPr>
              <a:t>Duration: </a:t>
            </a:r>
            <a:endParaRPr lang="tr-TR" altLang="tr-TR">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1400"/>
              </a:spcBef>
              <a:spcAft>
                <a:spcPct val="0"/>
              </a:spcAft>
              <a:buClr>
                <a:schemeClr val="accent1"/>
              </a:buClr>
              <a:buFont typeface="Calibri" panose="020F0502020204030204" pitchFamily="34" charset="0"/>
              <a:buNone/>
            </a:pPr>
            <a:r>
              <a:rPr lang="en-US" altLang="tr-TR" b="1">
                <a:latin typeface="Calibri" panose="020F0502020204030204" pitchFamily="34" charset="0"/>
                <a:cs typeface="Calibri" panose="020F0502020204030204" pitchFamily="34" charset="0"/>
                <a:sym typeface="Calibri" panose="020F0502020204030204" pitchFamily="34" charset="0"/>
              </a:rPr>
              <a:t>07.03.2022 to 07.03.2024 (24 months) </a:t>
            </a:r>
            <a:endParaRPr lang="tr-TR" altLang="tr-TR">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1400"/>
              </a:spcBef>
              <a:spcAft>
                <a:spcPct val="0"/>
              </a:spcAft>
              <a:buClr>
                <a:schemeClr val="accent1"/>
              </a:buClr>
              <a:buFont typeface="Calibri" panose="020F0502020204030204" pitchFamily="34" charset="0"/>
              <a:buNone/>
            </a:pPr>
            <a:endParaRPr lang="tr-TR" altLang="tr-TR" b="1">
              <a:latin typeface="Calibri" panose="020F0502020204030204" pitchFamily="34" charset="0"/>
              <a:cs typeface="Calibri" panose="020F0502020204030204" pitchFamily="34" charset="0"/>
              <a:sym typeface="Calibri" panose="020F0502020204030204" pitchFamily="34" charset="0"/>
            </a:endParaRPr>
          </a:p>
        </p:txBody>
      </p:sp>
      <p:sp>
        <p:nvSpPr>
          <p:cNvPr id="123" name="Google Shape;123;p1">
            <a:extLst>
              <a:ext uri="{FF2B5EF4-FFF2-40B4-BE49-F238E27FC236}">
                <a16:creationId xmlns:a16="http://schemas.microsoft.com/office/drawing/2014/main" id="{39C74FB7-9547-8700-BEB9-5965A24E5D84}"/>
              </a:ext>
            </a:extLst>
          </p:cNvPr>
          <p:cNvSpPr txBox="1"/>
          <p:nvPr/>
        </p:nvSpPr>
        <p:spPr>
          <a:xfrm>
            <a:off x="4311650" y="1274763"/>
            <a:ext cx="7423150" cy="3219450"/>
          </a:xfrm>
          <a:prstGeom prst="rect">
            <a:avLst/>
          </a:prstGeom>
          <a:noFill/>
          <a:ln>
            <a:noFill/>
          </a:ln>
        </p:spPr>
        <p:txBody>
          <a:bodyPr spcFirstLastPara="1" lIns="91425" tIns="45700" rIns="91425" bIns="45700">
            <a:normAutofit/>
          </a:bodyPr>
          <a:lstStyle/>
          <a:p>
            <a:pPr eaLnBrk="1" fontAlgn="auto" hangingPunct="1">
              <a:spcBef>
                <a:spcPts val="0"/>
              </a:spcBef>
              <a:spcAft>
                <a:spcPts val="0"/>
              </a:spcAft>
              <a:buClr>
                <a:schemeClr val="accent1"/>
              </a:buClr>
              <a:buSzPts val="3900"/>
              <a:buFont typeface="Noto Sans Symbols"/>
              <a:buNone/>
              <a:defRPr/>
            </a:pPr>
            <a:r>
              <a:rPr lang="en-US" sz="3900" b="1" kern="0" dirty="0">
                <a:solidFill>
                  <a:srgbClr val="004B3A"/>
                </a:solidFill>
                <a:latin typeface="Calibri"/>
                <a:ea typeface="Calibri"/>
                <a:cs typeface="Calibri"/>
                <a:sym typeface="Calibri"/>
              </a:rPr>
              <a:t>GREENWORLD</a:t>
            </a:r>
            <a:br>
              <a:rPr lang="en-US" sz="3000" b="1" kern="0" dirty="0">
                <a:solidFill>
                  <a:srgbClr val="595959"/>
                </a:solidFill>
                <a:latin typeface="Calibri"/>
                <a:ea typeface="Calibri"/>
                <a:cs typeface="Calibri"/>
                <a:sym typeface="Calibri"/>
              </a:rPr>
            </a:br>
            <a:endParaRPr sz="1583" b="1" kern="0" dirty="0">
              <a:solidFill>
                <a:srgbClr val="595959"/>
              </a:solidFill>
              <a:latin typeface="Calibri"/>
              <a:ea typeface="Calibri"/>
              <a:cs typeface="Calibri"/>
              <a:sym typeface="Calibri"/>
            </a:endParaRPr>
          </a:p>
          <a:p>
            <a:pPr eaLnBrk="1" fontAlgn="auto" hangingPunct="1">
              <a:spcBef>
                <a:spcPts val="1000"/>
              </a:spcBef>
              <a:spcAft>
                <a:spcPts val="0"/>
              </a:spcAft>
              <a:buClr>
                <a:schemeClr val="accent1"/>
              </a:buClr>
              <a:buSzPts val="2600"/>
              <a:buFont typeface="Noto Sans Symbols"/>
              <a:buNone/>
              <a:defRPr/>
            </a:pPr>
            <a:endParaRPr sz="1800" b="1" kern="0" dirty="0">
              <a:solidFill>
                <a:srgbClr val="595959"/>
              </a:solidFill>
              <a:latin typeface="Calibri"/>
              <a:ea typeface="Calibri"/>
              <a:cs typeface="Calibri"/>
              <a:sym typeface="Calibri"/>
            </a:endParaRPr>
          </a:p>
          <a:p>
            <a:pPr eaLnBrk="1" fontAlgn="auto" hangingPunct="1">
              <a:spcBef>
                <a:spcPts val="1000"/>
              </a:spcBef>
              <a:spcAft>
                <a:spcPts val="0"/>
              </a:spcAft>
              <a:buClr>
                <a:schemeClr val="accent1"/>
              </a:buClr>
              <a:buSzPts val="3200"/>
              <a:buFont typeface="Arial"/>
              <a:buNone/>
              <a:defRPr/>
            </a:pPr>
            <a:r>
              <a:rPr lang="en-US" sz="3200" b="1" u="sng" kern="0" dirty="0">
                <a:solidFill>
                  <a:srgbClr val="595959"/>
                </a:solidFill>
                <a:latin typeface="Calibri"/>
                <a:ea typeface="Calibri"/>
                <a:cs typeface="Calibri"/>
                <a:sym typeface="Calibri"/>
              </a:rPr>
              <a:t>Module </a:t>
            </a:r>
            <a:r>
              <a:rPr lang="tr-TR" sz="3200" b="1" u="sng" kern="0" dirty="0">
                <a:solidFill>
                  <a:srgbClr val="595959"/>
                </a:solidFill>
                <a:latin typeface="Calibri"/>
                <a:ea typeface="Calibri"/>
                <a:cs typeface="Calibri"/>
                <a:sym typeface="Calibri"/>
              </a:rPr>
              <a:t>4</a:t>
            </a:r>
            <a:r>
              <a:rPr lang="en-US" sz="3200" b="1" u="sng" kern="0">
                <a:solidFill>
                  <a:srgbClr val="595959"/>
                </a:solidFill>
                <a:latin typeface="Calibri"/>
                <a:ea typeface="Calibri"/>
                <a:cs typeface="Calibri"/>
                <a:sym typeface="Calibri"/>
              </a:rPr>
              <a:t>:</a:t>
            </a:r>
            <a:br>
              <a:rPr lang="en-US" sz="3200" b="1" kern="0" dirty="0">
                <a:solidFill>
                  <a:srgbClr val="595959"/>
                </a:solidFill>
                <a:latin typeface="Calibri"/>
                <a:ea typeface="Calibri"/>
                <a:cs typeface="Calibri"/>
                <a:sym typeface="Calibri"/>
              </a:rPr>
            </a:br>
            <a:r>
              <a:rPr lang="en-US" sz="3200" b="1" kern="0" dirty="0">
                <a:solidFill>
                  <a:srgbClr val="595959"/>
                </a:solidFill>
                <a:latin typeface="Calibri"/>
                <a:ea typeface="Calibri"/>
                <a:cs typeface="Calibri"/>
                <a:sym typeface="Calibri"/>
              </a:rPr>
              <a:t>User Experiences of Green Companies</a:t>
            </a:r>
            <a:br>
              <a:rPr lang="en-US" sz="2600" b="1" kern="0" dirty="0">
                <a:solidFill>
                  <a:srgbClr val="595959"/>
                </a:solidFill>
                <a:latin typeface="Calibri"/>
                <a:ea typeface="Calibri"/>
                <a:cs typeface="Calibri"/>
                <a:sym typeface="Calibri"/>
              </a:rPr>
            </a:br>
            <a:endParaRPr lang="en-US" sz="2600" b="1" kern="0" dirty="0">
              <a:solidFill>
                <a:srgbClr val="595959"/>
              </a:solidFill>
              <a:latin typeface="Calibri"/>
              <a:ea typeface="Calibri"/>
              <a:cs typeface="Calibri"/>
              <a:sym typeface="Calibri"/>
            </a:endParaRPr>
          </a:p>
          <a:p>
            <a:pPr eaLnBrk="1" fontAlgn="auto" hangingPunct="1">
              <a:spcBef>
                <a:spcPts val="1000"/>
              </a:spcBef>
              <a:spcAft>
                <a:spcPts val="0"/>
              </a:spcAft>
              <a:buClr>
                <a:schemeClr val="accent1"/>
              </a:buClr>
              <a:buSzPts val="3200"/>
              <a:buFont typeface="Noto Sans Symbols"/>
              <a:buNone/>
              <a:defRPr/>
            </a:pPr>
            <a:endParaRPr sz="2600" kern="0" dirty="0">
              <a:solidFill>
                <a:srgbClr val="595959"/>
              </a:solidFill>
              <a:latin typeface="Calibri"/>
              <a:ea typeface="Calibri"/>
              <a:cs typeface="Calibri"/>
              <a:sym typeface="Calibri"/>
            </a:endParaRPr>
          </a:p>
        </p:txBody>
      </p:sp>
      <p:pic>
        <p:nvPicPr>
          <p:cNvPr id="8198" name="Google Shape;125;p1">
            <a:extLst>
              <a:ext uri="{FF2B5EF4-FFF2-40B4-BE49-F238E27FC236}">
                <a16:creationId xmlns:a16="http://schemas.microsoft.com/office/drawing/2014/main" id="{C0270A28-1622-3EE2-D301-5FE09E6F3BA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75" y="593725"/>
            <a:ext cx="2286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Resim 1">
            <a:extLst>
              <a:ext uri="{FF2B5EF4-FFF2-40B4-BE49-F238E27FC236}">
                <a16:creationId xmlns:a16="http://schemas.microsoft.com/office/drawing/2014/main" id="{37CB7ED1-0831-4D46-38E5-4320EBF37F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67325" y="4791075"/>
            <a:ext cx="445452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210;p10">
            <a:extLst>
              <a:ext uri="{FF2B5EF4-FFF2-40B4-BE49-F238E27FC236}">
                <a16:creationId xmlns:a16="http://schemas.microsoft.com/office/drawing/2014/main" id="{F4E91D6D-33A8-83FB-83B9-095CC8FD8A13}"/>
              </a:ext>
            </a:extLst>
          </p:cNvPr>
          <p:cNvSpPr txBox="1">
            <a:spLocks noGrp="1"/>
          </p:cNvSpPr>
          <p:nvPr>
            <p:ph type="title"/>
          </p:nvPr>
        </p:nvSpPr>
        <p:spPr>
          <a:xfrm>
            <a:off x="356735" y="228600"/>
            <a:ext cx="10515600" cy="806450"/>
          </a:xfrm>
        </p:spPr>
        <p:txBody>
          <a:bodyPr>
            <a:normAutofit/>
          </a:bodyPr>
          <a:lstStyle/>
          <a:p>
            <a:pPr eaLnBrk="1" hangingPunct="1">
              <a:spcBef>
                <a:spcPct val="0"/>
              </a:spcBef>
              <a:spcAft>
                <a:spcPct val="0"/>
              </a:spcAft>
              <a:buClr>
                <a:srgbClr val="2A4F1C"/>
              </a:buClr>
              <a:buFont typeface="Calibri" panose="020F0502020204030204" pitchFamily="34" charset="0"/>
              <a:buNone/>
            </a:pPr>
            <a:r>
              <a:rPr lang="en-US" altLang="tr-TR" sz="2800" b="1" dirty="0">
                <a:solidFill>
                  <a:srgbClr val="2A4F1C"/>
                </a:solidFill>
                <a:latin typeface="Arial" panose="020B0604020202020204" pitchFamily="34" charset="0"/>
                <a:cs typeface="Arial" panose="020B0604020202020204" pitchFamily="34" charset="0"/>
              </a:rPr>
              <a:t>Change in Consumer Behaviors Based on Green Companies</a:t>
            </a:r>
            <a:endParaRPr lang="tr-TR" altLang="tr-TR" sz="2800" b="1" dirty="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26627" name="Google Shape;211;p10">
            <a:extLst>
              <a:ext uri="{FF2B5EF4-FFF2-40B4-BE49-F238E27FC236}">
                <a16:creationId xmlns:a16="http://schemas.microsoft.com/office/drawing/2014/main" id="{C8DCA228-D5B4-7575-7F80-8D9F0D82EA41}"/>
              </a:ext>
            </a:extLst>
          </p:cNvPr>
          <p:cNvSpPr txBox="1">
            <a:spLocks noGrp="1"/>
          </p:cNvSpPr>
          <p:nvPr>
            <p:ph type="body" idx="1"/>
          </p:nvPr>
        </p:nvSpPr>
        <p:spPr>
          <a:xfrm>
            <a:off x="487364" y="1130753"/>
            <a:ext cx="7771265" cy="2298247"/>
          </a:xfrm>
        </p:spPr>
        <p:txBody>
          <a:bodyPr>
            <a:noAutofit/>
          </a:bodyPr>
          <a:lstStyle/>
          <a:p>
            <a:pPr marL="0" indent="0" eaLnBrk="1" hangingPunct="1">
              <a:lnSpc>
                <a:spcPct val="170000"/>
              </a:lnSpc>
              <a:spcBef>
                <a:spcPct val="0"/>
              </a:spcBef>
              <a:spcAft>
                <a:spcPct val="0"/>
              </a:spcAft>
              <a:buClr>
                <a:schemeClr val="accent1"/>
              </a:buClr>
              <a:buSzPts val="3200"/>
              <a:buFont typeface="Calibri" panose="020F0502020204030204" pitchFamily="34" charset="0"/>
              <a:buNone/>
            </a:pPr>
            <a:r>
              <a:rPr lang="en-GB" altLang="tr-TR" sz="2400" dirty="0">
                <a:solidFill>
                  <a:srgbClr val="3F3F3F"/>
                </a:solidFill>
                <a:latin typeface="Calibri" panose="020F0502020204030204" pitchFamily="34" charset="0"/>
                <a:cs typeface="Calibri" panose="020F0502020204030204" pitchFamily="34" charset="0"/>
                <a:sym typeface="Calibri" panose="020F0502020204030204" pitchFamily="34" charset="0"/>
              </a:rPr>
              <a:t>Key Statistics:</a:t>
            </a:r>
          </a:p>
          <a:p>
            <a:pPr marL="0" indent="0" eaLnBrk="1" hangingPunct="1">
              <a:lnSpc>
                <a:spcPct val="170000"/>
              </a:lnSpc>
              <a:spcBef>
                <a:spcPct val="0"/>
              </a:spcBef>
              <a:spcAft>
                <a:spcPct val="0"/>
              </a:spcAft>
              <a:buClr>
                <a:schemeClr val="accent1"/>
              </a:buClr>
              <a:buSzPts val="3200"/>
              <a:buNone/>
            </a:pPr>
            <a:r>
              <a:rPr lang="en-GB" altLang="tr-TR" sz="2400" b="1" dirty="0">
                <a:solidFill>
                  <a:srgbClr val="3F3F3F"/>
                </a:solidFill>
                <a:latin typeface="Calibri" panose="020F0502020204030204" pitchFamily="34" charset="0"/>
                <a:cs typeface="Calibri" panose="020F0502020204030204" pitchFamily="34" charset="0"/>
                <a:sym typeface="Calibri" panose="020F0502020204030204" pitchFamily="34" charset="0"/>
              </a:rPr>
              <a:t>-78% </a:t>
            </a:r>
            <a:r>
              <a:rPr lang="en-GB" altLang="tr-TR" sz="2400" dirty="0">
                <a:solidFill>
                  <a:srgbClr val="3F3F3F"/>
                </a:solidFill>
                <a:latin typeface="Calibri" panose="020F0502020204030204" pitchFamily="34" charset="0"/>
                <a:cs typeface="Calibri" panose="020F0502020204030204" pitchFamily="34" charset="0"/>
                <a:sym typeface="Calibri" panose="020F0502020204030204" pitchFamily="34" charset="0"/>
              </a:rPr>
              <a:t>of consumers feel that sustainability is important.</a:t>
            </a:r>
          </a:p>
          <a:p>
            <a:pPr marL="0" indent="0" eaLnBrk="1" hangingPunct="1">
              <a:lnSpc>
                <a:spcPct val="170000"/>
              </a:lnSpc>
              <a:spcBef>
                <a:spcPct val="0"/>
              </a:spcBef>
              <a:spcAft>
                <a:spcPct val="0"/>
              </a:spcAft>
              <a:buClr>
                <a:schemeClr val="accent1"/>
              </a:buClr>
              <a:buSzPts val="3200"/>
              <a:buNone/>
            </a:pPr>
            <a:r>
              <a:rPr lang="en-GB" altLang="tr-TR" sz="2400" b="1" dirty="0">
                <a:solidFill>
                  <a:srgbClr val="3F3F3F"/>
                </a:solidFill>
                <a:latin typeface="Calibri" panose="020F0502020204030204" pitchFamily="34" charset="0"/>
                <a:cs typeface="Calibri" panose="020F0502020204030204" pitchFamily="34" charset="0"/>
                <a:sym typeface="Calibri" panose="020F0502020204030204" pitchFamily="34" charset="0"/>
              </a:rPr>
              <a:t>-84% </a:t>
            </a:r>
            <a:r>
              <a:rPr lang="en-GB" altLang="tr-TR" sz="2400" dirty="0">
                <a:solidFill>
                  <a:srgbClr val="3F3F3F"/>
                </a:solidFill>
                <a:latin typeface="Calibri" panose="020F0502020204030204" pitchFamily="34" charset="0"/>
                <a:cs typeface="Calibri" panose="020F0502020204030204" pitchFamily="34" charset="0"/>
                <a:sym typeface="Calibri" panose="020F0502020204030204" pitchFamily="34" charset="0"/>
              </a:rPr>
              <a:t>of customers say that poor environmental practices will alienate them from a brand or company.</a:t>
            </a:r>
          </a:p>
          <a:p>
            <a:pPr marL="0" indent="0" eaLnBrk="1" hangingPunct="1">
              <a:spcBef>
                <a:spcPct val="0"/>
              </a:spcBef>
              <a:spcAft>
                <a:spcPct val="0"/>
              </a:spcAft>
              <a:buClr>
                <a:schemeClr val="accent1"/>
              </a:buClr>
              <a:buSzPts val="3200"/>
              <a:buNone/>
            </a:pPr>
            <a:br>
              <a:rPr lang="en-GB" altLang="tr-TR" dirty="0">
                <a:solidFill>
                  <a:srgbClr val="3F3F3F"/>
                </a:solidFill>
                <a:latin typeface="Calibri" panose="020F0502020204030204" pitchFamily="34" charset="0"/>
                <a:cs typeface="Calibri" panose="020F0502020204030204" pitchFamily="34" charset="0"/>
                <a:sym typeface="Calibri" panose="020F0502020204030204" pitchFamily="34" charset="0"/>
              </a:rPr>
            </a:br>
            <a:endParaRPr lang="en-GB" altLang="tr-TR" dirty="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pic>
        <p:nvPicPr>
          <p:cNvPr id="26628" name="Resim 2">
            <a:extLst>
              <a:ext uri="{FF2B5EF4-FFF2-40B4-BE49-F238E27FC236}">
                <a16:creationId xmlns:a16="http://schemas.microsoft.com/office/drawing/2014/main" id="{5715B85E-8EB9-7AC5-18B3-509A0C8833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0578" y="2216150"/>
            <a:ext cx="33972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9E777B6A-3E85-80FE-6312-7ECB4B3B8A9B}"/>
              </a:ext>
            </a:extLst>
          </p:cNvPr>
          <p:cNvSpPr txBox="1"/>
          <p:nvPr/>
        </p:nvSpPr>
        <p:spPr>
          <a:xfrm>
            <a:off x="356735" y="3649990"/>
            <a:ext cx="3686628" cy="261610"/>
          </a:xfrm>
          <a:prstGeom prst="rect">
            <a:avLst/>
          </a:prstGeom>
          <a:noFill/>
        </p:spPr>
        <p:txBody>
          <a:bodyPr wrap="square" rtlCol="0">
            <a:spAutoFit/>
          </a:bodyPr>
          <a:lstStyle/>
          <a:p>
            <a:r>
              <a:rPr lang="tr-TR" sz="1050" i="1" dirty="0"/>
              <a:t>Source: </a:t>
            </a:r>
            <a:r>
              <a:rPr lang="tr-TR" sz="1050" i="1" dirty="0" err="1"/>
              <a:t>TheRoundup.org</a:t>
            </a:r>
            <a:r>
              <a:rPr lang="tr-TR" sz="1050" i="1" dirty="0"/>
              <a:t>, </a:t>
            </a:r>
            <a:r>
              <a:rPr lang="tr-TR" sz="1050" i="1" dirty="0" err="1"/>
              <a:t>December</a:t>
            </a:r>
            <a:r>
              <a:rPr lang="tr-TR" sz="1050" i="1" dirty="0"/>
              <a:t> 2023</a:t>
            </a:r>
          </a:p>
        </p:txBody>
      </p:sp>
      <p:sp>
        <p:nvSpPr>
          <p:cNvPr id="4" name="Metin kutusu 3">
            <a:extLst>
              <a:ext uri="{FF2B5EF4-FFF2-40B4-BE49-F238E27FC236}">
                <a16:creationId xmlns:a16="http://schemas.microsoft.com/office/drawing/2014/main" id="{4C551782-BF03-0EED-85EA-FFAF09B8EECF}"/>
              </a:ext>
            </a:extLst>
          </p:cNvPr>
          <p:cNvSpPr txBox="1"/>
          <p:nvPr/>
        </p:nvSpPr>
        <p:spPr>
          <a:xfrm>
            <a:off x="487364" y="3975834"/>
            <a:ext cx="7239000" cy="1631216"/>
          </a:xfrm>
          <a:prstGeom prst="rect">
            <a:avLst/>
          </a:prstGeom>
          <a:noFill/>
        </p:spPr>
        <p:txBody>
          <a:bodyPr wrap="square">
            <a:spAutoFit/>
          </a:bodyPr>
          <a:lstStyle/>
          <a:p>
            <a:r>
              <a:rPr lang="en-GB" sz="2000" b="1" dirty="0">
                <a:solidFill>
                  <a:srgbClr val="2A4F1C"/>
                </a:solidFill>
                <a:effectLst/>
                <a:latin typeface="Calibri" panose="020F0502020204030204" pitchFamily="34" charset="0"/>
                <a:ea typeface="Times New Roman" panose="02020603050405020304" pitchFamily="18" charset="0"/>
              </a:rPr>
              <a:t>Based on literature research, it has been determined that green practices are effective in consumers' purchasing behaviour due to their environmental concerns (</a:t>
            </a:r>
            <a:r>
              <a:rPr lang="en-GB" sz="2000" b="1" dirty="0" err="1">
                <a:solidFill>
                  <a:srgbClr val="2A4F1C"/>
                </a:solidFill>
                <a:effectLst/>
                <a:latin typeface="Calibri" panose="020F0502020204030204" pitchFamily="34" charset="0"/>
                <a:ea typeface="Times New Roman" panose="02020603050405020304" pitchFamily="18" charset="0"/>
              </a:rPr>
              <a:t>Bozpolat</a:t>
            </a:r>
            <a:r>
              <a:rPr lang="en-GB" sz="2000" b="1" dirty="0">
                <a:solidFill>
                  <a:srgbClr val="2A4F1C"/>
                </a:solidFill>
                <a:effectLst/>
                <a:latin typeface="Calibri" panose="020F0502020204030204" pitchFamily="34" charset="0"/>
                <a:ea typeface="Times New Roman" panose="02020603050405020304" pitchFamily="18" charset="0"/>
              </a:rPr>
              <a:t>, 2021, p. 721). In recent years, green management and environmentalism have become one of the most debated topics as a form of social responsibility. </a:t>
            </a:r>
            <a:endParaRPr lang="tr-TR" sz="2000" b="1" dirty="0">
              <a:solidFill>
                <a:srgbClr val="2A4F1C"/>
              </a:solidFil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4;p7">
            <a:extLst>
              <a:ext uri="{FF2B5EF4-FFF2-40B4-BE49-F238E27FC236}">
                <a16:creationId xmlns:a16="http://schemas.microsoft.com/office/drawing/2014/main" id="{694434FE-8A75-1870-E5C0-A58A872776C7}"/>
              </a:ext>
            </a:extLst>
          </p:cNvPr>
          <p:cNvSpPr txBox="1">
            <a:spLocks/>
          </p:cNvSpPr>
          <p:nvPr/>
        </p:nvSpPr>
        <p:spPr>
          <a:xfrm>
            <a:off x="207735" y="1299937"/>
            <a:ext cx="10179050" cy="3663950"/>
          </a:xfrm>
          <a:prstGeom prst="rect">
            <a:avLst/>
          </a:prstGeom>
          <a:noFill/>
          <a:ln>
            <a:noFill/>
          </a:ln>
        </p:spPr>
        <p:txBody>
          <a:bodyPr lIns="0" tIns="45700" rIns="0"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30000"/>
              </a:lnSpc>
              <a:spcBef>
                <a:spcPts val="1400"/>
              </a:spcBef>
              <a:buClr>
                <a:schemeClr val="accent1"/>
              </a:buClr>
              <a:buFont typeface="Noto Sans Symbols" pitchFamily="2" charset="0"/>
              <a:buChar char="❖"/>
              <a:defRPr/>
            </a:pPr>
            <a:r>
              <a:rPr lang="en-US" altLang="tr-TR" sz="1800" b="1" dirty="0">
                <a:solidFill>
                  <a:srgbClr val="2A4F1C"/>
                </a:solidFill>
                <a:latin typeface="+mj-lt"/>
              </a:rPr>
              <a:t>Intensive industrial manufacturing leading to uncontrollable environmental pollution being recognized by society </a:t>
            </a:r>
          </a:p>
          <a:p>
            <a:pPr algn="just" eaLnBrk="1" hangingPunct="1">
              <a:lnSpc>
                <a:spcPct val="130000"/>
              </a:lnSpc>
              <a:spcBef>
                <a:spcPts val="1400"/>
              </a:spcBef>
              <a:buClr>
                <a:schemeClr val="accent1"/>
              </a:buClr>
              <a:buFont typeface="Noto Sans Symbols" pitchFamily="2" charset="0"/>
              <a:buChar char="❖"/>
              <a:defRPr/>
            </a:pPr>
            <a:r>
              <a:rPr lang="en-US" altLang="tr-TR" sz="1800" b="1" dirty="0">
                <a:solidFill>
                  <a:srgbClr val="2A4F1C"/>
                </a:solidFill>
                <a:latin typeface="+mj-lt"/>
              </a:rPr>
              <a:t>Emphasizes made by public bodies, international organizations and governments made on this issue increase the social awareness of the society</a:t>
            </a:r>
          </a:p>
          <a:p>
            <a:pPr algn="just" eaLnBrk="1" hangingPunct="1">
              <a:lnSpc>
                <a:spcPct val="130000"/>
              </a:lnSpc>
              <a:spcBef>
                <a:spcPts val="1400"/>
              </a:spcBef>
              <a:buClr>
                <a:schemeClr val="accent1"/>
              </a:buClr>
              <a:buFont typeface="Noto Sans Symbols" pitchFamily="2" charset="0"/>
              <a:buChar char="❖"/>
              <a:defRPr/>
            </a:pPr>
            <a:r>
              <a:rPr lang="en-US" altLang="tr-TR" sz="1800" b="1" dirty="0">
                <a:solidFill>
                  <a:srgbClr val="2A4F1C"/>
                </a:solidFill>
                <a:latin typeface="+mj-lt"/>
              </a:rPr>
              <a:t>With the increase of awareness of social responsibility there is a shift in consumer behaviors.</a:t>
            </a:r>
          </a:p>
          <a:p>
            <a:pPr algn="just" eaLnBrk="1" hangingPunct="1">
              <a:lnSpc>
                <a:spcPct val="130000"/>
              </a:lnSpc>
              <a:spcBef>
                <a:spcPts val="1400"/>
              </a:spcBef>
              <a:buClr>
                <a:schemeClr val="accent1"/>
              </a:buClr>
              <a:buFont typeface="Noto Sans Symbols" pitchFamily="2" charset="0"/>
              <a:buChar char="❖"/>
              <a:defRPr/>
            </a:pPr>
            <a:r>
              <a:rPr lang="en-US" altLang="tr-TR" sz="1800" b="1" dirty="0">
                <a:solidFill>
                  <a:srgbClr val="2A4F1C"/>
                </a:solidFill>
                <a:latin typeface="+mj-lt"/>
              </a:rPr>
              <a:t>Long-term satisfaction is experiences by the consumers when they buy eco-friendly products. Customers who prefer green companies are more satisfied than others.</a:t>
            </a:r>
          </a:p>
          <a:p>
            <a:pPr algn="just" eaLnBrk="1" hangingPunct="1">
              <a:lnSpc>
                <a:spcPct val="130000"/>
              </a:lnSpc>
              <a:spcBef>
                <a:spcPts val="1400"/>
              </a:spcBef>
              <a:buClr>
                <a:schemeClr val="accent1"/>
              </a:buClr>
              <a:buFont typeface="Noto Sans Symbols" pitchFamily="2" charset="0"/>
              <a:buChar char="❖"/>
              <a:defRPr/>
            </a:pPr>
            <a:r>
              <a:rPr lang="en-US" altLang="tr-TR" sz="1800" b="1" dirty="0">
                <a:solidFill>
                  <a:srgbClr val="2A4F1C"/>
                </a:solidFill>
                <a:latin typeface="+mj-lt"/>
              </a:rPr>
              <a:t>Considering the harm to the nature and environment in purchasing behavior has become a social and unwritten norm. </a:t>
            </a:r>
          </a:p>
        </p:txBody>
      </p:sp>
      <p:sp>
        <p:nvSpPr>
          <p:cNvPr id="2" name="Google Shape;210;p10">
            <a:extLst>
              <a:ext uri="{FF2B5EF4-FFF2-40B4-BE49-F238E27FC236}">
                <a16:creationId xmlns:a16="http://schemas.microsoft.com/office/drawing/2014/main" id="{E25BB1DD-D85E-924B-7B72-652961D0B61B}"/>
              </a:ext>
            </a:extLst>
          </p:cNvPr>
          <p:cNvSpPr txBox="1">
            <a:spLocks noGrp="1"/>
          </p:cNvSpPr>
          <p:nvPr>
            <p:ph type="title"/>
          </p:nvPr>
        </p:nvSpPr>
        <p:spPr>
          <a:xfrm>
            <a:off x="207735" y="261258"/>
            <a:ext cx="10515600" cy="806450"/>
          </a:xfrm>
        </p:spPr>
        <p:txBody>
          <a:bodyPr>
            <a:normAutofit/>
          </a:bodyPr>
          <a:lstStyle/>
          <a:p>
            <a:pPr eaLnBrk="1" hangingPunct="1">
              <a:spcBef>
                <a:spcPct val="0"/>
              </a:spcBef>
              <a:spcAft>
                <a:spcPct val="0"/>
              </a:spcAft>
              <a:buClr>
                <a:srgbClr val="2A4F1C"/>
              </a:buClr>
              <a:buFont typeface="Calibri" panose="020F0502020204030204" pitchFamily="34" charset="0"/>
              <a:buNone/>
            </a:pPr>
            <a:r>
              <a:rPr lang="en-US" altLang="tr-TR" sz="2800" b="1" dirty="0">
                <a:solidFill>
                  <a:srgbClr val="2A4F1C"/>
                </a:solidFill>
                <a:latin typeface="Arial" panose="020B0604020202020204" pitchFamily="34" charset="0"/>
                <a:cs typeface="Arial" panose="020B0604020202020204" pitchFamily="34" charset="0"/>
              </a:rPr>
              <a:t>Reasons for the Change in Consumer Behaviors;</a:t>
            </a:r>
            <a:endParaRPr lang="tr-TR" altLang="tr-TR" sz="2800" b="1" dirty="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Google Shape;210;p10">
            <a:extLst>
              <a:ext uri="{FF2B5EF4-FFF2-40B4-BE49-F238E27FC236}">
                <a16:creationId xmlns:a16="http://schemas.microsoft.com/office/drawing/2014/main" id="{29DE9A09-5BCD-7F73-2D99-0784108DF1DC}"/>
              </a:ext>
            </a:extLst>
          </p:cNvPr>
          <p:cNvSpPr txBox="1">
            <a:spLocks noGrp="1"/>
          </p:cNvSpPr>
          <p:nvPr>
            <p:ph type="title"/>
          </p:nvPr>
        </p:nvSpPr>
        <p:spPr>
          <a:xfrm>
            <a:off x="545420" y="231775"/>
            <a:ext cx="10515600" cy="806450"/>
          </a:xfrm>
        </p:spPr>
        <p:txBody>
          <a:bodyPr/>
          <a:lstStyle/>
          <a:p>
            <a:pPr eaLnBrk="1" hangingPunct="1">
              <a:spcBef>
                <a:spcPct val="0"/>
              </a:spcBef>
              <a:spcAft>
                <a:spcPct val="0"/>
              </a:spcAft>
              <a:buClr>
                <a:srgbClr val="2A4F1C"/>
              </a:buClr>
              <a:buFont typeface="Calibri" panose="020F0502020204030204" pitchFamily="34" charset="0"/>
              <a:buNone/>
            </a:pPr>
            <a:r>
              <a:rPr lang="en-US" altLang="tr-TR" sz="2800" b="1" dirty="0">
                <a:solidFill>
                  <a:srgbClr val="2A4F1C"/>
                </a:solidFill>
                <a:latin typeface="Arial" panose="020B0604020202020204" pitchFamily="34" charset="0"/>
                <a:cs typeface="Arial" panose="020B0604020202020204" pitchFamily="34" charset="0"/>
              </a:rPr>
              <a:t>‘Green Washing’</a:t>
            </a:r>
            <a:endParaRPr lang="tr-TR" altLang="tr-TR" sz="2800" b="1" dirty="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4" name="Google Shape;211;p10">
            <a:extLst>
              <a:ext uri="{FF2B5EF4-FFF2-40B4-BE49-F238E27FC236}">
                <a16:creationId xmlns:a16="http://schemas.microsoft.com/office/drawing/2014/main" id="{E9481583-5A39-56DA-0F87-26324B11E05E}"/>
              </a:ext>
            </a:extLst>
          </p:cNvPr>
          <p:cNvSpPr txBox="1">
            <a:spLocks/>
          </p:cNvSpPr>
          <p:nvPr/>
        </p:nvSpPr>
        <p:spPr bwMode="auto">
          <a:xfrm>
            <a:off x="7078845" y="2370704"/>
            <a:ext cx="4724399" cy="211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0" tIns="45700" rIns="0" bIns="45700"/>
          <a:lstStyle>
            <a:defPPr marR="0" lvl="0" algn="l" rtl="0">
              <a:lnSpc>
                <a:spcPct val="100000"/>
              </a:lnSpc>
              <a:spcBef>
                <a:spcPts val="0"/>
              </a:spcBef>
              <a:spcAft>
                <a:spcPts val="0"/>
              </a:spcAft>
            </a:defPPr>
            <a:lvl1pPr marL="457200" lvl="0" indent="-342900" algn="l" rtl="0" eaLnBrk="0" fontAlgn="base" hangingPunct="0">
              <a:lnSpc>
                <a:spcPct val="90000"/>
              </a:lnSpc>
              <a:spcBef>
                <a:spcPts val="1200"/>
              </a:spcBef>
              <a:spcAft>
                <a:spcPts val="0"/>
              </a:spcAft>
              <a:buClr>
                <a:srgbClr val="000000"/>
              </a:buClr>
              <a:buSzPts val="1800"/>
              <a:buFont typeface="Arial" panose="020B0604020202020204" pitchFamily="34" charset="0"/>
              <a:buChar char=" "/>
              <a:defRPr sz="1400">
                <a:solidFill>
                  <a:srgbClr val="000000"/>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2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00"/>
              </a:spcBef>
              <a:spcAft>
                <a:spcPts val="40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pPr marL="285750" indent="-285750" algn="just" eaLnBrk="1" hangingPunct="1">
              <a:spcBef>
                <a:spcPct val="0"/>
              </a:spcBef>
              <a:spcAft>
                <a:spcPct val="0"/>
              </a:spcAft>
              <a:buClr>
                <a:schemeClr val="accent1"/>
              </a:buClr>
              <a:buSzPts val="3200"/>
              <a:defRPr/>
            </a:pPr>
            <a:endParaRPr lang="en-US" altLang="tr-TR" sz="2400" b="1" kern="0" dirty="0">
              <a:solidFill>
                <a:srgbClr val="2A4F1C"/>
              </a:solidFill>
              <a:latin typeface="Arial" panose="020B0604020202020204" pitchFamily="34" charset="0"/>
              <a:cs typeface="Arial" panose="020B0604020202020204" pitchFamily="34" charset="0"/>
            </a:endParaRPr>
          </a:p>
          <a:p>
            <a:pPr marL="342900" algn="just" eaLnBrk="1" hangingPunct="1">
              <a:spcBef>
                <a:spcPct val="0"/>
              </a:spcBef>
              <a:spcAft>
                <a:spcPct val="0"/>
              </a:spcAft>
              <a:buClr>
                <a:schemeClr val="accent1"/>
              </a:buClr>
              <a:buSzPts val="3200"/>
              <a:defRPr/>
            </a:pPr>
            <a:r>
              <a:rPr lang="en-US" altLang="tr-TR" sz="2000" b="1" kern="0" dirty="0">
                <a:solidFill>
                  <a:srgbClr val="2A4F1C"/>
                </a:solidFill>
                <a:latin typeface="Arial" panose="020B0604020202020204" pitchFamily="34" charset="0"/>
                <a:cs typeface="Arial" panose="020B0604020202020204" pitchFamily="34" charset="0"/>
              </a:rPr>
              <a:t>Green Washing: </a:t>
            </a:r>
            <a:r>
              <a:rPr lang="en-US" altLang="tr-TR" sz="2000" kern="0" dirty="0">
                <a:solidFill>
                  <a:srgbClr val="2A4F1C"/>
                </a:solidFill>
                <a:latin typeface="Arial" panose="020B0604020202020204" pitchFamily="34" charset="0"/>
                <a:cs typeface="Arial" panose="020B0604020202020204" pitchFamily="34" charset="0"/>
              </a:rPr>
              <a:t>Greenwashing occurs when a company claims to be environmentally responsible but lacks sufficient evidence or actions to support these claims. </a:t>
            </a:r>
            <a:endParaRPr lang="en-US" altLang="tr-TR" sz="2000" b="1" kern="0" dirty="0">
              <a:solidFill>
                <a:srgbClr val="2A4F1C"/>
              </a:solidFill>
              <a:latin typeface="Arial" panose="020B0604020202020204" pitchFamily="34" charset="0"/>
              <a:cs typeface="Arial" panose="020B0604020202020204" pitchFamily="34" charset="0"/>
            </a:endParaRPr>
          </a:p>
        </p:txBody>
      </p:sp>
      <p:pic>
        <p:nvPicPr>
          <p:cNvPr id="8194" name="Picture 2" descr="Does greenwashing work? According to a recent study, it can">
            <a:extLst>
              <a:ext uri="{FF2B5EF4-FFF2-40B4-BE49-F238E27FC236}">
                <a16:creationId xmlns:a16="http://schemas.microsoft.com/office/drawing/2014/main" id="{06E3B263-644D-6D6B-7919-6A44EFD432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595" t="5833" b="11634"/>
          <a:stretch/>
        </p:blipFill>
        <p:spPr bwMode="auto">
          <a:xfrm>
            <a:off x="159657" y="1215572"/>
            <a:ext cx="6919188" cy="44268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Google Shape;210;p10">
            <a:extLst>
              <a:ext uri="{FF2B5EF4-FFF2-40B4-BE49-F238E27FC236}">
                <a16:creationId xmlns:a16="http://schemas.microsoft.com/office/drawing/2014/main" id="{1CB1EBB7-CA2B-8139-0EFF-3A8D809F2BC1}"/>
              </a:ext>
            </a:extLst>
          </p:cNvPr>
          <p:cNvSpPr txBox="1">
            <a:spLocks noGrp="1"/>
          </p:cNvSpPr>
          <p:nvPr>
            <p:ph type="title"/>
          </p:nvPr>
        </p:nvSpPr>
        <p:spPr>
          <a:xfrm>
            <a:off x="344716" y="538163"/>
            <a:ext cx="10515600" cy="806450"/>
          </a:xfrm>
        </p:spPr>
        <p:txBody>
          <a:bodyPr/>
          <a:lstStyle/>
          <a:p>
            <a:pPr eaLnBrk="1" hangingPunct="1">
              <a:spcBef>
                <a:spcPct val="0"/>
              </a:spcBef>
              <a:spcAft>
                <a:spcPct val="0"/>
              </a:spcAft>
              <a:buClr>
                <a:srgbClr val="2A4F1C"/>
              </a:buClr>
              <a:buFont typeface="Calibri" panose="020F0502020204030204" pitchFamily="34" charset="0"/>
              <a:buNone/>
            </a:pPr>
            <a:r>
              <a:rPr lang="en-US" altLang="tr-TR" sz="2800" b="1" dirty="0">
                <a:solidFill>
                  <a:srgbClr val="2A4F1C"/>
                </a:solidFill>
                <a:latin typeface="Arial" panose="020B0604020202020204" pitchFamily="34" charset="0"/>
                <a:cs typeface="Arial" panose="020B0604020202020204" pitchFamily="34" charset="0"/>
              </a:rPr>
              <a:t>How to Understand Green Washing?</a:t>
            </a:r>
            <a:endParaRPr lang="tr-TR" altLang="tr-TR" sz="2800" b="1" dirty="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Google Shape;211;p10">
            <a:extLst>
              <a:ext uri="{FF2B5EF4-FFF2-40B4-BE49-F238E27FC236}">
                <a16:creationId xmlns:a16="http://schemas.microsoft.com/office/drawing/2014/main" id="{64117912-6571-11BE-396E-11A86B8F7FEB}"/>
              </a:ext>
            </a:extLst>
          </p:cNvPr>
          <p:cNvSpPr txBox="1">
            <a:spLocks/>
          </p:cNvSpPr>
          <p:nvPr/>
        </p:nvSpPr>
        <p:spPr bwMode="auto">
          <a:xfrm>
            <a:off x="344716" y="2017486"/>
            <a:ext cx="4488542"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0" tIns="45700" rIns="0" bIns="45700"/>
          <a:lstStyle>
            <a:defPPr marR="0" lvl="0" algn="l" rtl="0">
              <a:lnSpc>
                <a:spcPct val="100000"/>
              </a:lnSpc>
              <a:spcBef>
                <a:spcPts val="0"/>
              </a:spcBef>
              <a:spcAft>
                <a:spcPts val="0"/>
              </a:spcAft>
            </a:defPPr>
            <a:lvl1pPr marL="457200" lvl="0" indent="-342900" algn="l" rtl="0" eaLnBrk="0" fontAlgn="base" hangingPunct="0">
              <a:lnSpc>
                <a:spcPct val="90000"/>
              </a:lnSpc>
              <a:spcBef>
                <a:spcPts val="1200"/>
              </a:spcBef>
              <a:spcAft>
                <a:spcPts val="0"/>
              </a:spcAft>
              <a:buClr>
                <a:srgbClr val="000000"/>
              </a:buClr>
              <a:buSzPts val="1800"/>
              <a:buFont typeface="Arial" panose="020B0604020202020204" pitchFamily="34" charset="0"/>
              <a:buChar char=" "/>
              <a:defRPr sz="1400">
                <a:solidFill>
                  <a:srgbClr val="000000"/>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2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00"/>
              </a:spcBef>
              <a:spcAft>
                <a:spcPts val="40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pPr marL="285750" indent="-285750" eaLnBrk="1" hangingPunct="1">
              <a:lnSpc>
                <a:spcPct val="100000"/>
              </a:lnSpc>
              <a:spcBef>
                <a:spcPct val="0"/>
              </a:spcBef>
              <a:spcAft>
                <a:spcPct val="0"/>
              </a:spcAft>
              <a:buClr>
                <a:schemeClr val="accent1"/>
              </a:buClr>
              <a:buSzPts val="3200"/>
              <a:defRPr/>
            </a:pPr>
            <a:r>
              <a:rPr lang="en-GB" altLang="tr-TR" sz="2400" kern="0" dirty="0">
                <a:solidFill>
                  <a:srgbClr val="2A4F1C"/>
                </a:solidFill>
                <a:latin typeface="Calibri" panose="020F0502020204030204" pitchFamily="34" charset="0"/>
                <a:cs typeface="Calibri" panose="020F0502020204030204" pitchFamily="34" charset="0"/>
                <a:sym typeface="Calibri" panose="020F0502020204030204" pitchFamily="34" charset="0"/>
              </a:rPr>
              <a:t>-If the product remains unchanged, </a:t>
            </a:r>
          </a:p>
          <a:p>
            <a:pPr marL="285750" indent="-285750" eaLnBrk="1" hangingPunct="1">
              <a:lnSpc>
                <a:spcPct val="100000"/>
              </a:lnSpc>
              <a:spcBef>
                <a:spcPct val="0"/>
              </a:spcBef>
              <a:spcAft>
                <a:spcPct val="0"/>
              </a:spcAft>
              <a:buClr>
                <a:schemeClr val="accent1"/>
              </a:buClr>
              <a:buSzPts val="3200"/>
              <a:defRPr/>
            </a:pPr>
            <a:r>
              <a:rPr lang="en-GB" altLang="tr-TR" sz="2400" kern="0" dirty="0">
                <a:solidFill>
                  <a:srgbClr val="2A4F1C"/>
                </a:solidFill>
                <a:latin typeface="Calibri" panose="020F0502020204030204" pitchFamily="34" charset="0"/>
                <a:cs typeface="Calibri" panose="020F0502020204030204" pitchFamily="34" charset="0"/>
                <a:sym typeface="Calibri" panose="020F0502020204030204" pitchFamily="34" charset="0"/>
              </a:rPr>
              <a:t>-If there are no changes in the production from the aspect of the </a:t>
            </a:r>
          </a:p>
          <a:p>
            <a:pPr marL="285750" indent="-285750" eaLnBrk="1" hangingPunct="1">
              <a:lnSpc>
                <a:spcPct val="100000"/>
              </a:lnSpc>
              <a:spcBef>
                <a:spcPct val="0"/>
              </a:spcBef>
              <a:spcAft>
                <a:spcPct val="0"/>
              </a:spcAft>
              <a:buClr>
                <a:schemeClr val="accent1"/>
              </a:buClr>
              <a:buSzPts val="3200"/>
              <a:defRPr/>
            </a:pPr>
            <a:r>
              <a:rPr lang="en-GB" altLang="tr-TR" sz="2400" kern="0" dirty="0">
                <a:solidFill>
                  <a:srgbClr val="2A4F1C"/>
                </a:solidFill>
                <a:latin typeface="Calibri" panose="020F0502020204030204" pitchFamily="34" charset="0"/>
                <a:cs typeface="Calibri" panose="020F0502020204030204" pitchFamily="34" charset="0"/>
                <a:sym typeface="Calibri" panose="020F0502020204030204" pitchFamily="34" charset="0"/>
              </a:rPr>
              <a:t>-If environmental policy of the company, </a:t>
            </a:r>
          </a:p>
          <a:p>
            <a:pPr marL="285750" indent="-285750" eaLnBrk="1" hangingPunct="1">
              <a:lnSpc>
                <a:spcPct val="100000"/>
              </a:lnSpc>
              <a:spcBef>
                <a:spcPct val="0"/>
              </a:spcBef>
              <a:spcAft>
                <a:spcPct val="0"/>
              </a:spcAft>
              <a:buClr>
                <a:schemeClr val="accent1"/>
              </a:buClr>
              <a:buSzPts val="3200"/>
              <a:defRPr/>
            </a:pPr>
            <a:r>
              <a:rPr lang="en-GB" altLang="tr-TR" sz="2400" kern="0" dirty="0">
                <a:solidFill>
                  <a:srgbClr val="2A4F1C"/>
                </a:solidFill>
                <a:latin typeface="Calibri" panose="020F0502020204030204" pitchFamily="34" charset="0"/>
                <a:cs typeface="Calibri" panose="020F0502020204030204" pitchFamily="34" charset="0"/>
                <a:sym typeface="Calibri" panose="020F0502020204030204" pitchFamily="34" charset="0"/>
              </a:rPr>
              <a:t>if the company acquires only a new outfit</a:t>
            </a:r>
            <a:endParaRPr lang="tr-TR" altLang="tr-TR" sz="2400" kern="0" dirty="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pic>
        <p:nvPicPr>
          <p:cNvPr id="9218" name="Picture 2" descr="Greenwashing – the deceptive tactics behind environmental claims | United  Nations">
            <a:extLst>
              <a:ext uri="{FF2B5EF4-FFF2-40B4-BE49-F238E27FC236}">
                <a16:creationId xmlns:a16="http://schemas.microsoft.com/office/drawing/2014/main" id="{991FCE72-9088-BF76-F6F2-5284451F35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35" t="1377" r="16399"/>
          <a:stretch/>
        </p:blipFill>
        <p:spPr bwMode="auto">
          <a:xfrm>
            <a:off x="5341421" y="2017486"/>
            <a:ext cx="6850579" cy="38991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192;p8">
            <a:extLst>
              <a:ext uri="{FF2B5EF4-FFF2-40B4-BE49-F238E27FC236}">
                <a16:creationId xmlns:a16="http://schemas.microsoft.com/office/drawing/2014/main" id="{5A4C768F-E7EE-741E-30F0-052E1988EB08}"/>
              </a:ext>
            </a:extLst>
          </p:cNvPr>
          <p:cNvSpPr txBox="1">
            <a:spLocks noGrp="1"/>
          </p:cNvSpPr>
          <p:nvPr>
            <p:ph type="title"/>
          </p:nvPr>
        </p:nvSpPr>
        <p:spPr>
          <a:xfrm>
            <a:off x="698953" y="222703"/>
            <a:ext cx="8990013" cy="806450"/>
          </a:xfrm>
        </p:spPr>
        <p:txBody>
          <a:bodyPr/>
          <a:lstStyle/>
          <a:p>
            <a:pPr eaLnBrk="1" hangingPunct="1">
              <a:spcBef>
                <a:spcPct val="0"/>
              </a:spcBef>
              <a:spcAft>
                <a:spcPct val="0"/>
              </a:spcAft>
              <a:buClr>
                <a:srgbClr val="2A4F1C"/>
              </a:buClr>
              <a:buFont typeface="Calibri" panose="020F0502020204030204" pitchFamily="34" charset="0"/>
              <a:buNone/>
            </a:pPr>
            <a:r>
              <a:rPr lang="en-GB" altLang="tr-TR" sz="3200" b="1" dirty="0">
                <a:solidFill>
                  <a:srgbClr val="2A4F1C"/>
                </a:solidFill>
                <a:latin typeface="Calibri" panose="020F0502020204030204" pitchFamily="34" charset="0"/>
                <a:cs typeface="Calibri" panose="020F0502020204030204" pitchFamily="34" charset="0"/>
                <a:sym typeface="Calibri" panose="020F0502020204030204" pitchFamily="34" charset="0"/>
              </a:rPr>
              <a:t>Objectives of the Module</a:t>
            </a:r>
          </a:p>
        </p:txBody>
      </p:sp>
      <p:sp>
        <p:nvSpPr>
          <p:cNvPr id="24579" name="Google Shape;193;p8">
            <a:extLst>
              <a:ext uri="{FF2B5EF4-FFF2-40B4-BE49-F238E27FC236}">
                <a16:creationId xmlns:a16="http://schemas.microsoft.com/office/drawing/2014/main" id="{E22FC53E-FE6C-6BB2-3CE9-8338296977D5}"/>
              </a:ext>
            </a:extLst>
          </p:cNvPr>
          <p:cNvSpPr txBox="1">
            <a:spLocks noGrp="1"/>
          </p:cNvSpPr>
          <p:nvPr>
            <p:ph type="body" idx="1"/>
          </p:nvPr>
        </p:nvSpPr>
        <p:spPr>
          <a:xfrm>
            <a:off x="877433" y="1038281"/>
            <a:ext cx="9294813" cy="627857"/>
          </a:xfrm>
        </p:spPr>
        <p:txBody>
          <a:bodyPr/>
          <a:lstStyle/>
          <a:p>
            <a:pPr marL="90488" indent="-107950" eaLnBrk="1" hangingPunct="1">
              <a:spcBef>
                <a:spcPct val="0"/>
              </a:spcBef>
              <a:spcAft>
                <a:spcPct val="0"/>
              </a:spcAft>
              <a:buClr>
                <a:schemeClr val="accent1"/>
              </a:buClr>
              <a:buSzTx/>
              <a:buFont typeface="Calibri" panose="020F0502020204030204" pitchFamily="34" charset="0"/>
              <a:buChar char=" "/>
            </a:pPr>
            <a:r>
              <a:rPr lang="en-US" altLang="tr-TR" sz="2000" b="1" dirty="0">
                <a:solidFill>
                  <a:srgbClr val="2A4F1C"/>
                </a:solidFill>
                <a:latin typeface="Calibri" panose="020F0502020204030204" pitchFamily="34" charset="0"/>
                <a:cs typeface="Calibri" panose="020F0502020204030204" pitchFamily="34" charset="0"/>
                <a:sym typeface="Calibri" panose="020F0502020204030204" pitchFamily="34" charset="0"/>
              </a:rPr>
              <a:t>User Experiences of Green Companies</a:t>
            </a:r>
            <a:endParaRPr lang="tr-TR" altLang="tr-TR" sz="2000" b="1" dirty="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194" name="Google Shape;194;p8">
            <a:extLst>
              <a:ext uri="{FF2B5EF4-FFF2-40B4-BE49-F238E27FC236}">
                <a16:creationId xmlns:a16="http://schemas.microsoft.com/office/drawing/2014/main" id="{F2460381-14DA-4089-9C8F-7EDD9331A8FF}"/>
              </a:ext>
            </a:extLst>
          </p:cNvPr>
          <p:cNvSpPr txBox="1"/>
          <p:nvPr/>
        </p:nvSpPr>
        <p:spPr>
          <a:xfrm>
            <a:off x="0" y="3033713"/>
            <a:ext cx="1027113" cy="503237"/>
          </a:xfrm>
          <a:prstGeom prst="rect">
            <a:avLst/>
          </a:prstGeom>
          <a:noFill/>
          <a:ln>
            <a:noFill/>
          </a:ln>
        </p:spPr>
        <p:txBody>
          <a:bodyPr spcFirstLastPara="1" lIns="91425" tIns="91425" rIns="91425" bIns="91425">
            <a:normAutofit fontScale="92500" lnSpcReduction="20000"/>
          </a:bodyPr>
          <a:lstStyle/>
          <a:p>
            <a:pPr eaLnBrk="1" fontAlgn="auto" hangingPunct="1">
              <a:spcBef>
                <a:spcPts val="0"/>
              </a:spcBef>
              <a:spcAft>
                <a:spcPts val="0"/>
              </a:spcAft>
              <a:buClr>
                <a:srgbClr val="000000"/>
              </a:buClr>
              <a:buFont typeface="Arial"/>
              <a:buNone/>
              <a:defRPr/>
            </a:pPr>
            <a:r>
              <a:rPr lang="en-US" sz="2800" b="1" kern="0" dirty="0">
                <a:solidFill>
                  <a:schemeClr val="lt1"/>
                </a:solidFill>
                <a:latin typeface="Arial"/>
                <a:ea typeface="Arial"/>
                <a:cs typeface="Arial"/>
                <a:sym typeface="Arial"/>
              </a:rPr>
              <a:t>Task</a:t>
            </a:r>
            <a:endParaRPr kern="0" dirty="0">
              <a:latin typeface="Arial"/>
              <a:ea typeface="Arial"/>
              <a:cs typeface="Arial"/>
              <a:sym typeface="Arial"/>
            </a:endParaRPr>
          </a:p>
        </p:txBody>
      </p:sp>
      <p:sp>
        <p:nvSpPr>
          <p:cNvPr id="7" name="Google Shape;184;p7">
            <a:extLst>
              <a:ext uri="{FF2B5EF4-FFF2-40B4-BE49-F238E27FC236}">
                <a16:creationId xmlns:a16="http://schemas.microsoft.com/office/drawing/2014/main" id="{B5590A2E-051D-0646-FB48-F2001EA19AC3}"/>
              </a:ext>
            </a:extLst>
          </p:cNvPr>
          <p:cNvSpPr txBox="1">
            <a:spLocks/>
          </p:cNvSpPr>
          <p:nvPr/>
        </p:nvSpPr>
        <p:spPr>
          <a:xfrm>
            <a:off x="877433" y="1352210"/>
            <a:ext cx="10255024" cy="5283087"/>
          </a:xfrm>
          <a:prstGeom prst="rect">
            <a:avLst/>
          </a:prstGeom>
          <a:noFill/>
          <a:ln>
            <a:noFill/>
          </a:ln>
        </p:spPr>
        <p:txBody>
          <a:bodyPr lIns="0" tIns="45700" rIns="0"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buFont typeface="+mj-lt"/>
              <a:buAutoNum type="arabicPeriod"/>
            </a:pPr>
            <a:r>
              <a:rPr lang="en-GB" sz="1600" b="1" i="0" dirty="0">
                <a:solidFill>
                  <a:srgbClr val="2A4F1C"/>
                </a:solidFill>
                <a:effectLst/>
                <a:latin typeface="+mn-lt"/>
              </a:rPr>
              <a:t>Exploring Green Company Concepts:</a:t>
            </a:r>
            <a:endParaRPr lang="en-GB" sz="1600" b="0" i="0" dirty="0">
              <a:solidFill>
                <a:srgbClr val="2A4F1C"/>
              </a:solidFill>
              <a:effectLst/>
              <a:latin typeface="+mn-lt"/>
            </a:endParaRPr>
          </a:p>
          <a:p>
            <a:pPr marL="742950" lvl="1" indent="-285750" algn="l">
              <a:buFont typeface="+mj-lt"/>
              <a:buAutoNum type="arabicPeriod"/>
            </a:pPr>
            <a:r>
              <a:rPr lang="en-GB" sz="1600" b="0" i="0" dirty="0">
                <a:solidFill>
                  <a:srgbClr val="2A4F1C"/>
                </a:solidFill>
                <a:effectLst/>
                <a:latin typeface="+mn-lt"/>
              </a:rPr>
              <a:t>Define and differentiate between green companies, companies in transition towards becoming green, and others.</a:t>
            </a:r>
          </a:p>
          <a:p>
            <a:pPr marL="742950" lvl="1" indent="-285750" algn="l">
              <a:buFont typeface="+mj-lt"/>
              <a:buAutoNum type="arabicPeriod"/>
            </a:pPr>
            <a:r>
              <a:rPr lang="en-GB" sz="1600" b="0" i="0" dirty="0">
                <a:solidFill>
                  <a:srgbClr val="2A4F1C"/>
                </a:solidFill>
                <a:effectLst/>
                <a:latin typeface="+mn-lt"/>
              </a:rPr>
              <a:t>Examine the criteria and characteristics that categorize a company as 'green,' emphasizing alignment with natural and cultural environments, adherence to ethical standards, and commitment to financial, social, and environmental sustainability.</a:t>
            </a:r>
          </a:p>
          <a:p>
            <a:pPr algn="l">
              <a:buFont typeface="+mj-lt"/>
              <a:buAutoNum type="arabicPeriod"/>
            </a:pPr>
            <a:r>
              <a:rPr lang="en-GB" sz="1600" b="1" i="0" dirty="0">
                <a:solidFill>
                  <a:srgbClr val="2A4F1C"/>
                </a:solidFill>
                <a:effectLst/>
                <a:latin typeface="+mn-lt"/>
              </a:rPr>
              <a:t>Understanding Consumer Behaviour towards Green Companies:</a:t>
            </a:r>
            <a:endParaRPr lang="en-GB" sz="1600" b="0" i="0" dirty="0">
              <a:solidFill>
                <a:srgbClr val="2A4F1C"/>
              </a:solidFill>
              <a:effectLst/>
              <a:latin typeface="+mn-lt"/>
            </a:endParaRPr>
          </a:p>
          <a:p>
            <a:pPr marL="742950" lvl="1" indent="-285750" algn="l">
              <a:buFont typeface="+mj-lt"/>
              <a:buAutoNum type="arabicPeriod"/>
            </a:pPr>
            <a:r>
              <a:rPr lang="en-GB" sz="1600" b="0" i="0" dirty="0">
                <a:solidFill>
                  <a:srgbClr val="2A4F1C"/>
                </a:solidFill>
                <a:effectLst/>
                <a:latin typeface="+mn-lt"/>
              </a:rPr>
              <a:t>Analyse the influence of green practices and environmental concerns on consumer purchasing </a:t>
            </a:r>
            <a:r>
              <a:rPr lang="en-GB" sz="1600" b="0" i="0" dirty="0" err="1">
                <a:solidFill>
                  <a:srgbClr val="2A4F1C"/>
                </a:solidFill>
                <a:effectLst/>
                <a:latin typeface="+mn-lt"/>
              </a:rPr>
              <a:t>behavior</a:t>
            </a:r>
            <a:r>
              <a:rPr lang="en-GB" sz="1600" b="0" i="0" dirty="0">
                <a:solidFill>
                  <a:srgbClr val="2A4F1C"/>
                </a:solidFill>
                <a:effectLst/>
                <a:latin typeface="+mn-lt"/>
              </a:rPr>
              <a:t>.</a:t>
            </a:r>
          </a:p>
          <a:p>
            <a:pPr marL="742950" lvl="1" indent="-285750" algn="l">
              <a:buFont typeface="+mj-lt"/>
              <a:buAutoNum type="arabicPeriod"/>
            </a:pPr>
            <a:r>
              <a:rPr lang="en-GB" sz="1600" b="0" i="0" dirty="0">
                <a:solidFill>
                  <a:srgbClr val="2A4F1C"/>
                </a:solidFill>
                <a:effectLst/>
                <a:latin typeface="+mn-lt"/>
              </a:rPr>
              <a:t>Explore the societal shift towards eco-friendly attitudes and the growing importance of environmental responsibility in consumer decision-making processes.</a:t>
            </a:r>
          </a:p>
          <a:p>
            <a:pPr marL="742950" lvl="1" indent="-285750" algn="l">
              <a:buFont typeface="+mj-lt"/>
              <a:buAutoNum type="arabicPeriod"/>
            </a:pPr>
            <a:r>
              <a:rPr lang="en-GB" sz="1600" b="0" i="0" dirty="0">
                <a:solidFill>
                  <a:srgbClr val="2A4F1C"/>
                </a:solidFill>
                <a:effectLst/>
                <a:latin typeface="+mn-lt"/>
              </a:rPr>
              <a:t>Investigate the correlation between green purchasing behaviour, customer satisfaction, and long-term consumer loyalty towards environmentally conscious brands.</a:t>
            </a:r>
          </a:p>
          <a:p>
            <a:pPr algn="l">
              <a:buFont typeface="+mj-lt"/>
              <a:buAutoNum type="arabicPeriod"/>
            </a:pPr>
            <a:r>
              <a:rPr lang="en-GB" sz="1600" b="1" i="0" dirty="0">
                <a:solidFill>
                  <a:srgbClr val="2A4F1C"/>
                </a:solidFill>
                <a:effectLst/>
                <a:latin typeface="+mn-lt"/>
              </a:rPr>
              <a:t>Identifying Greenwashing and Its Impacts:</a:t>
            </a:r>
            <a:endParaRPr lang="en-GB" sz="1600" b="0" i="0" dirty="0">
              <a:solidFill>
                <a:srgbClr val="2A4F1C"/>
              </a:solidFill>
              <a:effectLst/>
              <a:latin typeface="+mn-lt"/>
            </a:endParaRPr>
          </a:p>
          <a:p>
            <a:pPr marL="742950" lvl="1" indent="-285750" algn="l">
              <a:buFont typeface="+mj-lt"/>
              <a:buAutoNum type="arabicPeriod"/>
            </a:pPr>
            <a:r>
              <a:rPr lang="en-GB" sz="1600" b="0" i="0" dirty="0">
                <a:solidFill>
                  <a:srgbClr val="2A4F1C"/>
                </a:solidFill>
                <a:effectLst/>
                <a:latin typeface="+mn-lt"/>
              </a:rPr>
              <a:t>Define greenwashing and its implications for consumer trust, corporate reputation, and market dynamics.</a:t>
            </a:r>
          </a:p>
          <a:p>
            <a:pPr marL="742950" lvl="1" indent="-285750" algn="l">
              <a:buFont typeface="+mj-lt"/>
              <a:buAutoNum type="arabicPeriod"/>
            </a:pPr>
            <a:r>
              <a:rPr lang="en-GB" sz="1600" b="0" i="0" dirty="0">
                <a:solidFill>
                  <a:srgbClr val="2A4F1C"/>
                </a:solidFill>
                <a:effectLst/>
                <a:latin typeface="+mn-lt"/>
              </a:rPr>
              <a:t>Examine case studies and real-world examples illustrating the consequences of greenwashing on company profitability, investor confidence, and consumer behaviour.</a:t>
            </a:r>
          </a:p>
          <a:p>
            <a:pPr marL="742950" lvl="1" indent="-285750" algn="l">
              <a:buFont typeface="+mj-lt"/>
              <a:buAutoNum type="arabicPeriod"/>
            </a:pPr>
            <a:r>
              <a:rPr lang="en-GB" sz="1600" b="0" i="0" dirty="0">
                <a:solidFill>
                  <a:srgbClr val="2A4F1C"/>
                </a:solidFill>
                <a:effectLst/>
                <a:latin typeface="+mn-lt"/>
              </a:rPr>
              <a:t>Discuss strategies for combating greenwashing, emphasizing the importance of transparency, authenticity, and genuine commitment to environmental sustainability in business practices.</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Google Shape;323;p22">
            <a:extLst>
              <a:ext uri="{FF2B5EF4-FFF2-40B4-BE49-F238E27FC236}">
                <a16:creationId xmlns:a16="http://schemas.microsoft.com/office/drawing/2014/main" id="{4238157D-445C-BCA3-D0A3-5826BACD8D4F}"/>
              </a:ext>
            </a:extLst>
          </p:cNvPr>
          <p:cNvSpPr txBox="1">
            <a:spLocks noGrp="1"/>
          </p:cNvSpPr>
          <p:nvPr>
            <p:ph type="title"/>
          </p:nvPr>
        </p:nvSpPr>
        <p:spPr>
          <a:xfrm>
            <a:off x="1362075" y="307975"/>
            <a:ext cx="7891463" cy="823913"/>
          </a:xfrm>
        </p:spPr>
        <p:txBody>
          <a:bodyPr/>
          <a:lstStyle/>
          <a:p>
            <a:pPr eaLnBrk="1" hangingPunct="1">
              <a:spcBef>
                <a:spcPct val="0"/>
              </a:spcBef>
              <a:spcAft>
                <a:spcPct val="0"/>
              </a:spcAft>
              <a:buClr>
                <a:srgbClr val="2A4F1C"/>
              </a:buClr>
              <a:buSzPts val="3200"/>
              <a:buFont typeface="Calibri" panose="020F0502020204030204" pitchFamily="34" charset="0"/>
              <a:buNone/>
            </a:pPr>
            <a:r>
              <a:rPr lang="en-US" altLang="tr-TR" sz="3200" b="1" dirty="0">
                <a:solidFill>
                  <a:srgbClr val="2A4F1C"/>
                </a:solidFill>
                <a:latin typeface="Calibri" panose="020F0502020204030204" pitchFamily="34" charset="0"/>
                <a:cs typeface="Calibri" panose="020F0502020204030204" pitchFamily="34" charset="0"/>
                <a:sym typeface="Calibri" panose="020F0502020204030204" pitchFamily="34" charset="0"/>
              </a:rPr>
              <a:t>References and Links</a:t>
            </a:r>
            <a:endParaRPr lang="tr-TR" altLang="tr-TR" sz="3200" b="1" dirty="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40963" name="Google Shape;324;p22">
            <a:extLst>
              <a:ext uri="{FF2B5EF4-FFF2-40B4-BE49-F238E27FC236}">
                <a16:creationId xmlns:a16="http://schemas.microsoft.com/office/drawing/2014/main" id="{04170F88-D782-75AE-A31D-02E12C9FD14C}"/>
              </a:ext>
            </a:extLst>
          </p:cNvPr>
          <p:cNvCxnSpPr>
            <a:cxnSpLocks noChangeShapeType="1"/>
          </p:cNvCxnSpPr>
          <p:nvPr/>
        </p:nvCxnSpPr>
        <p:spPr bwMode="auto">
          <a:xfrm>
            <a:off x="5665788" y="2143125"/>
            <a:ext cx="0" cy="2193925"/>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sp>
        <p:nvSpPr>
          <p:cNvPr id="40964" name="Textfeld 2">
            <a:extLst>
              <a:ext uri="{FF2B5EF4-FFF2-40B4-BE49-F238E27FC236}">
                <a16:creationId xmlns:a16="http://schemas.microsoft.com/office/drawing/2014/main" id="{A367A027-45D4-4894-B0F0-17FADEB37CD5}"/>
              </a:ext>
            </a:extLst>
          </p:cNvPr>
          <p:cNvSpPr txBox="1">
            <a:spLocks noChangeArrowheads="1"/>
          </p:cNvSpPr>
          <p:nvPr/>
        </p:nvSpPr>
        <p:spPr bwMode="auto">
          <a:xfrm>
            <a:off x="1362075" y="1296988"/>
            <a:ext cx="9467850" cy="460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lnSpc>
                <a:spcPct val="150000"/>
              </a:lnSpc>
              <a:spcAft>
                <a:spcPts val="800"/>
              </a:spcAft>
            </a:pPr>
            <a:r>
              <a:rPr lang="en-GB" sz="1200" dirty="0" err="1">
                <a:effectLst/>
                <a:latin typeface="Calibri" panose="020F0502020204030204" pitchFamily="34" charset="0"/>
                <a:ea typeface="Times New Roman" panose="02020603050405020304" pitchFamily="18" charset="0"/>
              </a:rPr>
              <a:t>Biloslavo</a:t>
            </a:r>
            <a:r>
              <a:rPr lang="en-GB" sz="1200" dirty="0">
                <a:effectLst/>
                <a:latin typeface="Calibri" panose="020F0502020204030204" pitchFamily="34" charset="0"/>
                <a:ea typeface="Times New Roman" panose="02020603050405020304" pitchFamily="18" charset="0"/>
              </a:rPr>
              <a:t>, R., &amp; </a:t>
            </a:r>
            <a:r>
              <a:rPr lang="en-GB" sz="1200" dirty="0" err="1">
                <a:effectLst/>
                <a:latin typeface="Calibri" panose="020F0502020204030204" pitchFamily="34" charset="0"/>
                <a:ea typeface="Times New Roman" panose="02020603050405020304" pitchFamily="18" charset="0"/>
              </a:rPr>
              <a:t>Trnavčevič</a:t>
            </a:r>
            <a:r>
              <a:rPr lang="en-GB" sz="1200" dirty="0">
                <a:effectLst/>
                <a:latin typeface="Calibri" panose="020F0502020204030204" pitchFamily="34" charset="0"/>
                <a:ea typeface="Times New Roman" panose="02020603050405020304" pitchFamily="18" charset="0"/>
              </a:rPr>
              <a:t>, A. (2009). Web sites as tools of communication of a “green” company. </a:t>
            </a:r>
            <a:r>
              <a:rPr lang="en-GB" sz="1200" i="1" dirty="0">
                <a:effectLst/>
                <a:latin typeface="Calibri" panose="020F0502020204030204" pitchFamily="34" charset="0"/>
                <a:ea typeface="Times New Roman" panose="02020603050405020304" pitchFamily="18" charset="0"/>
              </a:rPr>
              <a:t>Management Decision</a:t>
            </a:r>
            <a:r>
              <a:rPr lang="en-GB" sz="1200" dirty="0">
                <a:effectLst/>
                <a:latin typeface="Calibri" panose="020F0502020204030204" pitchFamily="34" charset="0"/>
                <a:ea typeface="Times New Roman" panose="02020603050405020304" pitchFamily="18" charset="0"/>
              </a:rPr>
              <a:t>, </a:t>
            </a:r>
            <a:r>
              <a:rPr lang="en-GB" sz="1200" i="1" dirty="0">
                <a:effectLst/>
                <a:latin typeface="Calibri" panose="020F0502020204030204" pitchFamily="34" charset="0"/>
                <a:ea typeface="Times New Roman" panose="02020603050405020304" pitchFamily="18" charset="0"/>
              </a:rPr>
              <a:t>47</a:t>
            </a:r>
            <a:r>
              <a:rPr lang="en-GB" sz="1200" dirty="0">
                <a:effectLst/>
                <a:latin typeface="Calibri" panose="020F0502020204030204" pitchFamily="34" charset="0"/>
                <a:ea typeface="Times New Roman" panose="02020603050405020304" pitchFamily="18" charset="0"/>
              </a:rPr>
              <a:t>(7), 1158-1173.</a:t>
            </a:r>
            <a:endParaRPr lang="tr-TR" sz="1200" dirty="0">
              <a:effectLst/>
              <a:latin typeface="Times New Roman" panose="02020603050405020304" pitchFamily="18" charset="0"/>
              <a:ea typeface="Times New Roman" panose="02020603050405020304" pitchFamily="18" charset="0"/>
            </a:endParaRPr>
          </a:p>
          <a:p>
            <a:pPr algn="just">
              <a:lnSpc>
                <a:spcPct val="150000"/>
              </a:lnSpc>
              <a:spcAft>
                <a:spcPts val="800"/>
              </a:spcAft>
            </a:pPr>
            <a:r>
              <a:rPr lang="en-GB" sz="1200" dirty="0">
                <a:solidFill>
                  <a:srgbClr val="222222"/>
                </a:solidFill>
                <a:effectLst/>
                <a:latin typeface="Calibri" panose="020F0502020204030204" pitchFamily="34" charset="0"/>
                <a:ea typeface="Times New Roman" panose="02020603050405020304" pitchFamily="18" charset="0"/>
              </a:rPr>
              <a:t>Albino, V., </a:t>
            </a:r>
            <a:r>
              <a:rPr lang="en-GB" sz="1200" dirty="0" err="1">
                <a:solidFill>
                  <a:srgbClr val="222222"/>
                </a:solidFill>
                <a:effectLst/>
                <a:latin typeface="Calibri" panose="020F0502020204030204" pitchFamily="34" charset="0"/>
                <a:ea typeface="Times New Roman" panose="02020603050405020304" pitchFamily="18" charset="0"/>
              </a:rPr>
              <a:t>Balice</a:t>
            </a:r>
            <a:r>
              <a:rPr lang="en-GB" sz="1200" dirty="0">
                <a:solidFill>
                  <a:srgbClr val="222222"/>
                </a:solidFill>
                <a:effectLst/>
                <a:latin typeface="Calibri" panose="020F0502020204030204" pitchFamily="34" charset="0"/>
                <a:ea typeface="Times New Roman" panose="02020603050405020304" pitchFamily="18" charset="0"/>
              </a:rPr>
              <a:t>, A., &amp; </a:t>
            </a:r>
            <a:r>
              <a:rPr lang="en-GB" sz="1200" dirty="0" err="1">
                <a:solidFill>
                  <a:srgbClr val="222222"/>
                </a:solidFill>
                <a:effectLst/>
                <a:latin typeface="Calibri" panose="020F0502020204030204" pitchFamily="34" charset="0"/>
                <a:ea typeface="Times New Roman" panose="02020603050405020304" pitchFamily="18" charset="0"/>
              </a:rPr>
              <a:t>Dangelico</a:t>
            </a:r>
            <a:r>
              <a:rPr lang="en-GB" sz="1200" dirty="0">
                <a:solidFill>
                  <a:srgbClr val="222222"/>
                </a:solidFill>
                <a:effectLst/>
                <a:latin typeface="Calibri" panose="020F0502020204030204" pitchFamily="34" charset="0"/>
                <a:ea typeface="Times New Roman" panose="02020603050405020304" pitchFamily="18" charset="0"/>
              </a:rPr>
              <a:t>, R. M. (2009). Environmental strategies and green product development: an overview on sustainability‐driven companies. </a:t>
            </a:r>
            <a:r>
              <a:rPr lang="en-GB" sz="1200" i="1" dirty="0">
                <a:solidFill>
                  <a:srgbClr val="222222"/>
                </a:solidFill>
                <a:effectLst/>
                <a:latin typeface="Calibri" panose="020F0502020204030204" pitchFamily="34" charset="0"/>
                <a:ea typeface="Times New Roman" panose="02020603050405020304" pitchFamily="18" charset="0"/>
              </a:rPr>
              <a:t>Business strategy and the environment</a:t>
            </a:r>
            <a:r>
              <a:rPr lang="en-GB" sz="1200" dirty="0">
                <a:solidFill>
                  <a:srgbClr val="222222"/>
                </a:solidFill>
                <a:effectLst/>
                <a:latin typeface="Calibri" panose="020F0502020204030204" pitchFamily="34" charset="0"/>
                <a:ea typeface="Times New Roman" panose="02020603050405020304" pitchFamily="18" charset="0"/>
              </a:rPr>
              <a:t>, </a:t>
            </a:r>
            <a:r>
              <a:rPr lang="en-GB" sz="1200" i="1" dirty="0">
                <a:solidFill>
                  <a:srgbClr val="222222"/>
                </a:solidFill>
                <a:effectLst/>
                <a:latin typeface="Calibri" panose="020F0502020204030204" pitchFamily="34" charset="0"/>
                <a:ea typeface="Times New Roman" panose="02020603050405020304" pitchFamily="18" charset="0"/>
              </a:rPr>
              <a:t>18</a:t>
            </a:r>
            <a:r>
              <a:rPr lang="en-GB" sz="1200" dirty="0">
                <a:solidFill>
                  <a:srgbClr val="222222"/>
                </a:solidFill>
                <a:effectLst/>
                <a:latin typeface="Calibri" panose="020F0502020204030204" pitchFamily="34" charset="0"/>
                <a:ea typeface="Times New Roman" panose="02020603050405020304" pitchFamily="18" charset="0"/>
              </a:rPr>
              <a:t>(2), 83-96.</a:t>
            </a:r>
            <a:endParaRPr lang="tr-TR" sz="1200" dirty="0">
              <a:effectLst/>
              <a:latin typeface="Times New Roman" panose="02020603050405020304" pitchFamily="18" charset="0"/>
              <a:ea typeface="Times New Roman" panose="02020603050405020304" pitchFamily="18" charset="0"/>
            </a:endParaRPr>
          </a:p>
          <a:p>
            <a:pPr algn="just">
              <a:lnSpc>
                <a:spcPct val="150000"/>
              </a:lnSpc>
              <a:spcAft>
                <a:spcPts val="800"/>
              </a:spcAft>
            </a:pPr>
            <a:r>
              <a:rPr lang="en-GB" sz="1200" dirty="0">
                <a:effectLst/>
                <a:latin typeface="Times New Roman" panose="02020603050405020304" pitchFamily="18" charset="0"/>
                <a:ea typeface="Times New Roman" panose="02020603050405020304" pitchFamily="18" charset="0"/>
              </a:rPr>
              <a:t>Bradbury, H. and Clair, J. (1999), “Promoting sustainable </a:t>
            </a:r>
            <a:r>
              <a:rPr lang="en-GB" sz="1200" dirty="0" err="1">
                <a:effectLst/>
                <a:latin typeface="Times New Roman" panose="02020603050405020304" pitchFamily="18" charset="0"/>
                <a:ea typeface="Times New Roman" panose="02020603050405020304" pitchFamily="18" charset="0"/>
              </a:rPr>
              <a:t>prganizations</a:t>
            </a:r>
            <a:r>
              <a:rPr lang="en-GB" sz="1200" dirty="0">
                <a:effectLst/>
                <a:latin typeface="Times New Roman" panose="02020603050405020304" pitchFamily="18" charset="0"/>
                <a:ea typeface="Times New Roman" panose="02020603050405020304" pitchFamily="18" charset="0"/>
              </a:rPr>
              <a:t> with Sweden’s Natural Step”, Academy of Management Executive, Vol. 13 No. 4, pp. 63-74.</a:t>
            </a:r>
            <a:endParaRPr lang="tr-TR" sz="1200" dirty="0">
              <a:effectLst/>
              <a:latin typeface="Times New Roman" panose="02020603050405020304" pitchFamily="18" charset="0"/>
              <a:ea typeface="Times New Roman" panose="02020603050405020304" pitchFamily="18" charset="0"/>
            </a:endParaRPr>
          </a:p>
          <a:p>
            <a:pPr algn="just">
              <a:lnSpc>
                <a:spcPct val="150000"/>
              </a:lnSpc>
              <a:spcAft>
                <a:spcPts val="800"/>
              </a:spcAft>
            </a:pPr>
            <a:r>
              <a:rPr lang="en-GB" sz="1200" dirty="0">
                <a:solidFill>
                  <a:srgbClr val="222222"/>
                </a:solidFill>
                <a:effectLst/>
                <a:latin typeface="Arial" panose="020B0604020202020204" pitchFamily="34" charset="0"/>
                <a:ea typeface="Times New Roman" panose="02020603050405020304" pitchFamily="18" charset="0"/>
              </a:rPr>
              <a:t>BERBER, G., &amp; ÖZTÜRK, A. (2023). </a:t>
            </a:r>
            <a:r>
              <a:rPr lang="en-GB" sz="1200" dirty="0" err="1">
                <a:solidFill>
                  <a:srgbClr val="222222"/>
                </a:solidFill>
                <a:effectLst/>
                <a:latin typeface="Arial" panose="020B0604020202020204" pitchFamily="34" charset="0"/>
                <a:ea typeface="Times New Roman" panose="02020603050405020304" pitchFamily="18" charset="0"/>
              </a:rPr>
              <a:t>Yeşil</a:t>
            </a:r>
            <a:r>
              <a:rPr lang="en-GB" sz="1200" dirty="0">
                <a:solidFill>
                  <a:srgbClr val="222222"/>
                </a:solidFill>
                <a:effectLst/>
                <a:latin typeface="Arial" panose="020B0604020202020204" pitchFamily="34" charset="0"/>
                <a:ea typeface="Times New Roman" panose="02020603050405020304" pitchFamily="18" charset="0"/>
              </a:rPr>
              <a:t> </a:t>
            </a:r>
            <a:r>
              <a:rPr lang="en-GB" sz="1200" dirty="0" err="1">
                <a:solidFill>
                  <a:srgbClr val="222222"/>
                </a:solidFill>
                <a:effectLst/>
                <a:latin typeface="Arial" panose="020B0604020202020204" pitchFamily="34" charset="0"/>
                <a:ea typeface="Times New Roman" panose="02020603050405020304" pitchFamily="18" charset="0"/>
              </a:rPr>
              <a:t>Pazarlama</a:t>
            </a:r>
            <a:r>
              <a:rPr lang="en-GB" sz="1200" dirty="0">
                <a:solidFill>
                  <a:srgbClr val="222222"/>
                </a:solidFill>
                <a:effectLst/>
                <a:latin typeface="Arial" panose="020B0604020202020204" pitchFamily="34" charset="0"/>
                <a:ea typeface="Times New Roman" panose="02020603050405020304" pitchFamily="18" charset="0"/>
              </a:rPr>
              <a:t> </a:t>
            </a:r>
            <a:r>
              <a:rPr lang="en-GB" sz="1200" dirty="0" err="1">
                <a:solidFill>
                  <a:srgbClr val="222222"/>
                </a:solidFill>
                <a:effectLst/>
                <a:latin typeface="Arial" panose="020B0604020202020204" pitchFamily="34" charset="0"/>
                <a:ea typeface="Times New Roman" panose="02020603050405020304" pitchFamily="18" charset="0"/>
              </a:rPr>
              <a:t>Çalışmalarının</a:t>
            </a:r>
            <a:r>
              <a:rPr lang="en-GB" sz="1200" dirty="0">
                <a:solidFill>
                  <a:srgbClr val="222222"/>
                </a:solidFill>
                <a:effectLst/>
                <a:latin typeface="Arial" panose="020B0604020202020204" pitchFamily="34" charset="0"/>
                <a:ea typeface="Times New Roman" panose="02020603050405020304" pitchFamily="18" charset="0"/>
              </a:rPr>
              <a:t> </a:t>
            </a:r>
            <a:r>
              <a:rPr lang="en-GB" sz="1200" dirty="0" err="1">
                <a:solidFill>
                  <a:srgbClr val="222222"/>
                </a:solidFill>
                <a:effectLst/>
                <a:latin typeface="Arial" panose="020B0604020202020204" pitchFamily="34" charset="0"/>
                <a:ea typeface="Times New Roman" panose="02020603050405020304" pitchFamily="18" charset="0"/>
              </a:rPr>
              <a:t>Tüketiciler</a:t>
            </a:r>
            <a:r>
              <a:rPr lang="en-GB" sz="1200" dirty="0">
                <a:solidFill>
                  <a:srgbClr val="222222"/>
                </a:solidFill>
                <a:effectLst/>
                <a:latin typeface="Arial" panose="020B0604020202020204" pitchFamily="34" charset="0"/>
                <a:ea typeface="Times New Roman" panose="02020603050405020304" pitchFamily="18" charset="0"/>
              </a:rPr>
              <a:t> </a:t>
            </a:r>
            <a:r>
              <a:rPr lang="en-GB" sz="1200" dirty="0" err="1">
                <a:solidFill>
                  <a:srgbClr val="222222"/>
                </a:solidFill>
                <a:effectLst/>
                <a:latin typeface="Arial" panose="020B0604020202020204" pitchFamily="34" charset="0"/>
                <a:ea typeface="Times New Roman" panose="02020603050405020304" pitchFamily="18" charset="0"/>
              </a:rPr>
              <a:t>ve</a:t>
            </a:r>
            <a:r>
              <a:rPr lang="en-GB" sz="1200" dirty="0">
                <a:solidFill>
                  <a:srgbClr val="222222"/>
                </a:solidFill>
                <a:effectLst/>
                <a:latin typeface="Arial" panose="020B0604020202020204" pitchFamily="34" charset="0"/>
                <a:ea typeface="Times New Roman" panose="02020603050405020304" pitchFamily="18" charset="0"/>
              </a:rPr>
              <a:t> </a:t>
            </a:r>
            <a:r>
              <a:rPr lang="en-GB" sz="1200" dirty="0" err="1">
                <a:solidFill>
                  <a:srgbClr val="222222"/>
                </a:solidFill>
                <a:effectLst/>
                <a:latin typeface="Arial" panose="020B0604020202020204" pitchFamily="34" charset="0"/>
                <a:ea typeface="Times New Roman" panose="02020603050405020304" pitchFamily="18" charset="0"/>
              </a:rPr>
              <a:t>İşletmeler</a:t>
            </a:r>
            <a:r>
              <a:rPr lang="en-GB" sz="1200" dirty="0">
                <a:solidFill>
                  <a:srgbClr val="222222"/>
                </a:solidFill>
                <a:effectLst/>
                <a:latin typeface="Arial" panose="020B0604020202020204" pitchFamily="34" charset="0"/>
                <a:ea typeface="Times New Roman" panose="02020603050405020304" pitchFamily="18" charset="0"/>
              </a:rPr>
              <a:t> </a:t>
            </a:r>
            <a:r>
              <a:rPr lang="en-GB" sz="1200" dirty="0" err="1">
                <a:solidFill>
                  <a:srgbClr val="222222"/>
                </a:solidFill>
                <a:effectLst/>
                <a:latin typeface="Arial" panose="020B0604020202020204" pitchFamily="34" charset="0"/>
                <a:ea typeface="Times New Roman" panose="02020603050405020304" pitchFamily="18" charset="0"/>
              </a:rPr>
              <a:t>Açısından</a:t>
            </a:r>
            <a:r>
              <a:rPr lang="en-GB" sz="1200" dirty="0">
                <a:solidFill>
                  <a:srgbClr val="222222"/>
                </a:solidFill>
                <a:effectLst/>
                <a:latin typeface="Arial" panose="020B0604020202020204" pitchFamily="34" charset="0"/>
                <a:ea typeface="Times New Roman" panose="02020603050405020304" pitchFamily="18" charset="0"/>
              </a:rPr>
              <a:t> </a:t>
            </a:r>
            <a:r>
              <a:rPr lang="en-GB" sz="1200" dirty="0" err="1">
                <a:solidFill>
                  <a:srgbClr val="222222"/>
                </a:solidFill>
                <a:effectLst/>
                <a:latin typeface="Arial" panose="020B0604020202020204" pitchFamily="34" charset="0"/>
                <a:ea typeface="Times New Roman" panose="02020603050405020304" pitchFamily="18" charset="0"/>
              </a:rPr>
              <a:t>Değerlendirilmesi</a:t>
            </a:r>
            <a:r>
              <a:rPr lang="en-GB" sz="1200" dirty="0">
                <a:solidFill>
                  <a:srgbClr val="222222"/>
                </a:solidFill>
                <a:effectLst/>
                <a:latin typeface="Arial" panose="020B0604020202020204" pitchFamily="34" charset="0"/>
                <a:ea typeface="Times New Roman" panose="02020603050405020304" pitchFamily="18" charset="0"/>
              </a:rPr>
              <a:t> </a:t>
            </a:r>
            <a:r>
              <a:rPr lang="en-GB" sz="1200" dirty="0" err="1">
                <a:solidFill>
                  <a:srgbClr val="222222"/>
                </a:solidFill>
                <a:effectLst/>
                <a:latin typeface="Arial" panose="020B0604020202020204" pitchFamily="34" charset="0"/>
                <a:ea typeface="Times New Roman" panose="02020603050405020304" pitchFamily="18" charset="0"/>
              </a:rPr>
              <a:t>Üzerine</a:t>
            </a:r>
            <a:r>
              <a:rPr lang="en-GB" sz="1200" dirty="0">
                <a:solidFill>
                  <a:srgbClr val="222222"/>
                </a:solidFill>
                <a:effectLst/>
                <a:latin typeface="Arial" panose="020B0604020202020204" pitchFamily="34" charset="0"/>
                <a:ea typeface="Times New Roman" panose="02020603050405020304" pitchFamily="18" charset="0"/>
              </a:rPr>
              <a:t> Bir </a:t>
            </a:r>
            <a:r>
              <a:rPr lang="en-GB" sz="1200" dirty="0" err="1">
                <a:solidFill>
                  <a:srgbClr val="222222"/>
                </a:solidFill>
                <a:effectLst/>
                <a:latin typeface="Arial" panose="020B0604020202020204" pitchFamily="34" charset="0"/>
                <a:ea typeface="Times New Roman" panose="02020603050405020304" pitchFamily="18" charset="0"/>
              </a:rPr>
              <a:t>İçerik</a:t>
            </a:r>
            <a:r>
              <a:rPr lang="en-GB" sz="1200" dirty="0">
                <a:solidFill>
                  <a:srgbClr val="222222"/>
                </a:solidFill>
                <a:effectLst/>
                <a:latin typeface="Arial" panose="020B0604020202020204" pitchFamily="34" charset="0"/>
                <a:ea typeface="Times New Roman" panose="02020603050405020304" pitchFamily="18" charset="0"/>
              </a:rPr>
              <a:t> </a:t>
            </a:r>
            <a:r>
              <a:rPr lang="en-GB" sz="1200" dirty="0" err="1">
                <a:solidFill>
                  <a:srgbClr val="222222"/>
                </a:solidFill>
                <a:effectLst/>
                <a:latin typeface="Arial" panose="020B0604020202020204" pitchFamily="34" charset="0"/>
                <a:ea typeface="Times New Roman" panose="02020603050405020304" pitchFamily="18" charset="0"/>
              </a:rPr>
              <a:t>Analizi</a:t>
            </a:r>
            <a:r>
              <a:rPr lang="en-GB" sz="1200" dirty="0">
                <a:solidFill>
                  <a:srgbClr val="222222"/>
                </a:solidFill>
                <a:effectLst/>
                <a:latin typeface="Arial" panose="020B0604020202020204" pitchFamily="34" charset="0"/>
                <a:ea typeface="Times New Roman" panose="02020603050405020304" pitchFamily="18" charset="0"/>
              </a:rPr>
              <a:t>. </a:t>
            </a:r>
            <a:r>
              <a:rPr lang="en-GB" sz="1200" i="1" dirty="0" err="1">
                <a:solidFill>
                  <a:srgbClr val="222222"/>
                </a:solidFill>
                <a:effectLst/>
                <a:latin typeface="Arial" panose="020B0604020202020204" pitchFamily="34" charset="0"/>
                <a:ea typeface="Times New Roman" panose="02020603050405020304" pitchFamily="18" charset="0"/>
              </a:rPr>
              <a:t>İnsan</a:t>
            </a:r>
            <a:r>
              <a:rPr lang="en-GB" sz="1200" i="1" dirty="0">
                <a:solidFill>
                  <a:srgbClr val="222222"/>
                </a:solidFill>
                <a:effectLst/>
                <a:latin typeface="Arial" panose="020B0604020202020204" pitchFamily="34" charset="0"/>
                <a:ea typeface="Times New Roman" panose="02020603050405020304" pitchFamily="18" charset="0"/>
              </a:rPr>
              <a:t> </a:t>
            </a:r>
            <a:r>
              <a:rPr lang="en-GB" sz="1200" i="1" dirty="0" err="1">
                <a:solidFill>
                  <a:srgbClr val="222222"/>
                </a:solidFill>
                <a:effectLst/>
                <a:latin typeface="Arial" panose="020B0604020202020204" pitchFamily="34" charset="0"/>
                <a:ea typeface="Times New Roman" panose="02020603050405020304" pitchFamily="18" charset="0"/>
              </a:rPr>
              <a:t>ve</a:t>
            </a:r>
            <a:r>
              <a:rPr lang="en-GB" sz="1200" i="1" dirty="0">
                <a:solidFill>
                  <a:srgbClr val="222222"/>
                </a:solidFill>
                <a:effectLst/>
                <a:latin typeface="Arial" panose="020B0604020202020204" pitchFamily="34" charset="0"/>
                <a:ea typeface="Times New Roman" panose="02020603050405020304" pitchFamily="18" charset="0"/>
              </a:rPr>
              <a:t> </a:t>
            </a:r>
            <a:r>
              <a:rPr lang="en-GB" sz="1200" i="1" dirty="0" err="1">
                <a:solidFill>
                  <a:srgbClr val="222222"/>
                </a:solidFill>
                <a:effectLst/>
                <a:latin typeface="Arial" panose="020B0604020202020204" pitchFamily="34" charset="0"/>
                <a:ea typeface="Times New Roman" panose="02020603050405020304" pitchFamily="18" charset="0"/>
              </a:rPr>
              <a:t>Toplum</a:t>
            </a:r>
            <a:r>
              <a:rPr lang="en-GB" sz="1200" i="1" dirty="0">
                <a:solidFill>
                  <a:srgbClr val="222222"/>
                </a:solidFill>
                <a:effectLst/>
                <a:latin typeface="Arial" panose="020B0604020202020204" pitchFamily="34" charset="0"/>
                <a:ea typeface="Times New Roman" panose="02020603050405020304" pitchFamily="18" charset="0"/>
              </a:rPr>
              <a:t> </a:t>
            </a:r>
            <a:r>
              <a:rPr lang="en-GB" sz="1200" i="1" dirty="0" err="1">
                <a:solidFill>
                  <a:srgbClr val="222222"/>
                </a:solidFill>
                <a:effectLst/>
                <a:latin typeface="Arial" panose="020B0604020202020204" pitchFamily="34" charset="0"/>
                <a:ea typeface="Times New Roman" panose="02020603050405020304" pitchFamily="18" charset="0"/>
              </a:rPr>
              <a:t>Bilimleri</a:t>
            </a:r>
            <a:r>
              <a:rPr lang="en-GB" sz="1200" i="1" dirty="0">
                <a:solidFill>
                  <a:srgbClr val="222222"/>
                </a:solidFill>
                <a:effectLst/>
                <a:latin typeface="Arial" panose="020B0604020202020204" pitchFamily="34" charset="0"/>
                <a:ea typeface="Times New Roman" panose="02020603050405020304" pitchFamily="18" charset="0"/>
              </a:rPr>
              <a:t> </a:t>
            </a:r>
            <a:r>
              <a:rPr lang="en-GB" sz="1200" i="1" dirty="0" err="1">
                <a:solidFill>
                  <a:srgbClr val="222222"/>
                </a:solidFill>
                <a:effectLst/>
                <a:latin typeface="Arial" panose="020B0604020202020204" pitchFamily="34" charset="0"/>
                <a:ea typeface="Times New Roman" panose="02020603050405020304" pitchFamily="18" charset="0"/>
              </a:rPr>
              <a:t>Araştırmaları</a:t>
            </a:r>
            <a:r>
              <a:rPr lang="en-GB" sz="1200" i="1" dirty="0">
                <a:solidFill>
                  <a:srgbClr val="222222"/>
                </a:solidFill>
                <a:effectLst/>
                <a:latin typeface="Arial" panose="020B0604020202020204" pitchFamily="34" charset="0"/>
                <a:ea typeface="Times New Roman" panose="02020603050405020304" pitchFamily="18" charset="0"/>
              </a:rPr>
              <a:t> </a:t>
            </a:r>
            <a:r>
              <a:rPr lang="en-GB" sz="1200" i="1" dirty="0" err="1">
                <a:solidFill>
                  <a:srgbClr val="222222"/>
                </a:solidFill>
                <a:effectLst/>
                <a:latin typeface="Arial" panose="020B0604020202020204" pitchFamily="34" charset="0"/>
                <a:ea typeface="Times New Roman" panose="02020603050405020304" pitchFamily="18" charset="0"/>
              </a:rPr>
              <a:t>Dergisi</a:t>
            </a:r>
            <a:r>
              <a:rPr lang="en-GB" sz="1200" dirty="0">
                <a:solidFill>
                  <a:srgbClr val="222222"/>
                </a:solidFill>
                <a:effectLst/>
                <a:latin typeface="Arial" panose="020B0604020202020204" pitchFamily="34" charset="0"/>
                <a:ea typeface="Times New Roman" panose="02020603050405020304" pitchFamily="18" charset="0"/>
              </a:rPr>
              <a:t>, </a:t>
            </a:r>
            <a:r>
              <a:rPr lang="en-GB" sz="1200" i="1" dirty="0">
                <a:solidFill>
                  <a:srgbClr val="222222"/>
                </a:solidFill>
                <a:effectLst/>
                <a:latin typeface="Arial" panose="020B0604020202020204" pitchFamily="34" charset="0"/>
                <a:ea typeface="Times New Roman" panose="02020603050405020304" pitchFamily="18" charset="0"/>
              </a:rPr>
              <a:t>12</a:t>
            </a:r>
            <a:r>
              <a:rPr lang="en-GB" sz="1200" dirty="0">
                <a:solidFill>
                  <a:srgbClr val="222222"/>
                </a:solidFill>
                <a:effectLst/>
                <a:latin typeface="Arial" panose="020B0604020202020204" pitchFamily="34" charset="0"/>
                <a:ea typeface="Times New Roman" panose="02020603050405020304" pitchFamily="18" charset="0"/>
              </a:rPr>
              <a:t>(5), 2687-2707.</a:t>
            </a:r>
            <a:endParaRPr lang="tr-TR" sz="1200" dirty="0">
              <a:effectLst/>
              <a:latin typeface="Times New Roman" panose="02020603050405020304" pitchFamily="18" charset="0"/>
              <a:ea typeface="Times New Roman" panose="02020603050405020304" pitchFamily="18" charset="0"/>
            </a:endParaRPr>
          </a:p>
          <a:p>
            <a:pPr algn="just">
              <a:lnSpc>
                <a:spcPct val="150000"/>
              </a:lnSpc>
              <a:spcAft>
                <a:spcPts val="800"/>
              </a:spcAft>
            </a:pPr>
            <a:r>
              <a:rPr lang="en-GB" sz="1200" dirty="0" err="1">
                <a:effectLst/>
                <a:latin typeface="Times New Roman" panose="02020603050405020304" pitchFamily="18" charset="0"/>
                <a:ea typeface="Times New Roman" panose="02020603050405020304" pitchFamily="18" charset="0"/>
              </a:rPr>
              <a:t>Bozpolat</a:t>
            </a:r>
            <a:r>
              <a:rPr lang="en-GB" sz="1200" dirty="0">
                <a:effectLst/>
                <a:latin typeface="Times New Roman" panose="02020603050405020304" pitchFamily="18" charset="0"/>
                <a:ea typeface="Times New Roman" panose="02020603050405020304" pitchFamily="18" charset="0"/>
              </a:rPr>
              <a:t>, C. (2021). </a:t>
            </a:r>
            <a:r>
              <a:rPr lang="en-GB" sz="1200" dirty="0" err="1">
                <a:effectLst/>
                <a:latin typeface="Times New Roman" panose="02020603050405020304" pitchFamily="18" charset="0"/>
                <a:ea typeface="Times New Roman" panose="02020603050405020304" pitchFamily="18" charset="0"/>
              </a:rPr>
              <a:t>Çevresel</a:t>
            </a:r>
            <a:r>
              <a:rPr lang="en-GB" sz="1200" dirty="0">
                <a:effectLst/>
                <a:latin typeface="Times New Roman" panose="02020603050405020304" pitchFamily="18" charset="0"/>
                <a:ea typeface="Times New Roman" panose="02020603050405020304" pitchFamily="18" charset="0"/>
              </a:rPr>
              <a:t> </a:t>
            </a:r>
            <a:r>
              <a:rPr lang="en-GB" sz="1200" dirty="0" err="1">
                <a:effectLst/>
                <a:latin typeface="Times New Roman" panose="02020603050405020304" pitchFamily="18" charset="0"/>
                <a:ea typeface="Times New Roman" panose="02020603050405020304" pitchFamily="18" charset="0"/>
              </a:rPr>
              <a:t>Kaygının</a:t>
            </a:r>
            <a:r>
              <a:rPr lang="en-GB" sz="1200" dirty="0">
                <a:effectLst/>
                <a:latin typeface="Times New Roman" panose="02020603050405020304" pitchFamily="18" charset="0"/>
                <a:ea typeface="Times New Roman" panose="02020603050405020304" pitchFamily="18" charset="0"/>
              </a:rPr>
              <a:t> </a:t>
            </a:r>
            <a:r>
              <a:rPr lang="en-GB" sz="1200" dirty="0" err="1">
                <a:effectLst/>
                <a:latin typeface="Times New Roman" panose="02020603050405020304" pitchFamily="18" charset="0"/>
                <a:ea typeface="Times New Roman" panose="02020603050405020304" pitchFamily="18" charset="0"/>
              </a:rPr>
              <a:t>ve</a:t>
            </a:r>
            <a:r>
              <a:rPr lang="en-GB" sz="1200" dirty="0">
                <a:effectLst/>
                <a:latin typeface="Times New Roman" panose="02020603050405020304" pitchFamily="18" charset="0"/>
                <a:ea typeface="Times New Roman" panose="02020603050405020304" pitchFamily="18" charset="0"/>
              </a:rPr>
              <a:t> </a:t>
            </a:r>
            <a:r>
              <a:rPr lang="en-GB" sz="1200" dirty="0" err="1">
                <a:effectLst/>
                <a:latin typeface="Times New Roman" panose="02020603050405020304" pitchFamily="18" charset="0"/>
                <a:ea typeface="Times New Roman" panose="02020603050405020304" pitchFamily="18" charset="0"/>
              </a:rPr>
              <a:t>Algılanan</a:t>
            </a:r>
            <a:r>
              <a:rPr lang="en-GB" sz="1200" dirty="0">
                <a:effectLst/>
                <a:latin typeface="Times New Roman" panose="02020603050405020304" pitchFamily="18" charset="0"/>
                <a:ea typeface="Times New Roman" panose="02020603050405020304" pitchFamily="18" charset="0"/>
              </a:rPr>
              <a:t> </a:t>
            </a:r>
            <a:r>
              <a:rPr lang="en-GB" sz="1200" dirty="0" err="1">
                <a:effectLst/>
                <a:latin typeface="Times New Roman" panose="02020603050405020304" pitchFamily="18" charset="0"/>
                <a:ea typeface="Times New Roman" panose="02020603050405020304" pitchFamily="18" charset="0"/>
              </a:rPr>
              <a:t>Pazar</a:t>
            </a:r>
            <a:r>
              <a:rPr lang="en-GB" sz="1200" dirty="0">
                <a:effectLst/>
                <a:latin typeface="Times New Roman" panose="02020603050405020304" pitchFamily="18" charset="0"/>
                <a:ea typeface="Times New Roman" panose="02020603050405020304" pitchFamily="18" charset="0"/>
              </a:rPr>
              <a:t> </a:t>
            </a:r>
            <a:r>
              <a:rPr lang="en-GB" sz="1200" dirty="0" err="1">
                <a:effectLst/>
                <a:latin typeface="Times New Roman" panose="02020603050405020304" pitchFamily="18" charset="0"/>
                <a:ea typeface="Times New Roman" panose="02020603050405020304" pitchFamily="18" charset="0"/>
              </a:rPr>
              <a:t>Etkisinin</a:t>
            </a:r>
            <a:r>
              <a:rPr lang="en-GB" sz="1200" dirty="0">
                <a:effectLst/>
                <a:latin typeface="Times New Roman" panose="02020603050405020304" pitchFamily="18" charset="0"/>
                <a:ea typeface="Times New Roman" panose="02020603050405020304" pitchFamily="18" charset="0"/>
              </a:rPr>
              <a:t> </a:t>
            </a:r>
            <a:r>
              <a:rPr lang="en-GB" sz="1200" dirty="0" err="1">
                <a:effectLst/>
                <a:latin typeface="Times New Roman" panose="02020603050405020304" pitchFamily="18" charset="0"/>
                <a:ea typeface="Times New Roman" panose="02020603050405020304" pitchFamily="18" charset="0"/>
              </a:rPr>
              <a:t>Yeşil</a:t>
            </a:r>
            <a:r>
              <a:rPr lang="en-GB" sz="1200" dirty="0">
                <a:effectLst/>
                <a:latin typeface="Times New Roman" panose="02020603050405020304" pitchFamily="18" charset="0"/>
                <a:ea typeface="Times New Roman" panose="02020603050405020304" pitchFamily="18" charset="0"/>
              </a:rPr>
              <a:t> </a:t>
            </a:r>
            <a:r>
              <a:rPr lang="en-GB" sz="1200" dirty="0" err="1">
                <a:effectLst/>
                <a:latin typeface="Times New Roman" panose="02020603050405020304" pitchFamily="18" charset="0"/>
                <a:ea typeface="Times New Roman" panose="02020603050405020304" pitchFamily="18" charset="0"/>
              </a:rPr>
              <a:t>Ürün</a:t>
            </a:r>
            <a:r>
              <a:rPr lang="en-GB" sz="1200" dirty="0">
                <a:effectLst/>
                <a:latin typeface="Times New Roman" panose="02020603050405020304" pitchFamily="18" charset="0"/>
                <a:ea typeface="Times New Roman" panose="02020603050405020304" pitchFamily="18" charset="0"/>
              </a:rPr>
              <a:t> </a:t>
            </a:r>
            <a:r>
              <a:rPr lang="en-GB" sz="1200" dirty="0" err="1">
                <a:effectLst/>
                <a:latin typeface="Times New Roman" panose="02020603050405020304" pitchFamily="18" charset="0"/>
                <a:ea typeface="Times New Roman" panose="02020603050405020304" pitchFamily="18" charset="0"/>
              </a:rPr>
              <a:t>Satın</a:t>
            </a:r>
            <a:r>
              <a:rPr lang="en-GB" sz="1200" dirty="0">
                <a:effectLst/>
                <a:latin typeface="Times New Roman" panose="02020603050405020304" pitchFamily="18" charset="0"/>
                <a:ea typeface="Times New Roman" panose="02020603050405020304" pitchFamily="18" charset="0"/>
              </a:rPr>
              <a:t> Alma </a:t>
            </a:r>
            <a:r>
              <a:rPr lang="en-GB" sz="1200" dirty="0" err="1">
                <a:effectLst/>
                <a:latin typeface="Times New Roman" panose="02020603050405020304" pitchFamily="18" charset="0"/>
                <a:ea typeface="Times New Roman" panose="02020603050405020304" pitchFamily="18" charset="0"/>
              </a:rPr>
              <a:t>Davranışındaki</a:t>
            </a:r>
            <a:r>
              <a:rPr lang="en-GB" sz="1200" dirty="0">
                <a:effectLst/>
                <a:latin typeface="Times New Roman" panose="02020603050405020304" pitchFamily="18" charset="0"/>
                <a:ea typeface="Times New Roman" panose="02020603050405020304" pitchFamily="18" charset="0"/>
              </a:rPr>
              <a:t> </a:t>
            </a:r>
            <a:r>
              <a:rPr lang="en-GB" sz="1200" dirty="0" err="1">
                <a:effectLst/>
                <a:latin typeface="Times New Roman" panose="02020603050405020304" pitchFamily="18" charset="0"/>
                <a:ea typeface="Times New Roman" panose="02020603050405020304" pitchFamily="18" charset="0"/>
              </a:rPr>
              <a:t>Rolü</a:t>
            </a:r>
            <a:r>
              <a:rPr lang="en-GB" sz="1200" dirty="0">
                <a:effectLst/>
                <a:latin typeface="Times New Roman" panose="02020603050405020304" pitchFamily="18" charset="0"/>
                <a:ea typeface="Times New Roman" panose="02020603050405020304" pitchFamily="18" charset="0"/>
              </a:rPr>
              <a:t>. </a:t>
            </a:r>
            <a:r>
              <a:rPr lang="en-GB" sz="1200" dirty="0" err="1">
                <a:effectLst/>
                <a:latin typeface="Times New Roman" panose="02020603050405020304" pitchFamily="18" charset="0"/>
                <a:ea typeface="Times New Roman" panose="02020603050405020304" pitchFamily="18" charset="0"/>
              </a:rPr>
              <a:t>Kafkas</a:t>
            </a:r>
            <a:r>
              <a:rPr lang="en-GB" sz="1200" dirty="0">
                <a:effectLst/>
                <a:latin typeface="Times New Roman" panose="02020603050405020304" pitchFamily="18" charset="0"/>
                <a:ea typeface="Times New Roman" panose="02020603050405020304" pitchFamily="18" charset="0"/>
              </a:rPr>
              <a:t> </a:t>
            </a:r>
            <a:r>
              <a:rPr lang="en-GB" sz="1200" dirty="0" err="1">
                <a:effectLst/>
                <a:latin typeface="Times New Roman" panose="02020603050405020304" pitchFamily="18" charset="0"/>
                <a:ea typeface="Times New Roman" panose="02020603050405020304" pitchFamily="18" charset="0"/>
              </a:rPr>
              <a:t>Üniversitesi</a:t>
            </a:r>
            <a:r>
              <a:rPr lang="en-GB" sz="1200" dirty="0">
                <a:effectLst/>
                <a:latin typeface="Times New Roman" panose="02020603050405020304" pitchFamily="18" charset="0"/>
                <a:ea typeface="Times New Roman" panose="02020603050405020304" pitchFamily="18" charset="0"/>
              </a:rPr>
              <a:t> </a:t>
            </a:r>
            <a:r>
              <a:rPr lang="en-GB" sz="1200" dirty="0" err="1">
                <a:effectLst/>
                <a:latin typeface="Times New Roman" panose="02020603050405020304" pitchFamily="18" charset="0"/>
                <a:ea typeface="Times New Roman" panose="02020603050405020304" pitchFamily="18" charset="0"/>
              </a:rPr>
              <a:t>İktisadi</a:t>
            </a:r>
            <a:r>
              <a:rPr lang="en-GB" sz="1200" dirty="0">
                <a:effectLst/>
                <a:latin typeface="Times New Roman" panose="02020603050405020304" pitchFamily="18" charset="0"/>
                <a:ea typeface="Times New Roman" panose="02020603050405020304" pitchFamily="18" charset="0"/>
              </a:rPr>
              <a:t> </a:t>
            </a:r>
            <a:r>
              <a:rPr lang="en-GB" sz="1200" dirty="0" err="1">
                <a:effectLst/>
                <a:latin typeface="Times New Roman" panose="02020603050405020304" pitchFamily="18" charset="0"/>
                <a:ea typeface="Times New Roman" panose="02020603050405020304" pitchFamily="18" charset="0"/>
              </a:rPr>
              <a:t>ve</a:t>
            </a:r>
            <a:r>
              <a:rPr lang="en-GB" sz="1200" dirty="0">
                <a:effectLst/>
                <a:latin typeface="Times New Roman" panose="02020603050405020304" pitchFamily="18" charset="0"/>
                <a:ea typeface="Times New Roman" panose="02020603050405020304" pitchFamily="18" charset="0"/>
              </a:rPr>
              <a:t> </a:t>
            </a:r>
            <a:r>
              <a:rPr lang="en-GB" sz="1200" dirty="0" err="1">
                <a:effectLst/>
                <a:latin typeface="Times New Roman" panose="02020603050405020304" pitchFamily="18" charset="0"/>
                <a:ea typeface="Times New Roman" panose="02020603050405020304" pitchFamily="18" charset="0"/>
              </a:rPr>
              <a:t>İdari</a:t>
            </a:r>
            <a:r>
              <a:rPr lang="en-GB" sz="1200" dirty="0">
                <a:effectLst/>
                <a:latin typeface="Times New Roman" panose="02020603050405020304" pitchFamily="18" charset="0"/>
                <a:ea typeface="Times New Roman" panose="02020603050405020304" pitchFamily="18" charset="0"/>
              </a:rPr>
              <a:t> </a:t>
            </a:r>
            <a:r>
              <a:rPr lang="en-GB" sz="1200" dirty="0" err="1">
                <a:effectLst/>
                <a:latin typeface="Times New Roman" panose="02020603050405020304" pitchFamily="18" charset="0"/>
                <a:ea typeface="Times New Roman" panose="02020603050405020304" pitchFamily="18" charset="0"/>
              </a:rPr>
              <a:t>Bilimler</a:t>
            </a:r>
            <a:r>
              <a:rPr lang="en-GB" sz="1200" dirty="0">
                <a:effectLst/>
                <a:latin typeface="Times New Roman" panose="02020603050405020304" pitchFamily="18" charset="0"/>
                <a:ea typeface="Times New Roman" panose="02020603050405020304" pitchFamily="18" charset="0"/>
              </a:rPr>
              <a:t> </a:t>
            </a:r>
            <a:r>
              <a:rPr lang="en-GB" sz="1200" dirty="0" err="1">
                <a:effectLst/>
                <a:latin typeface="Times New Roman" panose="02020603050405020304" pitchFamily="18" charset="0"/>
                <a:ea typeface="Times New Roman" panose="02020603050405020304" pitchFamily="18" charset="0"/>
              </a:rPr>
              <a:t>Fakültesi</a:t>
            </a:r>
            <a:r>
              <a:rPr lang="en-GB" sz="1200" dirty="0">
                <a:effectLst/>
                <a:latin typeface="Times New Roman" panose="02020603050405020304" pitchFamily="18" charset="0"/>
                <a:ea typeface="Times New Roman" panose="02020603050405020304" pitchFamily="18" charset="0"/>
              </a:rPr>
              <a:t> </a:t>
            </a:r>
            <a:r>
              <a:rPr lang="en-GB" sz="1200" dirty="0" err="1">
                <a:effectLst/>
                <a:latin typeface="Times New Roman" panose="02020603050405020304" pitchFamily="18" charset="0"/>
                <a:ea typeface="Times New Roman" panose="02020603050405020304" pitchFamily="18" charset="0"/>
              </a:rPr>
              <a:t>Dergisi</a:t>
            </a:r>
            <a:r>
              <a:rPr lang="en-GB" sz="1200" dirty="0">
                <a:effectLst/>
                <a:latin typeface="Times New Roman" panose="02020603050405020304" pitchFamily="18" charset="0"/>
                <a:ea typeface="Times New Roman" panose="02020603050405020304" pitchFamily="18" charset="0"/>
              </a:rPr>
              <a:t>, 12(24), 702-727.</a:t>
            </a:r>
            <a:endParaRPr lang="tr-TR" sz="1200" dirty="0">
              <a:effectLst/>
              <a:latin typeface="Times New Roman" panose="02020603050405020304" pitchFamily="18" charset="0"/>
              <a:ea typeface="Times New Roman" panose="02020603050405020304" pitchFamily="18" charset="0"/>
            </a:endParaRPr>
          </a:p>
          <a:p>
            <a:pPr algn="just">
              <a:lnSpc>
                <a:spcPct val="150000"/>
              </a:lnSpc>
              <a:spcAft>
                <a:spcPts val="800"/>
              </a:spcAft>
            </a:pPr>
            <a:r>
              <a:rPr lang="en-GB" sz="1200" dirty="0" err="1">
                <a:effectLst/>
                <a:latin typeface="Calibri" panose="020F0502020204030204" pitchFamily="34" charset="0"/>
                <a:ea typeface="Times New Roman" panose="02020603050405020304" pitchFamily="18" charset="0"/>
              </a:rPr>
              <a:t>Çavuşoğlu</a:t>
            </a:r>
            <a:r>
              <a:rPr lang="en-GB" sz="1200" dirty="0">
                <a:effectLst/>
                <a:latin typeface="Calibri" panose="020F0502020204030204" pitchFamily="34" charset="0"/>
                <a:ea typeface="Times New Roman" panose="02020603050405020304" pitchFamily="18" charset="0"/>
              </a:rPr>
              <a:t>, Sinan. (2021). </a:t>
            </a:r>
            <a:r>
              <a:rPr lang="en-GB" sz="1200" dirty="0" err="1">
                <a:effectLst/>
                <a:latin typeface="Calibri" panose="020F0502020204030204" pitchFamily="34" charset="0"/>
                <a:ea typeface="Times New Roman" panose="02020603050405020304" pitchFamily="18" charset="0"/>
              </a:rPr>
              <a:t>Yeşil</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Reklam</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ve</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Yeşil</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Marka</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Farkındalığın</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Yeşil</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Müşteri</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Tatmini</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Üzerindeki</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Etkisi</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Yeşil</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Satın</a:t>
            </a:r>
            <a:r>
              <a:rPr lang="en-GB" sz="1200" dirty="0">
                <a:effectLst/>
                <a:latin typeface="Calibri" panose="020F0502020204030204" pitchFamily="34" charset="0"/>
                <a:ea typeface="Times New Roman" panose="02020603050405020304" pitchFamily="18" charset="0"/>
              </a:rPr>
              <a:t> Alma </a:t>
            </a:r>
            <a:r>
              <a:rPr lang="en-GB" sz="1200" dirty="0" err="1">
                <a:effectLst/>
                <a:latin typeface="Calibri" panose="020F0502020204030204" pitchFamily="34" charset="0"/>
                <a:ea typeface="Times New Roman" panose="02020603050405020304" pitchFamily="18" charset="0"/>
              </a:rPr>
              <a:t>Davranışının</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Aracılık</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Rolü</a:t>
            </a:r>
            <a:r>
              <a:rPr lang="en-GB" sz="1200" dirty="0">
                <a:effectLst/>
                <a:latin typeface="Calibri" panose="020F0502020204030204" pitchFamily="34" charset="0"/>
                <a:ea typeface="Times New Roman" panose="02020603050405020304" pitchFamily="18" charset="0"/>
              </a:rPr>
              <a:t>. Gaziantep University Journal of Social Sciences. 20. 1355-1374. 10.21547/jss.893209.</a:t>
            </a:r>
            <a:endParaRPr lang="tr-TR" sz="1200" dirty="0">
              <a:effectLst/>
              <a:latin typeface="Times New Roman" panose="02020603050405020304" pitchFamily="18" charset="0"/>
              <a:ea typeface="Times New Roman" panose="02020603050405020304" pitchFamily="18" charset="0"/>
            </a:endParaRPr>
          </a:p>
          <a:p>
            <a:pPr algn="just">
              <a:lnSpc>
                <a:spcPct val="150000"/>
              </a:lnSpc>
              <a:spcAft>
                <a:spcPts val="800"/>
              </a:spcAft>
            </a:pPr>
            <a:r>
              <a:rPr lang="en-GB" sz="1200" dirty="0" err="1">
                <a:effectLst/>
                <a:latin typeface="Calibri" panose="020F0502020204030204" pitchFamily="34" charset="0"/>
                <a:ea typeface="Times New Roman" panose="02020603050405020304" pitchFamily="18" charset="0"/>
              </a:rPr>
              <a:t>Pimonenko</a:t>
            </a:r>
            <a:r>
              <a:rPr lang="en-GB" sz="1200" dirty="0">
                <a:effectLst/>
                <a:latin typeface="Calibri" panose="020F0502020204030204" pitchFamily="34" charset="0"/>
                <a:ea typeface="Times New Roman" panose="02020603050405020304" pitchFamily="18" charset="0"/>
              </a:rPr>
              <a:t> T, </a:t>
            </a:r>
            <a:r>
              <a:rPr lang="en-GB" sz="1200" dirty="0" err="1">
                <a:effectLst/>
                <a:latin typeface="Calibri" panose="020F0502020204030204" pitchFamily="34" charset="0"/>
                <a:ea typeface="Times New Roman" panose="02020603050405020304" pitchFamily="18" charset="0"/>
              </a:rPr>
              <a:t>Bilan</a:t>
            </a:r>
            <a:r>
              <a:rPr lang="en-GB" sz="1200" dirty="0">
                <a:effectLst/>
                <a:latin typeface="Calibri" panose="020F0502020204030204" pitchFamily="34" charset="0"/>
                <a:ea typeface="Times New Roman" panose="02020603050405020304" pitchFamily="18" charset="0"/>
              </a:rPr>
              <a:t> Y, </a:t>
            </a:r>
            <a:r>
              <a:rPr lang="en-GB" sz="1200" dirty="0" err="1">
                <a:effectLst/>
                <a:latin typeface="Calibri" panose="020F0502020204030204" pitchFamily="34" charset="0"/>
                <a:ea typeface="Times New Roman" panose="02020603050405020304" pitchFamily="18" charset="0"/>
              </a:rPr>
              <a:t>Horák</a:t>
            </a:r>
            <a:r>
              <a:rPr lang="en-GB" sz="1200" dirty="0">
                <a:effectLst/>
                <a:latin typeface="Calibri" panose="020F0502020204030204" pitchFamily="34" charset="0"/>
                <a:ea typeface="Times New Roman" panose="02020603050405020304" pitchFamily="18" charset="0"/>
              </a:rPr>
              <a:t> J, </a:t>
            </a:r>
            <a:r>
              <a:rPr lang="en-GB" sz="1200" dirty="0" err="1">
                <a:effectLst/>
                <a:latin typeface="Calibri" panose="020F0502020204030204" pitchFamily="34" charset="0"/>
                <a:ea typeface="Times New Roman" panose="02020603050405020304" pitchFamily="18" charset="0"/>
              </a:rPr>
              <a:t>Starchenko</a:t>
            </a:r>
            <a:r>
              <a:rPr lang="en-GB" sz="1200" dirty="0">
                <a:effectLst/>
                <a:latin typeface="Calibri" panose="020F0502020204030204" pitchFamily="34" charset="0"/>
                <a:ea typeface="Times New Roman" panose="02020603050405020304" pitchFamily="18" charset="0"/>
              </a:rPr>
              <a:t> L, </a:t>
            </a:r>
            <a:r>
              <a:rPr lang="en-GB" sz="1200" dirty="0" err="1">
                <a:effectLst/>
                <a:latin typeface="Calibri" panose="020F0502020204030204" pitchFamily="34" charset="0"/>
                <a:ea typeface="Times New Roman" panose="02020603050405020304" pitchFamily="18" charset="0"/>
              </a:rPr>
              <a:t>Gajda</a:t>
            </a:r>
            <a:r>
              <a:rPr lang="en-GB" sz="1200" dirty="0">
                <a:effectLst/>
                <a:latin typeface="Calibri" panose="020F0502020204030204" pitchFamily="34" charset="0"/>
                <a:ea typeface="Times New Roman" panose="02020603050405020304" pitchFamily="18" charset="0"/>
              </a:rPr>
              <a:t> W. 2020, Green Brand of Companies and Greenwashing under Sustainable Development Goals. </a:t>
            </a:r>
            <a:r>
              <a:rPr lang="en-GB" sz="1200" i="1" dirty="0">
                <a:effectLst/>
                <a:latin typeface="Calibri" panose="020F0502020204030204" pitchFamily="34" charset="0"/>
                <a:ea typeface="Times New Roman" panose="02020603050405020304" pitchFamily="18" charset="0"/>
              </a:rPr>
              <a:t>Sustainability</a:t>
            </a:r>
            <a:r>
              <a:rPr lang="en-GB" sz="1200" dirty="0">
                <a:effectLst/>
                <a:latin typeface="Calibri" panose="020F0502020204030204" pitchFamily="34" charset="0"/>
                <a:ea typeface="Times New Roman" panose="02020603050405020304" pitchFamily="18" charset="0"/>
              </a:rPr>
              <a:t>, 12(4):1679. https://</a:t>
            </a:r>
            <a:r>
              <a:rPr lang="en-GB" sz="1200" dirty="0" err="1">
                <a:effectLst/>
                <a:latin typeface="Calibri" panose="020F0502020204030204" pitchFamily="34" charset="0"/>
                <a:ea typeface="Times New Roman" panose="02020603050405020304" pitchFamily="18" charset="0"/>
              </a:rPr>
              <a:t>doi.org</a:t>
            </a:r>
            <a:r>
              <a:rPr lang="en-GB" sz="1200" dirty="0">
                <a:effectLst/>
                <a:latin typeface="Calibri" panose="020F0502020204030204" pitchFamily="34" charset="0"/>
                <a:ea typeface="Times New Roman" panose="02020603050405020304" pitchFamily="18" charset="0"/>
              </a:rPr>
              <a:t>/10.3390/su12041679</a:t>
            </a:r>
            <a:endParaRPr lang="tr-TR" sz="1200" dirty="0">
              <a:effectLst/>
              <a:latin typeface="Times New Roman" panose="02020603050405020304" pitchFamily="18" charset="0"/>
              <a:ea typeface="Times New Roman" panose="02020603050405020304" pitchFamily="18" charset="0"/>
            </a:endParaRPr>
          </a:p>
          <a:p>
            <a:pPr>
              <a:lnSpc>
                <a:spcPct val="107000"/>
              </a:lnSpc>
              <a:spcAft>
                <a:spcPts val="800"/>
              </a:spcAft>
            </a:pPr>
            <a:endParaRPr lang="tr-TR" altLang="tr-TR" sz="12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30;p2">
            <a:extLst>
              <a:ext uri="{FF2B5EF4-FFF2-40B4-BE49-F238E27FC236}">
                <a16:creationId xmlns:a16="http://schemas.microsoft.com/office/drawing/2014/main" id="{5E8BFDA3-F95A-22AC-94FD-6000E99ED7D9}"/>
              </a:ext>
            </a:extLst>
          </p:cNvPr>
          <p:cNvSpPr>
            <a:spLocks noChangeArrowheads="1"/>
          </p:cNvSpPr>
          <p:nvPr/>
        </p:nvSpPr>
        <p:spPr bwMode="auto">
          <a:xfrm>
            <a:off x="2819400" y="-261938"/>
            <a:ext cx="12192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tr-TR" altLang="tr-TR" sz="1800">
              <a:latin typeface="Calibri" panose="020F0502020204030204" pitchFamily="34" charset="0"/>
              <a:cs typeface="Calibri" panose="020F0502020204030204" pitchFamily="34" charset="0"/>
              <a:sym typeface="Calibri" panose="020F0502020204030204" pitchFamily="34" charset="0"/>
            </a:endParaRPr>
          </a:p>
        </p:txBody>
      </p:sp>
      <p:sp>
        <p:nvSpPr>
          <p:cNvPr id="10243" name="Google Shape;131;p2">
            <a:extLst>
              <a:ext uri="{FF2B5EF4-FFF2-40B4-BE49-F238E27FC236}">
                <a16:creationId xmlns:a16="http://schemas.microsoft.com/office/drawing/2014/main" id="{200730E9-F4A8-5099-54F8-01121D375206}"/>
              </a:ext>
            </a:extLst>
          </p:cNvPr>
          <p:cNvSpPr>
            <a:spLocks noChangeArrowheads="1"/>
          </p:cNvSpPr>
          <p:nvPr/>
        </p:nvSpPr>
        <p:spPr bwMode="auto">
          <a:xfrm>
            <a:off x="2819400" y="195263"/>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Calibri" panose="020F0502020204030204" pitchFamily="34" charset="0"/>
              <a:buNone/>
            </a:pPr>
            <a:endParaRPr lang="tr-TR" altLang="tr-TR" sz="1100">
              <a:latin typeface="Calibri" panose="020F0502020204030204" pitchFamily="34" charset="0"/>
              <a:cs typeface="Calibri" panose="020F0502020204030204" pitchFamily="34" charset="0"/>
              <a:sym typeface="Calibri" panose="020F0502020204030204" pitchFamily="34" charset="0"/>
            </a:endParaRPr>
          </a:p>
          <a:p>
            <a:pPr eaLnBrk="1" hangingPunct="1">
              <a:buSzPts val="1100"/>
              <a:buFont typeface="Calibri" panose="020F0502020204030204" pitchFamily="34" charset="0"/>
              <a:buNone/>
            </a:pPr>
            <a:r>
              <a:rPr lang="en-US" altLang="tr-TR" sz="1100">
                <a:latin typeface="Calibri" panose="020F0502020204030204" pitchFamily="34" charset="0"/>
                <a:cs typeface="Calibri" panose="020F0502020204030204" pitchFamily="34" charset="0"/>
                <a:sym typeface="Calibri" panose="020F0502020204030204" pitchFamily="34" charset="0"/>
              </a:rPr>
              <a:t>		</a:t>
            </a:r>
            <a:endParaRPr lang="tr-TR" altLang="tr-TR" sz="1800">
              <a:cs typeface="Calibri" panose="020F0502020204030204" pitchFamily="34" charset="0"/>
            </a:endParaRPr>
          </a:p>
        </p:txBody>
      </p:sp>
      <p:sp>
        <p:nvSpPr>
          <p:cNvPr id="10244" name="Google Shape;132;p2">
            <a:extLst>
              <a:ext uri="{FF2B5EF4-FFF2-40B4-BE49-F238E27FC236}">
                <a16:creationId xmlns:a16="http://schemas.microsoft.com/office/drawing/2014/main" id="{9D5C8DED-EA8F-BC83-D7F1-F3C4B92A9729}"/>
              </a:ext>
            </a:extLst>
          </p:cNvPr>
          <p:cNvSpPr txBox="1">
            <a:spLocks noGrp="1"/>
          </p:cNvSpPr>
          <p:nvPr>
            <p:ph type="title"/>
          </p:nvPr>
        </p:nvSpPr>
        <p:spPr>
          <a:xfrm>
            <a:off x="341313" y="57150"/>
            <a:ext cx="10515600" cy="1050925"/>
          </a:xfrm>
        </p:spPr>
        <p:txBody>
          <a:bodyPr/>
          <a:lstStyle/>
          <a:p>
            <a:pPr eaLnBrk="1" hangingPunct="1">
              <a:spcBef>
                <a:spcPct val="0"/>
              </a:spcBef>
              <a:spcAft>
                <a:spcPct val="0"/>
              </a:spcAft>
              <a:buClr>
                <a:srgbClr val="004B3A"/>
              </a:buClr>
              <a:buFont typeface="Arial" panose="020B0604020202020204" pitchFamily="34" charset="0"/>
              <a:buNone/>
            </a:pPr>
            <a:r>
              <a:rPr lang="en-US" altLang="tr-TR" sz="3200" b="1" dirty="0">
                <a:solidFill>
                  <a:srgbClr val="004B3A"/>
                </a:solidFill>
                <a:latin typeface="Arial" panose="020B0604020202020204" pitchFamily="34" charset="0"/>
                <a:cs typeface="Arial" panose="020B0604020202020204" pitchFamily="34" charset="0"/>
              </a:rPr>
              <a:t>Learning Outcomes of Module </a:t>
            </a:r>
            <a:r>
              <a:rPr lang="tr-TR" altLang="tr-TR" sz="3200" b="1" dirty="0">
                <a:solidFill>
                  <a:srgbClr val="004B3A"/>
                </a:solidFill>
                <a:latin typeface="Arial" panose="020B0604020202020204" pitchFamily="34" charset="0"/>
                <a:cs typeface="Arial" panose="020B0604020202020204" pitchFamily="34" charset="0"/>
              </a:rPr>
              <a:t>3</a:t>
            </a:r>
            <a:endParaRPr lang="tr-TR" altLang="tr-TR" sz="3200" b="1" dirty="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
        <p:nvSpPr>
          <p:cNvPr id="133" name="Google Shape;133;p2">
            <a:extLst>
              <a:ext uri="{FF2B5EF4-FFF2-40B4-BE49-F238E27FC236}">
                <a16:creationId xmlns:a16="http://schemas.microsoft.com/office/drawing/2014/main" id="{C0DD7C33-8E41-3E9D-264A-C5F523326421}"/>
              </a:ext>
            </a:extLst>
          </p:cNvPr>
          <p:cNvSpPr txBox="1">
            <a:spLocks noGrp="1"/>
          </p:cNvSpPr>
          <p:nvPr>
            <p:ph type="body" idx="1"/>
          </p:nvPr>
        </p:nvSpPr>
        <p:spPr>
          <a:xfrm>
            <a:off x="341313" y="1246188"/>
            <a:ext cx="11557000" cy="5416550"/>
          </a:xfrm>
        </p:spPr>
        <p:txBody>
          <a:bodyPr lIns="91425" rIns="91425">
            <a:normAutofit/>
          </a:bodyPr>
          <a:lstStyle/>
          <a:p>
            <a:pPr marL="144000" indent="0" eaLnBrk="1" fontAlgn="auto" hangingPunct="1">
              <a:lnSpc>
                <a:spcPct val="100000"/>
              </a:lnSpc>
              <a:spcBef>
                <a:spcPts val="0"/>
              </a:spcBef>
              <a:buClr>
                <a:srgbClr val="2A4F1C"/>
              </a:buClr>
              <a:buSzPts val="2600"/>
              <a:buFont typeface="Calibri"/>
              <a:buNone/>
              <a:defRPr/>
            </a:pPr>
            <a:r>
              <a:rPr lang="en-US" sz="2600" dirty="0">
                <a:solidFill>
                  <a:srgbClr val="004B3A"/>
                </a:solidFill>
                <a:latin typeface="Calibri"/>
                <a:ea typeface="Calibri"/>
                <a:cs typeface="Calibri"/>
                <a:sym typeface="Calibri"/>
              </a:rPr>
              <a:t>The learners</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cs typeface="Calibri"/>
                <a:sym typeface="Calibri"/>
              </a:rPr>
              <a:t> Understand global green actions  made by governments.</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cs typeface="Calibri"/>
                <a:sym typeface="Calibri"/>
              </a:rPr>
              <a:t>Understand green actions of International communities (such as UN, and EU).</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cs typeface="Calibri"/>
                <a:sym typeface="Calibri"/>
              </a:rPr>
              <a:t>Define the meaning of green companies.</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cs typeface="Calibri"/>
                <a:sym typeface="Calibri"/>
              </a:rPr>
              <a:t>Analyze how companies evolve to ‘green’.</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cs typeface="Calibri"/>
                <a:sym typeface="Calibri"/>
              </a:rPr>
              <a:t>Identify the effect of green companies on consumer behaviors.</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cs typeface="Calibri"/>
                <a:sym typeface="Calibri"/>
              </a:rPr>
              <a:t>Analyze ecological purchasing behaviors. </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cs typeface="Calibri"/>
                <a:sym typeface="Calibri"/>
              </a:rPr>
              <a:t>Define the concept of ’greenwashing’</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cs typeface="Calibri"/>
                <a:sym typeface="Calibri"/>
              </a:rPr>
              <a:t>Analyze how companies use ‘greenwashing’ methods.</a:t>
            </a:r>
          </a:p>
          <a:p>
            <a:pPr marL="144000" indent="0" eaLnBrk="1" fontAlgn="auto" hangingPunct="1">
              <a:lnSpc>
                <a:spcPct val="100000"/>
              </a:lnSpc>
              <a:spcBef>
                <a:spcPts val="800"/>
              </a:spcBef>
              <a:buClr>
                <a:srgbClr val="2A4F1C"/>
              </a:buClr>
              <a:buSzPts val="2600"/>
              <a:buNone/>
              <a:defRPr/>
            </a:pPr>
            <a:endParaRPr sz="2800" dirty="0">
              <a:solidFill>
                <a:srgbClr val="004B3A"/>
              </a:solidFill>
              <a:sym typeface="Arial"/>
            </a:endParaRPr>
          </a:p>
          <a:p>
            <a:pPr marL="91440" indent="48260" eaLnBrk="1" fontAlgn="auto" hangingPunct="1">
              <a:lnSpc>
                <a:spcPct val="150000"/>
              </a:lnSpc>
              <a:spcBef>
                <a:spcPts val="1400"/>
              </a:spcBef>
              <a:buClr>
                <a:schemeClr val="accent6"/>
              </a:buClr>
              <a:buSzPts val="2200"/>
              <a:buFont typeface="Arial"/>
              <a:buNone/>
              <a:defRPr/>
            </a:pPr>
            <a:endParaRPr sz="2200" dirty="0">
              <a:solidFill>
                <a:srgbClr val="433C29"/>
              </a:solidFill>
              <a:sym typeface="Aria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38;p3">
            <a:extLst>
              <a:ext uri="{FF2B5EF4-FFF2-40B4-BE49-F238E27FC236}">
                <a16:creationId xmlns:a16="http://schemas.microsoft.com/office/drawing/2014/main" id="{7A2EFE9D-951F-CE23-75CC-0E346215CABD}"/>
              </a:ext>
            </a:extLst>
          </p:cNvPr>
          <p:cNvSpPr txBox="1">
            <a:spLocks noGrp="1"/>
          </p:cNvSpPr>
          <p:nvPr>
            <p:ph type="title"/>
          </p:nvPr>
        </p:nvSpPr>
        <p:spPr>
          <a:xfrm>
            <a:off x="1223963" y="2960688"/>
            <a:ext cx="6234112" cy="936625"/>
          </a:xfrm>
        </p:spPr>
        <p:txBody>
          <a:bodyPr>
            <a:normAutofit fontScale="90000"/>
          </a:bodyPr>
          <a:lstStyle/>
          <a:p>
            <a:pPr algn="ctr" eaLnBrk="1" hangingPunct="1">
              <a:spcBef>
                <a:spcPct val="0"/>
              </a:spcBef>
              <a:spcAft>
                <a:spcPct val="0"/>
              </a:spcAft>
              <a:buSzPts val="3200"/>
              <a:buFont typeface="Calibri" panose="020F0502020204030204" pitchFamily="34" charset="0"/>
              <a:buNone/>
              <a:defRPr/>
            </a:pPr>
            <a:r>
              <a:rPr lang="en-US" altLang="tr-TR" sz="6600" b="1">
                <a:solidFill>
                  <a:srgbClr val="3F3F3F"/>
                </a:solidFill>
                <a:latin typeface="Calibri" panose="020F0502020204030204" pitchFamily="34" charset="0"/>
                <a:cs typeface="Calibri" panose="020F0502020204030204" pitchFamily="34" charset="0"/>
                <a:sym typeface="Calibri" panose="020F0502020204030204" pitchFamily="34" charset="0"/>
              </a:rPr>
              <a:t>Let’s get started!</a:t>
            </a:r>
            <a:endParaRPr lang="tr-TR" altLang="tr-TR" sz="6600" b="1">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12291" name="Google Shape;152;p3">
            <a:extLst>
              <a:ext uri="{FF2B5EF4-FFF2-40B4-BE49-F238E27FC236}">
                <a16:creationId xmlns:a16="http://schemas.microsoft.com/office/drawing/2014/main" id="{BAB262C2-3688-34BB-E468-C310F6CC102F}"/>
              </a:ext>
            </a:extLst>
          </p:cNvPr>
          <p:cNvCxnSpPr>
            <a:cxnSpLocks noChangeShapeType="1"/>
          </p:cNvCxnSpPr>
          <p:nvPr/>
        </p:nvCxnSpPr>
        <p:spPr bwMode="auto">
          <a:xfrm rot="10800000">
            <a:off x="7878763" y="4365625"/>
            <a:ext cx="1635125" cy="0"/>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cxnSp>
        <p:nvCxnSpPr>
          <p:cNvPr id="12292" name="Google Shape;153;p3">
            <a:extLst>
              <a:ext uri="{FF2B5EF4-FFF2-40B4-BE49-F238E27FC236}">
                <a16:creationId xmlns:a16="http://schemas.microsoft.com/office/drawing/2014/main" id="{513ED0A6-887C-CE70-40EE-92E2FA393D87}"/>
              </a:ext>
            </a:extLst>
          </p:cNvPr>
          <p:cNvCxnSpPr>
            <a:cxnSpLocks noChangeShapeType="1"/>
          </p:cNvCxnSpPr>
          <p:nvPr/>
        </p:nvCxnSpPr>
        <p:spPr bwMode="auto">
          <a:xfrm rot="10800000">
            <a:off x="1812925" y="2209800"/>
            <a:ext cx="1636713" cy="0"/>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pic>
        <p:nvPicPr>
          <p:cNvPr id="12293" name="Grafik 6" descr="Ein Bild, das Pflanze, Grün, Gras enthält.&#10;&#10;Automatisch generierte Beschreibung">
            <a:extLst>
              <a:ext uri="{FF2B5EF4-FFF2-40B4-BE49-F238E27FC236}">
                <a16:creationId xmlns:a16="http://schemas.microsoft.com/office/drawing/2014/main" id="{F115BEE6-F907-E405-9489-68A9051AE10D}"/>
              </a:ext>
            </a:extLst>
          </p:cNvPr>
          <p:cNvPicPr>
            <a:picLocks noChangeAspect="1"/>
          </p:cNvPicPr>
          <p:nvPr/>
        </p:nvPicPr>
        <p:blipFill>
          <a:blip r:embed="rId3">
            <a:extLst>
              <a:ext uri="{28A0092B-C50C-407E-A947-70E740481C1C}">
                <a14:useLocalDpi xmlns:a14="http://schemas.microsoft.com/office/drawing/2010/main" val="0"/>
              </a:ext>
            </a:extLst>
          </a:blip>
          <a:srcRect l="22797" t="8296" r="22865" b="15450"/>
          <a:stretch>
            <a:fillRect/>
          </a:stretch>
        </p:blipFill>
        <p:spPr bwMode="auto">
          <a:xfrm>
            <a:off x="7458075" y="606425"/>
            <a:ext cx="32639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Google Shape;152;p3">
            <a:extLst>
              <a:ext uri="{FF2B5EF4-FFF2-40B4-BE49-F238E27FC236}">
                <a16:creationId xmlns:a16="http://schemas.microsoft.com/office/drawing/2014/main" id="{D8524A8F-A811-0526-C0E9-BF29CBD805F0}"/>
              </a:ext>
            </a:extLst>
          </p:cNvPr>
          <p:cNvSpPr txBox="1">
            <a:spLocks noGrp="1"/>
          </p:cNvSpPr>
          <p:nvPr>
            <p:ph type="ctrTitle"/>
          </p:nvPr>
        </p:nvSpPr>
        <p:spPr>
          <a:xfrm>
            <a:off x="1096963" y="3021013"/>
            <a:ext cx="10058400" cy="1303337"/>
          </a:xfrm>
        </p:spPr>
        <p:txBody>
          <a:bodyPr lIns="121900" tIns="121900" rIns="121900" bIns="121900">
            <a:normAutofit fontScale="90000"/>
          </a:bodyPr>
          <a:lstStyle/>
          <a:p>
            <a:pPr eaLnBrk="1" hangingPunct="1">
              <a:spcBef>
                <a:spcPct val="0"/>
              </a:spcBef>
              <a:spcAft>
                <a:spcPct val="0"/>
              </a:spcAft>
              <a:buClr>
                <a:srgbClr val="3F762A"/>
              </a:buClr>
              <a:buSzPts val="4800"/>
              <a:buFont typeface="Calibri" panose="020F0502020204030204" pitchFamily="34" charset="0"/>
              <a:buNone/>
              <a:defRPr/>
            </a:pPr>
            <a:br>
              <a:rPr lang="de-DE" altLang="tr-TR" b="1">
                <a:solidFill>
                  <a:srgbClr val="FFFF00"/>
                </a:solidFill>
                <a:latin typeface="Calibri" panose="020F0502020204030204" pitchFamily="34" charset="0"/>
                <a:cs typeface="Calibri" panose="020F0502020204030204" pitchFamily="34" charset="0"/>
                <a:sym typeface="Calibri" panose="020F0502020204030204" pitchFamily="34" charset="0"/>
              </a:rPr>
            </a:br>
            <a:r>
              <a:rPr lang="de-DE" altLang="tr-TR" b="1">
                <a:solidFill>
                  <a:srgbClr val="3F762A"/>
                </a:solidFill>
                <a:latin typeface="Calibri" panose="020F0502020204030204" pitchFamily="34" charset="0"/>
                <a:cs typeface="Calibri" panose="020F0502020204030204" pitchFamily="34" charset="0"/>
                <a:sym typeface="Calibri" panose="020F0502020204030204" pitchFamily="34" charset="0"/>
              </a:rPr>
              <a:t>Introduction</a:t>
            </a:r>
            <a:endParaRPr lang="tr-TR" altLang="tr-TR" b="1">
              <a:solidFill>
                <a:srgbClr val="3F762A"/>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14339" name="Google Shape;158;p3">
            <a:extLst>
              <a:ext uri="{FF2B5EF4-FFF2-40B4-BE49-F238E27FC236}">
                <a16:creationId xmlns:a16="http://schemas.microsoft.com/office/drawing/2014/main" id="{CE41CC72-805D-5C26-158B-11B9A1637706}"/>
              </a:ext>
            </a:extLst>
          </p:cNvPr>
          <p:cNvCxnSpPr>
            <a:cxnSpLocks noChangeShapeType="1"/>
          </p:cNvCxnSpPr>
          <p:nvPr/>
        </p:nvCxnSpPr>
        <p:spPr bwMode="auto">
          <a:xfrm>
            <a:off x="960438" y="558800"/>
            <a:ext cx="0" cy="1162050"/>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pic>
        <p:nvPicPr>
          <p:cNvPr id="14340" name="Google Shape;159;p3" descr="Text&#10;&#10;Description automatically generated with medium confidence">
            <a:extLst>
              <a:ext uri="{FF2B5EF4-FFF2-40B4-BE49-F238E27FC236}">
                <a16:creationId xmlns:a16="http://schemas.microsoft.com/office/drawing/2014/main" id="{8BB9E305-2085-7278-D13F-DA5CAA1A59D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6396038"/>
            <a:ext cx="12954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Google Shape;160;p3">
            <a:extLst>
              <a:ext uri="{FF2B5EF4-FFF2-40B4-BE49-F238E27FC236}">
                <a16:creationId xmlns:a16="http://schemas.microsoft.com/office/drawing/2014/main" id="{F719426B-8FEF-944E-0F7C-4B405106599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3275" y="176213"/>
            <a:ext cx="10636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Google Shape;161;p3">
            <a:extLst>
              <a:ext uri="{FF2B5EF4-FFF2-40B4-BE49-F238E27FC236}">
                <a16:creationId xmlns:a16="http://schemas.microsoft.com/office/drawing/2014/main" id="{4697B812-C842-E7C9-E5CF-7A6AB159548D}"/>
              </a:ext>
            </a:extLst>
          </p:cNvPr>
          <p:cNvSpPr txBox="1">
            <a:spLocks noChangeArrowheads="1"/>
          </p:cNvSpPr>
          <p:nvPr/>
        </p:nvSpPr>
        <p:spPr bwMode="auto">
          <a:xfrm>
            <a:off x="1096963" y="585788"/>
            <a:ext cx="1028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5000"/>
              </a:lnSpc>
              <a:buClr>
                <a:srgbClr val="3F3F3F"/>
              </a:buClr>
              <a:buSzPts val="3200"/>
              <a:buFont typeface="Calibri" panose="020F0502020204030204" pitchFamily="34" charset="0"/>
              <a:buNone/>
            </a:pPr>
            <a:r>
              <a:rPr lang="de-DE" altLang="tr-TR" sz="3200" b="1">
                <a:solidFill>
                  <a:srgbClr val="3F3F3F"/>
                </a:solidFill>
                <a:latin typeface="Calibri" panose="020F0502020204030204" pitchFamily="34" charset="0"/>
                <a:cs typeface="Calibri" panose="020F0502020204030204" pitchFamily="34" charset="0"/>
                <a:sym typeface="Calibri" panose="020F0502020204030204" pitchFamily="34" charset="0"/>
              </a:rPr>
              <a:t>01</a:t>
            </a:r>
            <a:endParaRPr lang="tr-TR" altLang="tr-TR">
              <a:cs typeface="Calibri" panose="020F0502020204030204" pitchFamily="34" charset="0"/>
            </a:endParaRPr>
          </a:p>
        </p:txBody>
      </p:sp>
      <p:pic>
        <p:nvPicPr>
          <p:cNvPr id="14343" name="Google Shape;162;p3" descr="Bücher">
            <a:extLst>
              <a:ext uri="{FF2B5EF4-FFF2-40B4-BE49-F238E27FC236}">
                <a16:creationId xmlns:a16="http://schemas.microsoft.com/office/drawing/2014/main" id="{C996786D-EC08-F4E9-90B5-F8966B3C041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0700" y="2541588"/>
            <a:ext cx="2541588"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feld 2">
            <a:extLst>
              <a:ext uri="{FF2B5EF4-FFF2-40B4-BE49-F238E27FC236}">
                <a16:creationId xmlns:a16="http://schemas.microsoft.com/office/drawing/2014/main" id="{4F123335-3FCB-6AE9-D087-45456DA39FBA}"/>
              </a:ext>
            </a:extLst>
          </p:cNvPr>
          <p:cNvSpPr txBox="1">
            <a:spLocks noChangeArrowheads="1"/>
          </p:cNvSpPr>
          <p:nvPr/>
        </p:nvSpPr>
        <p:spPr bwMode="auto">
          <a:xfrm>
            <a:off x="1096963" y="1720850"/>
            <a:ext cx="67119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tr-TR" sz="3200" dirty="0">
                <a:solidFill>
                  <a:srgbClr val="3F762A"/>
                </a:solidFill>
              </a:rPr>
              <a:t>User Experiences of Green Companies</a:t>
            </a:r>
            <a:endParaRPr lang="de-DE" altLang="tr-TR" sz="3200"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Google Shape;170;p5">
            <a:extLst>
              <a:ext uri="{FF2B5EF4-FFF2-40B4-BE49-F238E27FC236}">
                <a16:creationId xmlns:a16="http://schemas.microsoft.com/office/drawing/2014/main" id="{766D700F-CD99-6719-56CD-6729A35FB568}"/>
              </a:ext>
            </a:extLst>
          </p:cNvPr>
          <p:cNvSpPr txBox="1">
            <a:spLocks noGrp="1"/>
          </p:cNvSpPr>
          <p:nvPr>
            <p:ph type="body" idx="1"/>
          </p:nvPr>
        </p:nvSpPr>
        <p:spPr>
          <a:xfrm>
            <a:off x="640080" y="1169987"/>
            <a:ext cx="10515600" cy="4518025"/>
          </a:xfrm>
        </p:spPr>
        <p:txBody>
          <a:bodyPr>
            <a:normAutofit/>
          </a:bodyPr>
          <a:lstStyle/>
          <a:p>
            <a:pPr marL="0" indent="0" algn="just" eaLnBrk="1" fontAlgn="auto" hangingPunct="1">
              <a:lnSpc>
                <a:spcPct val="120000"/>
              </a:lnSpc>
              <a:spcBef>
                <a:spcPts val="0"/>
              </a:spcBef>
              <a:buClr>
                <a:schemeClr val="accent1"/>
              </a:buClr>
              <a:buSzPct val="100000"/>
              <a:buNone/>
              <a:defRPr/>
            </a:pPr>
            <a:r>
              <a:rPr lang="en-US" sz="2400" b="1" dirty="0">
                <a:solidFill>
                  <a:srgbClr val="2A4F1C"/>
                </a:solidFill>
                <a:latin typeface="Calibri"/>
                <a:ea typeface="Calibri"/>
                <a:cs typeface="Calibri"/>
                <a:sym typeface="Calibri"/>
              </a:rPr>
              <a:t>Since the middle of the twentieth century there has been a dramatic increase in the consumption of resources such as water, mineral fertilizers, fossil fuels, paper, as well as increased levels of deforestation and greenhouse gas emissions, particularly CO2 (</a:t>
            </a:r>
            <a:r>
              <a:rPr lang="en-US" sz="2400" b="1" dirty="0" err="1">
                <a:solidFill>
                  <a:srgbClr val="2A4F1C"/>
                </a:solidFill>
                <a:latin typeface="Calibri"/>
                <a:ea typeface="Calibri"/>
                <a:cs typeface="Calibri"/>
                <a:sym typeface="Calibri"/>
              </a:rPr>
              <a:t>Biloslavo</a:t>
            </a:r>
            <a:r>
              <a:rPr lang="en-US" sz="2400" b="1" dirty="0">
                <a:solidFill>
                  <a:srgbClr val="2A4F1C"/>
                </a:solidFill>
                <a:latin typeface="Calibri"/>
                <a:ea typeface="Calibri"/>
                <a:cs typeface="Calibri"/>
                <a:sym typeface="Calibri"/>
              </a:rPr>
              <a:t> and </a:t>
            </a:r>
            <a:r>
              <a:rPr lang="en-US" sz="2400" b="1" dirty="0" err="1">
                <a:solidFill>
                  <a:srgbClr val="2A4F1C"/>
                </a:solidFill>
                <a:latin typeface="Calibri"/>
                <a:ea typeface="Calibri"/>
                <a:cs typeface="Calibri"/>
                <a:sym typeface="Calibri"/>
              </a:rPr>
              <a:t>Trnavcevic</a:t>
            </a:r>
            <a:r>
              <a:rPr lang="en-US" sz="2400" b="1" dirty="0">
                <a:solidFill>
                  <a:srgbClr val="2A4F1C"/>
                </a:solidFill>
                <a:latin typeface="Calibri"/>
                <a:ea typeface="Calibri"/>
                <a:cs typeface="Calibri"/>
                <a:sym typeface="Calibri"/>
              </a:rPr>
              <a:t>, 2014, p. 1</a:t>
            </a:r>
          </a:p>
          <a:p>
            <a:pPr marL="0" indent="0" algn="just" eaLnBrk="1" fontAlgn="auto" hangingPunct="1">
              <a:lnSpc>
                <a:spcPct val="120000"/>
              </a:lnSpc>
              <a:spcBef>
                <a:spcPts val="0"/>
              </a:spcBef>
              <a:buClr>
                <a:schemeClr val="accent1"/>
              </a:buClr>
              <a:buSzPct val="100000"/>
              <a:buNone/>
              <a:defRPr/>
            </a:pPr>
            <a:r>
              <a:rPr lang="en-US" sz="2400" b="1" dirty="0">
                <a:solidFill>
                  <a:srgbClr val="2A4F1C"/>
                </a:solidFill>
                <a:latin typeface="Calibri"/>
                <a:ea typeface="Calibri"/>
                <a:cs typeface="Calibri"/>
                <a:sym typeface="Calibri"/>
              </a:rPr>
              <a:t>158) </a:t>
            </a:r>
          </a:p>
          <a:p>
            <a:pPr marL="0" indent="0" algn="just" eaLnBrk="1" fontAlgn="auto" hangingPunct="1">
              <a:lnSpc>
                <a:spcPct val="120000"/>
              </a:lnSpc>
              <a:spcBef>
                <a:spcPts val="0"/>
              </a:spcBef>
              <a:buClr>
                <a:schemeClr val="accent1"/>
              </a:buClr>
              <a:buSzPct val="100000"/>
              <a:buNone/>
              <a:defRPr/>
            </a:pPr>
            <a:endParaRPr lang="en-US" sz="2400" b="1" dirty="0">
              <a:solidFill>
                <a:srgbClr val="2A4F1C"/>
              </a:solidFill>
              <a:latin typeface="Calibri"/>
              <a:ea typeface="Calibri"/>
              <a:cs typeface="Calibri"/>
              <a:sym typeface="Calibri"/>
            </a:endParaRPr>
          </a:p>
          <a:p>
            <a:pPr marL="0" indent="0" algn="just" eaLnBrk="1" fontAlgn="auto" hangingPunct="1">
              <a:lnSpc>
                <a:spcPct val="120000"/>
              </a:lnSpc>
              <a:spcBef>
                <a:spcPts val="0"/>
              </a:spcBef>
              <a:buClr>
                <a:schemeClr val="accent1"/>
              </a:buClr>
              <a:buSzPct val="100000"/>
              <a:buNone/>
              <a:defRPr/>
            </a:pPr>
            <a:r>
              <a:rPr lang="en-US" sz="2400" b="1" dirty="0">
                <a:solidFill>
                  <a:srgbClr val="2A4F1C"/>
                </a:solidFill>
                <a:latin typeface="Calibri"/>
                <a:ea typeface="Calibri"/>
                <a:cs typeface="Calibri"/>
                <a:sym typeface="Calibri"/>
              </a:rPr>
              <a:t>This increased usage both non-renewable energy sources and greenhouse gas emissions have led to ecological and climate issues </a:t>
            </a:r>
          </a:p>
        </p:txBody>
      </p:sp>
      <p:sp>
        <p:nvSpPr>
          <p:cNvPr id="16387" name="Google Shape;171;p5">
            <a:extLst>
              <a:ext uri="{FF2B5EF4-FFF2-40B4-BE49-F238E27FC236}">
                <a16:creationId xmlns:a16="http://schemas.microsoft.com/office/drawing/2014/main" id="{D6A2DA4B-97DD-33DF-5F5D-DDD7F6C71FC2}"/>
              </a:ext>
            </a:extLst>
          </p:cNvPr>
          <p:cNvSpPr>
            <a:spLocks noChangeArrowheads="1"/>
          </p:cNvSpPr>
          <p:nvPr/>
        </p:nvSpPr>
        <p:spPr bwMode="auto">
          <a:xfrm>
            <a:off x="4572000" y="157163"/>
            <a:ext cx="2990850" cy="927100"/>
          </a:xfrm>
          <a:prstGeom prst="rect">
            <a:avLst/>
          </a:prstGeom>
          <a:solidFill>
            <a:schemeClr val="bg1"/>
          </a:solidFill>
          <a:ln w="15875">
            <a:solidFill>
              <a:schemeClr val="bg1"/>
            </a:solidFill>
            <a:round/>
            <a:headEnd type="none" w="sm" len="sm"/>
            <a:tailEnd type="none" w="sm" len="sm"/>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tr-TR" altLang="tr-TR"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Google Shape;172;p5">
            <a:extLst>
              <a:ext uri="{FF2B5EF4-FFF2-40B4-BE49-F238E27FC236}">
                <a16:creationId xmlns:a16="http://schemas.microsoft.com/office/drawing/2014/main" id="{064DBC8E-C6BD-9E73-106D-E5D65C5F0DFE}"/>
              </a:ext>
            </a:extLst>
          </p:cNvPr>
          <p:cNvSpPr txBox="1"/>
          <p:nvPr/>
        </p:nvSpPr>
        <p:spPr>
          <a:xfrm>
            <a:off x="640080" y="197661"/>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3200" b="1" dirty="0">
                <a:solidFill>
                  <a:srgbClr val="2A4F1C"/>
                </a:solidFill>
                <a:latin typeface="Arial"/>
                <a:ea typeface="Arial"/>
                <a:cs typeface="Arial"/>
                <a:sym typeface="Arial"/>
              </a:rPr>
              <a:t>Why Has Being ‘Green’ Become So Important?</a:t>
            </a:r>
            <a:endParaRPr sz="3200" b="1" dirty="0">
              <a:solidFill>
                <a:srgbClr val="2A4F1C"/>
              </a:solidFill>
              <a:latin typeface="Calibri"/>
              <a:ea typeface="Calibri"/>
              <a:cs typeface="Calibri"/>
              <a:sym typeface="Calibri"/>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026" name="Picture 2" descr="3 The UN 17 Sustainable Development Goals (SDGs), implemented by all... |  Download Scientific Diagram">
            <a:extLst>
              <a:ext uri="{FF2B5EF4-FFF2-40B4-BE49-F238E27FC236}">
                <a16:creationId xmlns:a16="http://schemas.microsoft.com/office/drawing/2014/main" id="{AA15501E-C323-6DEB-E2A8-272B8D884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646" y="3429000"/>
            <a:ext cx="2783305" cy="22299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uropean Climate Pact meeting and education resources | Teaching the Future">
            <a:extLst>
              <a:ext uri="{FF2B5EF4-FFF2-40B4-BE49-F238E27FC236}">
                <a16:creationId xmlns:a16="http://schemas.microsoft.com/office/drawing/2014/main" id="{1056C23D-2F48-6D17-E72F-81BD34E875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99" b="15767"/>
          <a:stretch/>
        </p:blipFill>
        <p:spPr bwMode="auto">
          <a:xfrm>
            <a:off x="7957790" y="638629"/>
            <a:ext cx="2779306" cy="2790371"/>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a:extLst>
              <a:ext uri="{FF2B5EF4-FFF2-40B4-BE49-F238E27FC236}">
                <a16:creationId xmlns:a16="http://schemas.microsoft.com/office/drawing/2014/main" id="{CFD4D46E-CB50-08F8-84BE-F058C5772894}"/>
              </a:ext>
            </a:extLst>
          </p:cNvPr>
          <p:cNvSpPr txBox="1"/>
          <p:nvPr/>
        </p:nvSpPr>
        <p:spPr>
          <a:xfrm>
            <a:off x="569687" y="638629"/>
            <a:ext cx="6103256" cy="2712922"/>
          </a:xfrm>
          <a:prstGeom prst="rect">
            <a:avLst/>
          </a:prstGeom>
          <a:noFill/>
        </p:spPr>
        <p:txBody>
          <a:bodyPr wrap="square">
            <a:spAutoFit/>
          </a:bodyPr>
          <a:lstStyle/>
          <a:p>
            <a:pPr marL="0" lvl="0" indent="0" algn="l" rtl="0">
              <a:lnSpc>
                <a:spcPct val="100000"/>
              </a:lnSpc>
              <a:spcBef>
                <a:spcPts val="0"/>
              </a:spcBef>
              <a:spcAft>
                <a:spcPts val="0"/>
              </a:spcAft>
              <a:buSzPct val="100000"/>
              <a:buNone/>
            </a:pPr>
            <a:r>
              <a:rPr lang="en-GB" sz="2000" dirty="0">
                <a:solidFill>
                  <a:srgbClr val="2A4F1C"/>
                </a:solidFill>
                <a:latin typeface="Arial"/>
                <a:ea typeface="Arial"/>
                <a:cs typeface="Arial"/>
                <a:sym typeface="Arial"/>
              </a:rPr>
              <a:t>Recently, many regulations have been made to el</a:t>
            </a:r>
            <a:r>
              <a:rPr lang="en-GB" sz="2000" dirty="0">
                <a:solidFill>
                  <a:srgbClr val="2A4F1C"/>
                </a:solidFill>
                <a:sym typeface="Arial"/>
              </a:rPr>
              <a:t>iminate greenhouse gas emissions by political and international authorities. These are;</a:t>
            </a:r>
            <a:endParaRPr lang="en-GB" sz="2000" dirty="0">
              <a:solidFill>
                <a:srgbClr val="2A4F1C"/>
              </a:solidFill>
            </a:endParaRPr>
          </a:p>
          <a:p>
            <a:pPr marL="360000" lvl="0" indent="-360000" algn="l" rtl="0">
              <a:lnSpc>
                <a:spcPct val="130000"/>
              </a:lnSpc>
              <a:spcBef>
                <a:spcPts val="1400"/>
              </a:spcBef>
              <a:spcAft>
                <a:spcPts val="0"/>
              </a:spcAft>
              <a:buSzPct val="100000"/>
              <a:buFont typeface="Noto Sans Symbols"/>
              <a:buChar char="❖"/>
            </a:pPr>
            <a:r>
              <a:rPr lang="en-US" sz="2000" dirty="0">
                <a:solidFill>
                  <a:srgbClr val="2A4F1C"/>
                </a:solidFill>
                <a:sym typeface="Arial"/>
              </a:rPr>
              <a:t>Kyoto Protocol (1997)</a:t>
            </a:r>
          </a:p>
          <a:p>
            <a:pPr marL="360000" lvl="0" indent="-360000" algn="l" rtl="0">
              <a:lnSpc>
                <a:spcPct val="130000"/>
              </a:lnSpc>
              <a:spcBef>
                <a:spcPts val="1400"/>
              </a:spcBef>
              <a:spcAft>
                <a:spcPts val="0"/>
              </a:spcAft>
              <a:buSzPct val="100000"/>
              <a:buFont typeface="Noto Sans Symbols"/>
              <a:buChar char="❖"/>
            </a:pPr>
            <a:r>
              <a:rPr lang="en-US" sz="2000" dirty="0">
                <a:solidFill>
                  <a:srgbClr val="2A4F1C"/>
                </a:solidFill>
                <a:latin typeface="Arial"/>
                <a:ea typeface="Arial"/>
                <a:cs typeface="Arial"/>
                <a:sym typeface="Arial"/>
              </a:rPr>
              <a:t>UN </a:t>
            </a:r>
            <a:r>
              <a:rPr lang="en-US" sz="2000" dirty="0">
                <a:solidFill>
                  <a:srgbClr val="2A4F1C"/>
                </a:solidFill>
                <a:sym typeface="Arial"/>
              </a:rPr>
              <a:t>Sustainable Development Goals (UN SDGs)</a:t>
            </a:r>
          </a:p>
          <a:p>
            <a:pPr marL="360000" lvl="0" indent="-360000" algn="l" rtl="0">
              <a:lnSpc>
                <a:spcPct val="130000"/>
              </a:lnSpc>
              <a:spcBef>
                <a:spcPts val="1400"/>
              </a:spcBef>
              <a:spcAft>
                <a:spcPts val="0"/>
              </a:spcAft>
              <a:buSzPct val="100000"/>
              <a:buFont typeface="Noto Sans Symbols"/>
              <a:buChar char="❖"/>
            </a:pPr>
            <a:r>
              <a:rPr lang="en-US" sz="2000" dirty="0">
                <a:solidFill>
                  <a:srgbClr val="2A4F1C"/>
                </a:solidFill>
                <a:latin typeface="Arial"/>
                <a:ea typeface="Arial"/>
                <a:cs typeface="Arial"/>
                <a:sym typeface="Arial"/>
              </a:rPr>
              <a:t>E</a:t>
            </a:r>
            <a:r>
              <a:rPr lang="en-US" sz="2000" dirty="0">
                <a:solidFill>
                  <a:srgbClr val="2A4F1C"/>
                </a:solidFill>
                <a:sym typeface="Arial"/>
              </a:rPr>
              <a:t>uropean Climate Pact</a:t>
            </a:r>
          </a:p>
        </p:txBody>
      </p:sp>
      <p:sp>
        <p:nvSpPr>
          <p:cNvPr id="5" name="Metin kutusu 4">
            <a:extLst>
              <a:ext uri="{FF2B5EF4-FFF2-40B4-BE49-F238E27FC236}">
                <a16:creationId xmlns:a16="http://schemas.microsoft.com/office/drawing/2014/main" id="{2CB800C6-D4D0-4B91-7488-AE36CA6F65AD}"/>
              </a:ext>
            </a:extLst>
          </p:cNvPr>
          <p:cNvSpPr txBox="1"/>
          <p:nvPr/>
        </p:nvSpPr>
        <p:spPr>
          <a:xfrm>
            <a:off x="306523" y="3718427"/>
            <a:ext cx="6629584" cy="1651093"/>
          </a:xfrm>
          <a:prstGeom prst="rect">
            <a:avLst/>
          </a:prstGeom>
          <a:noFill/>
        </p:spPr>
        <p:txBody>
          <a:bodyPr wrap="square">
            <a:spAutoFit/>
          </a:bodyPr>
          <a:lstStyle/>
          <a:p>
            <a:pPr marL="0" indent="0">
              <a:lnSpc>
                <a:spcPct val="130000"/>
              </a:lnSpc>
              <a:spcBef>
                <a:spcPts val="1400"/>
              </a:spcBef>
              <a:buSzPct val="100000"/>
              <a:buNone/>
            </a:pPr>
            <a:r>
              <a:rPr lang="en-GB" sz="2000" dirty="0">
                <a:solidFill>
                  <a:srgbClr val="2A4F1C"/>
                </a:solidFill>
                <a:latin typeface="+mn-lt"/>
                <a:ea typeface="Times New Roman" panose="02020603050405020304" pitchFamily="18" charset="0"/>
              </a:rPr>
              <a:t>T</a:t>
            </a:r>
            <a:r>
              <a:rPr lang="en-GB" sz="2000" dirty="0">
                <a:solidFill>
                  <a:srgbClr val="2A4F1C"/>
                </a:solidFill>
                <a:effectLst/>
                <a:latin typeface="+mn-lt"/>
                <a:ea typeface="Times New Roman" panose="02020603050405020304" pitchFamily="18" charset="0"/>
              </a:rPr>
              <a:t>hese efforts carried out by international bodies and governments push companies to modernize their technologies </a:t>
            </a:r>
            <a:r>
              <a:rPr lang="en-US" sz="2000" dirty="0">
                <a:solidFill>
                  <a:srgbClr val="2A4F1C"/>
                </a:solidFill>
                <a:effectLst/>
                <a:latin typeface="+mn-lt"/>
                <a:ea typeface="Times New Roman" panose="02020603050405020304" pitchFamily="18" charset="0"/>
              </a:rPr>
              <a:t>making products eco-friendly accordingly to SDGs principals and regulations.</a:t>
            </a:r>
            <a:endParaRPr lang="tr-TR" sz="2000" dirty="0">
              <a:solidFill>
                <a:srgbClr val="2A4F1C"/>
              </a:solidFill>
              <a:effectLst/>
              <a:latin typeface="+mn-lt"/>
              <a:ea typeface="Times New Roman" panose="02020603050405020304" pitchFamily="18" charset="0"/>
            </a:endParaRPr>
          </a:p>
        </p:txBody>
      </p:sp>
    </p:spTree>
    <p:extLst>
      <p:ext uri="{BB962C8B-B14F-4D97-AF65-F5344CB8AC3E}">
        <p14:creationId xmlns:p14="http://schemas.microsoft.com/office/powerpoint/2010/main" val="138769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Google Shape;177;p6">
            <a:extLst>
              <a:ext uri="{FF2B5EF4-FFF2-40B4-BE49-F238E27FC236}">
                <a16:creationId xmlns:a16="http://schemas.microsoft.com/office/drawing/2014/main" id="{879EF2BF-D4B9-0F6D-3DF6-3B40BBBCFDFD}"/>
              </a:ext>
            </a:extLst>
          </p:cNvPr>
          <p:cNvSpPr txBox="1">
            <a:spLocks noGrp="1"/>
          </p:cNvSpPr>
          <p:nvPr>
            <p:ph type="body" idx="1"/>
          </p:nvPr>
        </p:nvSpPr>
        <p:spPr>
          <a:xfrm>
            <a:off x="736600" y="1889579"/>
            <a:ext cx="5359400" cy="3017384"/>
          </a:xfrm>
        </p:spPr>
        <p:txBody>
          <a:bodyPr>
            <a:normAutofit/>
          </a:bodyPr>
          <a:lstStyle/>
          <a:p>
            <a:pPr marL="0" indent="0" algn="just" eaLnBrk="1" fontAlgn="auto" hangingPunct="1">
              <a:lnSpc>
                <a:spcPct val="100000"/>
              </a:lnSpc>
              <a:spcBef>
                <a:spcPts val="0"/>
              </a:spcBef>
              <a:buClr>
                <a:schemeClr val="accent1"/>
              </a:buClr>
              <a:buSzPct val="100000"/>
              <a:buFont typeface="Calibri"/>
              <a:buNone/>
              <a:defRPr/>
            </a:pPr>
            <a:r>
              <a:rPr lang="en-US" sz="2400" b="1" dirty="0">
                <a:solidFill>
                  <a:srgbClr val="2A4F1C"/>
                </a:solidFill>
                <a:sym typeface="Arial"/>
              </a:rPr>
              <a:t>Based on companies’ response to the question of environment, they can be divided into three groups: </a:t>
            </a:r>
          </a:p>
          <a:p>
            <a:pPr marL="0" indent="0" algn="just" eaLnBrk="1" fontAlgn="auto" hangingPunct="1">
              <a:lnSpc>
                <a:spcPct val="100000"/>
              </a:lnSpc>
              <a:spcBef>
                <a:spcPts val="0"/>
              </a:spcBef>
              <a:buClr>
                <a:schemeClr val="accent1"/>
              </a:buClr>
              <a:buSzPct val="100000"/>
              <a:buFont typeface="Calibri"/>
              <a:buNone/>
              <a:defRPr/>
            </a:pPr>
            <a:endParaRPr lang="en-US" sz="2000" b="1" dirty="0">
              <a:solidFill>
                <a:srgbClr val="3F3F3F"/>
              </a:solidFill>
              <a:latin typeface="Calibri"/>
              <a:cs typeface="Calibri"/>
              <a:sym typeface="Calibri"/>
            </a:endParaRPr>
          </a:p>
          <a:p>
            <a:pPr indent="-457200" algn="just" eaLnBrk="1" fontAlgn="auto" hangingPunct="1">
              <a:lnSpc>
                <a:spcPct val="100000"/>
              </a:lnSpc>
              <a:spcBef>
                <a:spcPts val="0"/>
              </a:spcBef>
              <a:buClr>
                <a:schemeClr val="accent1"/>
              </a:buClr>
              <a:buSzPct val="100000"/>
              <a:buFont typeface="Calibri"/>
              <a:buAutoNum type="arabicPeriod"/>
              <a:defRPr/>
            </a:pPr>
            <a:r>
              <a:rPr lang="en-US" sz="2400" b="1" dirty="0">
                <a:solidFill>
                  <a:srgbClr val="2A4F1C"/>
                </a:solidFill>
                <a:latin typeface="Calibri"/>
                <a:cs typeface="Calibri"/>
                <a:sym typeface="Calibri"/>
              </a:rPr>
              <a:t>Green Companies</a:t>
            </a:r>
          </a:p>
          <a:p>
            <a:pPr marL="514350" indent="-514350" algn="just" eaLnBrk="1" fontAlgn="auto" hangingPunct="1">
              <a:lnSpc>
                <a:spcPct val="100000"/>
              </a:lnSpc>
              <a:spcBef>
                <a:spcPts val="0"/>
              </a:spcBef>
              <a:buClr>
                <a:schemeClr val="accent1"/>
              </a:buClr>
              <a:buSzPct val="100000"/>
              <a:buFont typeface="Calibri"/>
              <a:buAutoNum type="arabicPeriod"/>
              <a:defRPr/>
            </a:pPr>
            <a:r>
              <a:rPr lang="en-US" sz="2400" b="1" dirty="0">
                <a:solidFill>
                  <a:srgbClr val="2A4F1C"/>
                </a:solidFill>
                <a:latin typeface="Calibri"/>
                <a:cs typeface="Calibri"/>
                <a:sym typeface="Calibri"/>
              </a:rPr>
              <a:t>Companies on the way to becoming green</a:t>
            </a:r>
          </a:p>
          <a:p>
            <a:pPr marL="514350" indent="-514350" algn="just" eaLnBrk="1" fontAlgn="auto" hangingPunct="1">
              <a:lnSpc>
                <a:spcPct val="100000"/>
              </a:lnSpc>
              <a:spcBef>
                <a:spcPts val="0"/>
              </a:spcBef>
              <a:buClr>
                <a:schemeClr val="accent1"/>
              </a:buClr>
              <a:buSzPct val="100000"/>
              <a:buFont typeface="Calibri"/>
              <a:buAutoNum type="arabicPeriod"/>
              <a:defRPr/>
            </a:pPr>
            <a:r>
              <a:rPr lang="en-US" sz="2400" b="1" dirty="0">
                <a:solidFill>
                  <a:srgbClr val="2A4F1C"/>
                </a:solidFill>
                <a:latin typeface="Calibri"/>
                <a:cs typeface="Calibri"/>
                <a:sym typeface="Calibri"/>
              </a:rPr>
              <a:t>Others</a:t>
            </a:r>
            <a:endParaRPr lang="tr-TR" sz="3600" b="1" dirty="0">
              <a:solidFill>
                <a:srgbClr val="2A4F1C"/>
              </a:solidFill>
              <a:sym typeface="Arial"/>
            </a:endParaRPr>
          </a:p>
        </p:txBody>
      </p:sp>
      <p:sp>
        <p:nvSpPr>
          <p:cNvPr id="20483" name="Google Shape;178;p6">
            <a:extLst>
              <a:ext uri="{FF2B5EF4-FFF2-40B4-BE49-F238E27FC236}">
                <a16:creationId xmlns:a16="http://schemas.microsoft.com/office/drawing/2014/main" id="{7CA01BBB-471E-7AAF-A8B8-05E354444A1B}"/>
              </a:ext>
            </a:extLst>
          </p:cNvPr>
          <p:cNvSpPr txBox="1">
            <a:spLocks noChangeArrowheads="1"/>
          </p:cNvSpPr>
          <p:nvPr/>
        </p:nvSpPr>
        <p:spPr bwMode="auto">
          <a:xfrm>
            <a:off x="475343" y="299810"/>
            <a:ext cx="10515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5000"/>
              </a:lnSpc>
              <a:buClr>
                <a:srgbClr val="2A4F1C"/>
              </a:buClr>
              <a:buSzPts val="3200"/>
            </a:pPr>
            <a:r>
              <a:rPr lang="en-US" altLang="tr-TR" sz="3200" b="1" dirty="0">
                <a:solidFill>
                  <a:srgbClr val="2A4F1C"/>
                </a:solidFill>
              </a:rPr>
              <a:t>Concept of Green Companies</a:t>
            </a:r>
            <a:endParaRPr lang="tr-TR" altLang="tr-TR" sz="3200" b="1" dirty="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pic>
        <p:nvPicPr>
          <p:cNvPr id="5122" name="Picture 2" descr="Free green Photos &amp; Pictures | FreeImages">
            <a:extLst>
              <a:ext uri="{FF2B5EF4-FFF2-40B4-BE49-F238E27FC236}">
                <a16:creationId xmlns:a16="http://schemas.microsoft.com/office/drawing/2014/main" id="{6C3EF4E7-AB92-0A23-D8AA-7692F607A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971" y="1920308"/>
            <a:ext cx="5368137" cy="3017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Google Shape;171;p5">
            <a:extLst>
              <a:ext uri="{FF2B5EF4-FFF2-40B4-BE49-F238E27FC236}">
                <a16:creationId xmlns:a16="http://schemas.microsoft.com/office/drawing/2014/main" id="{56631501-A2DE-98CA-7624-36E0D6CFC4C4}"/>
              </a:ext>
            </a:extLst>
          </p:cNvPr>
          <p:cNvSpPr>
            <a:spLocks noChangeArrowheads="1"/>
          </p:cNvSpPr>
          <p:nvPr/>
        </p:nvSpPr>
        <p:spPr bwMode="auto">
          <a:xfrm>
            <a:off x="4572000" y="157163"/>
            <a:ext cx="2990850" cy="927100"/>
          </a:xfrm>
          <a:prstGeom prst="rect">
            <a:avLst/>
          </a:prstGeom>
          <a:solidFill>
            <a:schemeClr val="bg1"/>
          </a:solidFill>
          <a:ln w="15875">
            <a:solidFill>
              <a:schemeClr val="bg1"/>
            </a:solidFill>
            <a:round/>
            <a:headEnd type="none" w="sm" len="sm"/>
            <a:tailEnd type="none" w="sm" len="sm"/>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tr-TR" altLang="tr-TR"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Google Shape;178;p6">
            <a:extLst>
              <a:ext uri="{FF2B5EF4-FFF2-40B4-BE49-F238E27FC236}">
                <a16:creationId xmlns:a16="http://schemas.microsoft.com/office/drawing/2014/main" id="{1CCAB8F4-882A-2EC9-F94F-DF97B7EB90AE}"/>
              </a:ext>
            </a:extLst>
          </p:cNvPr>
          <p:cNvSpPr txBox="1"/>
          <p:nvPr/>
        </p:nvSpPr>
        <p:spPr>
          <a:xfrm>
            <a:off x="258416" y="157163"/>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3200" b="1" dirty="0">
                <a:solidFill>
                  <a:srgbClr val="2A4F1C"/>
                </a:solidFill>
                <a:latin typeface="Arial"/>
                <a:ea typeface="Calibri"/>
                <a:cs typeface="Arial"/>
                <a:sym typeface="Arial"/>
              </a:rPr>
              <a:t>How Companies Evolve Towards Green?</a:t>
            </a:r>
            <a:endParaRPr sz="3200" b="1" dirty="0">
              <a:solidFill>
                <a:srgbClr val="2A4F1C"/>
              </a:solidFill>
              <a:latin typeface="Calibri"/>
              <a:ea typeface="Calibri"/>
              <a:cs typeface="Calibri"/>
              <a:sym typeface="Calibri"/>
            </a:endParaRPr>
          </a:p>
        </p:txBody>
      </p:sp>
      <p:sp>
        <p:nvSpPr>
          <p:cNvPr id="4" name="Metin kutusu 3">
            <a:extLst>
              <a:ext uri="{FF2B5EF4-FFF2-40B4-BE49-F238E27FC236}">
                <a16:creationId xmlns:a16="http://schemas.microsoft.com/office/drawing/2014/main" id="{0FC1436A-074D-BC35-0EFE-22CB1DB5300D}"/>
              </a:ext>
            </a:extLst>
          </p:cNvPr>
          <p:cNvSpPr txBox="1"/>
          <p:nvPr/>
        </p:nvSpPr>
        <p:spPr>
          <a:xfrm>
            <a:off x="754109" y="1315112"/>
            <a:ext cx="9524213" cy="1914370"/>
          </a:xfrm>
          <a:prstGeom prst="rect">
            <a:avLst/>
          </a:prstGeom>
          <a:noFill/>
        </p:spPr>
        <p:txBody>
          <a:bodyPr wrap="square">
            <a:spAutoFit/>
          </a:bodyPr>
          <a:lstStyle/>
          <a:p>
            <a:pPr marL="0" indent="0" algn="just" eaLnBrk="1" fontAlgn="auto" hangingPunct="1">
              <a:lnSpc>
                <a:spcPct val="120000"/>
              </a:lnSpc>
              <a:spcBef>
                <a:spcPts val="0"/>
              </a:spcBef>
              <a:buClr>
                <a:schemeClr val="accent1"/>
              </a:buClr>
              <a:buSzPct val="100000"/>
              <a:buNone/>
              <a:defRPr/>
            </a:pPr>
            <a:r>
              <a:rPr lang="en-US" sz="2000" b="1" u="sng" dirty="0">
                <a:solidFill>
                  <a:srgbClr val="2A4F1C"/>
                </a:solidFill>
                <a:latin typeface="Calibri"/>
                <a:ea typeface="Calibri"/>
                <a:cs typeface="Calibri"/>
                <a:sym typeface="Calibri"/>
              </a:rPr>
              <a:t>Green Company: </a:t>
            </a:r>
            <a:r>
              <a:rPr lang="en-US" sz="2000" dirty="0">
                <a:solidFill>
                  <a:srgbClr val="2A4F1C"/>
                </a:solidFill>
                <a:latin typeface="Calibri"/>
                <a:ea typeface="Calibri"/>
                <a:cs typeface="Calibri"/>
                <a:sym typeface="Calibri"/>
              </a:rPr>
              <a:t>The green company could be defined as a company whose purpose, activities and its own material existence are in full harmony with the natural and cultural environment, and whose employees strictly follows ethical rules in relation and communication among themselves and with the company’s stakeholders (</a:t>
            </a:r>
            <a:r>
              <a:rPr lang="en-US" sz="2000" dirty="0" err="1">
                <a:solidFill>
                  <a:srgbClr val="2A4F1C"/>
                </a:solidFill>
                <a:latin typeface="Calibri"/>
                <a:ea typeface="Calibri"/>
                <a:cs typeface="Calibri"/>
                <a:sym typeface="Calibri"/>
              </a:rPr>
              <a:t>Biloslavo</a:t>
            </a:r>
            <a:r>
              <a:rPr lang="en-US" sz="2000" dirty="0">
                <a:solidFill>
                  <a:srgbClr val="2A4F1C"/>
                </a:solidFill>
                <a:latin typeface="Calibri"/>
                <a:ea typeface="Calibri"/>
                <a:cs typeface="Calibri"/>
                <a:sym typeface="Calibri"/>
              </a:rPr>
              <a:t> and </a:t>
            </a:r>
            <a:r>
              <a:rPr lang="en-US" sz="2000" dirty="0" err="1">
                <a:solidFill>
                  <a:srgbClr val="2A4F1C"/>
                </a:solidFill>
                <a:latin typeface="Calibri"/>
                <a:ea typeface="Calibri"/>
                <a:cs typeface="Calibri"/>
                <a:sym typeface="Calibri"/>
              </a:rPr>
              <a:t>Trnavcevic</a:t>
            </a:r>
            <a:r>
              <a:rPr lang="en-US" sz="2000" dirty="0">
                <a:solidFill>
                  <a:srgbClr val="2A4F1C"/>
                </a:solidFill>
                <a:latin typeface="Calibri"/>
                <a:ea typeface="Calibri"/>
                <a:cs typeface="Calibri"/>
                <a:sym typeface="Calibri"/>
              </a:rPr>
              <a:t>, 2014, p. 1159). </a:t>
            </a:r>
          </a:p>
        </p:txBody>
      </p:sp>
      <p:pic>
        <p:nvPicPr>
          <p:cNvPr id="6146" name="Picture 2" descr="Why 'going green' is a great PR move—and how to do it - Agility PR Solutions">
            <a:extLst>
              <a:ext uri="{FF2B5EF4-FFF2-40B4-BE49-F238E27FC236}">
                <a16:creationId xmlns:a16="http://schemas.microsoft.com/office/drawing/2014/main" id="{34562988-8FA6-47EC-63F0-544A025F5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382" y="3429000"/>
            <a:ext cx="7084332" cy="2663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70;p5">
            <a:extLst>
              <a:ext uri="{FF2B5EF4-FFF2-40B4-BE49-F238E27FC236}">
                <a16:creationId xmlns:a16="http://schemas.microsoft.com/office/drawing/2014/main" id="{D5321A96-405E-705B-AE04-981E5400EC57}"/>
              </a:ext>
            </a:extLst>
          </p:cNvPr>
          <p:cNvSpPr txBox="1">
            <a:spLocks noGrp="1"/>
          </p:cNvSpPr>
          <p:nvPr>
            <p:ph type="body" idx="1"/>
          </p:nvPr>
        </p:nvSpPr>
        <p:spPr>
          <a:xfrm>
            <a:off x="476131" y="772901"/>
            <a:ext cx="9277469" cy="3174985"/>
          </a:xfrm>
        </p:spPr>
        <p:txBody>
          <a:bodyPr>
            <a:normAutofit/>
          </a:bodyPr>
          <a:lstStyle/>
          <a:p>
            <a:pPr marL="0" indent="0" algn="just" eaLnBrk="1" fontAlgn="auto" hangingPunct="1">
              <a:lnSpc>
                <a:spcPct val="120000"/>
              </a:lnSpc>
              <a:spcBef>
                <a:spcPts val="0"/>
              </a:spcBef>
              <a:buClr>
                <a:schemeClr val="accent1"/>
              </a:buClr>
              <a:buSzPct val="100000"/>
              <a:buFont typeface="Calibri"/>
              <a:buNone/>
              <a:defRPr/>
            </a:pPr>
            <a:r>
              <a:rPr lang="en-GB" sz="2400" dirty="0">
                <a:solidFill>
                  <a:srgbClr val="2A4F1C"/>
                </a:solidFill>
                <a:effectLst/>
                <a:latin typeface="Calibri" panose="020F0502020204030204" pitchFamily="34" charset="0"/>
                <a:ea typeface="Times New Roman" panose="02020603050405020304" pitchFamily="18" charset="0"/>
                <a:cs typeface="Calibri" panose="020F0502020204030204" pitchFamily="34" charset="0"/>
              </a:rPr>
              <a:t>Companies can implement their processes towards becoming a green company in three different ways:</a:t>
            </a:r>
            <a:r>
              <a:rPr lang="tr-TR" sz="2400" dirty="0">
                <a:solidFill>
                  <a:srgbClr val="2A4F1C"/>
                </a:solidFill>
                <a:effectLst/>
                <a:latin typeface="Calibri" panose="020F0502020204030204" pitchFamily="34" charset="0"/>
                <a:cs typeface="Calibri" panose="020F0502020204030204" pitchFamily="34" charset="0"/>
              </a:rPr>
              <a:t> </a:t>
            </a:r>
          </a:p>
          <a:p>
            <a:pPr marL="342900" algn="just" eaLnBrk="1" fontAlgn="auto" hangingPunct="1">
              <a:lnSpc>
                <a:spcPct val="120000"/>
              </a:lnSpc>
              <a:spcBef>
                <a:spcPts val="0"/>
              </a:spcBef>
              <a:buClr>
                <a:schemeClr val="accent1"/>
              </a:buClr>
              <a:buSzPct val="100000"/>
              <a:buFont typeface="Calibri"/>
              <a:buAutoNum type="arabicPeriod"/>
              <a:defRPr/>
            </a:pPr>
            <a:r>
              <a:rPr lang="en-GB" sz="2400" dirty="0">
                <a:solidFill>
                  <a:srgbClr val="2A4F1C"/>
                </a:solidFill>
                <a:effectLst/>
                <a:latin typeface="Calibri" panose="020F0502020204030204" pitchFamily="34" charset="0"/>
                <a:ea typeface="Times New Roman" panose="02020603050405020304" pitchFamily="18" charset="0"/>
                <a:cs typeface="Calibri" panose="020F0502020204030204" pitchFamily="34" charset="0"/>
              </a:rPr>
              <a:t>production of sustainable products</a:t>
            </a:r>
            <a:endParaRPr lang="tr-TR" sz="2400" dirty="0">
              <a:solidFill>
                <a:srgbClr val="2A4F1C"/>
              </a:solidFill>
              <a:latin typeface="Calibri" panose="020F0502020204030204" pitchFamily="34" charset="0"/>
              <a:cs typeface="Calibri" panose="020F0502020204030204" pitchFamily="34" charset="0"/>
            </a:endParaRPr>
          </a:p>
          <a:p>
            <a:pPr marL="514350" indent="-514350" algn="just" eaLnBrk="1" fontAlgn="auto" hangingPunct="1">
              <a:lnSpc>
                <a:spcPct val="120000"/>
              </a:lnSpc>
              <a:spcBef>
                <a:spcPts val="0"/>
              </a:spcBef>
              <a:buClr>
                <a:schemeClr val="accent1"/>
              </a:buClr>
              <a:buSzPct val="100000"/>
              <a:buFont typeface="Calibri"/>
              <a:buAutoNum type="arabicPeriod"/>
              <a:defRPr/>
            </a:pPr>
            <a:r>
              <a:rPr lang="en-GB" sz="2400" dirty="0">
                <a:solidFill>
                  <a:srgbClr val="2A4F1C"/>
                </a:solidFill>
                <a:effectLst/>
                <a:latin typeface="Calibri" panose="020F0502020204030204" pitchFamily="34" charset="0"/>
                <a:ea typeface="Times New Roman" panose="02020603050405020304" pitchFamily="18" charset="0"/>
                <a:cs typeface="Calibri" panose="020F0502020204030204" pitchFamily="34" charset="0"/>
              </a:rPr>
              <a:t>usage of renewable energies in the production process</a:t>
            </a:r>
          </a:p>
          <a:p>
            <a:pPr marL="514350" indent="-514350" algn="just" eaLnBrk="1" fontAlgn="auto" hangingPunct="1">
              <a:lnSpc>
                <a:spcPct val="120000"/>
              </a:lnSpc>
              <a:spcBef>
                <a:spcPts val="0"/>
              </a:spcBef>
              <a:buClr>
                <a:schemeClr val="accent1"/>
              </a:buClr>
              <a:buSzPct val="100000"/>
              <a:buFont typeface="Calibri"/>
              <a:buAutoNum type="arabicPeriod"/>
              <a:defRPr/>
            </a:pPr>
            <a:r>
              <a:rPr lang="en-GB" sz="2400" dirty="0">
                <a:solidFill>
                  <a:srgbClr val="2A4F1C"/>
                </a:solidFill>
                <a:effectLst/>
                <a:latin typeface="Calibri" panose="020F0502020204030204" pitchFamily="34" charset="0"/>
                <a:ea typeface="Times New Roman" panose="02020603050405020304" pitchFamily="18" charset="0"/>
                <a:cs typeface="Calibri" panose="020F0502020204030204" pitchFamily="34" charset="0"/>
              </a:rPr>
              <a:t>Or materials reduction </a:t>
            </a:r>
            <a:endParaRPr lang="en-US" sz="2400" b="1" dirty="0">
              <a:solidFill>
                <a:srgbClr val="2A4F1C"/>
              </a:solidFill>
              <a:latin typeface="Calibri" panose="020F0502020204030204" pitchFamily="34" charset="0"/>
              <a:ea typeface="Calibri"/>
              <a:cs typeface="Calibri" panose="020F0502020204030204" pitchFamily="34" charset="0"/>
              <a:sym typeface="Calibri"/>
            </a:endParaRPr>
          </a:p>
        </p:txBody>
      </p:sp>
      <p:sp>
        <p:nvSpPr>
          <p:cNvPr id="5" name="Metin kutusu 4">
            <a:extLst>
              <a:ext uri="{FF2B5EF4-FFF2-40B4-BE49-F238E27FC236}">
                <a16:creationId xmlns:a16="http://schemas.microsoft.com/office/drawing/2014/main" id="{78253519-7FC8-9837-1BBF-F19E34D67DBF}"/>
              </a:ext>
            </a:extLst>
          </p:cNvPr>
          <p:cNvSpPr txBox="1"/>
          <p:nvPr/>
        </p:nvSpPr>
        <p:spPr>
          <a:xfrm>
            <a:off x="476131" y="3429000"/>
            <a:ext cx="10206383" cy="1200329"/>
          </a:xfrm>
          <a:prstGeom prst="rect">
            <a:avLst/>
          </a:prstGeom>
          <a:noFill/>
        </p:spPr>
        <p:txBody>
          <a:bodyPr wrap="square">
            <a:spAutoFit/>
          </a:bodyPr>
          <a:lstStyle/>
          <a:p>
            <a:r>
              <a:rPr lang="en-GB" sz="2400" b="1" dirty="0">
                <a:solidFill>
                  <a:srgbClr val="2A4F1C"/>
                </a:solidFill>
              </a:rPr>
              <a:t>Companies continue their journey towards becoming a green company through areas such as environmental strategies and green products. </a:t>
            </a:r>
          </a:p>
        </p:txBody>
      </p:sp>
    </p:spTree>
  </p:cSld>
  <p:clrMapOvr>
    <a:masterClrMapping/>
  </p:clrMapOvr>
  <p:transition spd="med">
    <p:fade/>
  </p:transition>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1183</Words>
  <Application>Microsoft Macintosh PowerPoint</Application>
  <PresentationFormat>Geniş ekran</PresentationFormat>
  <Paragraphs>90</Paragraphs>
  <Slides>15</Slides>
  <Notes>15</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Arial</vt:lpstr>
      <vt:lpstr>Noto Sans Symbols</vt:lpstr>
      <vt:lpstr>Times New Roman</vt:lpstr>
      <vt:lpstr>Calibri</vt:lpstr>
      <vt:lpstr>Rückblick</vt:lpstr>
      <vt:lpstr>GREENWORLD: Think Green for the World  Youth Education ERASMUS+  KA220 YOU - Strategic Partnerships for Youth Education Cooperation partnership </vt:lpstr>
      <vt:lpstr>Learning Outcomes of Module 3</vt:lpstr>
      <vt:lpstr>Let’s get started!</vt:lpstr>
      <vt:lpstr> Introduction</vt:lpstr>
      <vt:lpstr>PowerPoint Sunusu</vt:lpstr>
      <vt:lpstr>PowerPoint Sunusu</vt:lpstr>
      <vt:lpstr>PowerPoint Sunusu</vt:lpstr>
      <vt:lpstr>PowerPoint Sunusu</vt:lpstr>
      <vt:lpstr>PowerPoint Sunusu</vt:lpstr>
      <vt:lpstr>Change in Consumer Behaviors Based on Green Companies</vt:lpstr>
      <vt:lpstr>Reasons for the Change in Consumer Behaviors;</vt:lpstr>
      <vt:lpstr>‘Green Washing’</vt:lpstr>
      <vt:lpstr>How to Understand Green Washing?</vt:lpstr>
      <vt:lpstr>Objectives of the Module</vt:lpstr>
      <vt:lpstr>References and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Think Green for the World  Youth Education ERASMUS+  KA220 YOU - Strategic Partnerships for Youth Education Cooperation partnership</dc:title>
  <dc:creator>Selman Narlı</dc:creator>
  <cp:lastModifiedBy>Nevsare Bigun</cp:lastModifiedBy>
  <cp:revision>45</cp:revision>
  <dcterms:created xsi:type="dcterms:W3CDTF">2020-11-17T09:39:06Z</dcterms:created>
  <dcterms:modified xsi:type="dcterms:W3CDTF">2024-02-19T13:31:00Z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