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91" r:id="rId4"/>
    <p:sldId id="302" r:id="rId5"/>
    <p:sldId id="260" r:id="rId6"/>
    <p:sldId id="322" r:id="rId7"/>
    <p:sldId id="261" r:id="rId8"/>
    <p:sldId id="262" r:id="rId9"/>
    <p:sldId id="263" r:id="rId10"/>
    <p:sldId id="265" r:id="rId11"/>
    <p:sldId id="266" r:id="rId12"/>
    <p:sldId id="323" r:id="rId13"/>
    <p:sldId id="324" r:id="rId14"/>
    <p:sldId id="325" r:id="rId15"/>
    <p:sldId id="326" r:id="rId16"/>
    <p:sldId id="327" r:id="rId17"/>
    <p:sldId id="277" r:id="rId18"/>
    <p:sldId id="296" r:id="rId19"/>
  </p:sldIdLst>
  <p:sldSz cx="12192000" cy="6858000"/>
  <p:notesSz cx="6858000" cy="9144000"/>
  <p:embeddedFontLst>
    <p:embeddedFont>
      <p:font typeface="Noto Sans Symbols" panose="020B0604020202020204" pitchFamily="2" charset="0"/>
      <p:regular r:id="rId21"/>
    </p:embeddedFont>
  </p:embeddedFontLst>
  <p:defaultTextStyle>
    <a:defPPr>
      <a:defRPr lang="tr-T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3" autoAdjust="0"/>
  </p:normalViewPr>
  <p:slideViewPr>
    <p:cSldViewPr snapToGrid="0">
      <p:cViewPr varScale="1">
        <p:scale>
          <a:sx n="73" d="100"/>
          <a:sy n="73"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CBCCF1BC-40FE-2AC9-07D0-D71624B92F3B}"/>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5" name="Google Shape;4;n">
            <a:extLst>
              <a:ext uri="{FF2B5EF4-FFF2-40B4-BE49-F238E27FC236}">
                <a16:creationId xmlns:a16="http://schemas.microsoft.com/office/drawing/2014/main" id="{3A4516CD-E8F2-57DD-EE9E-340300295958}"/>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7172" name="Google Shape;5;n">
            <a:extLst>
              <a:ext uri="{FF2B5EF4-FFF2-40B4-BE49-F238E27FC236}">
                <a16:creationId xmlns:a16="http://schemas.microsoft.com/office/drawing/2014/main" id="{37D89973-7706-387C-389E-39C37619C146}"/>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3" name="Google Shape;6;n">
            <a:extLst>
              <a:ext uri="{FF2B5EF4-FFF2-40B4-BE49-F238E27FC236}">
                <a16:creationId xmlns:a16="http://schemas.microsoft.com/office/drawing/2014/main" id="{2D6B787E-82BC-AB3B-C3DB-85D30C4E9B7F}"/>
              </a:ext>
            </a:extLst>
          </p:cNvPr>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tr-TR" altLang="tr-TR">
              <a:sym typeface="Arial" panose="020B0604020202020204" pitchFamily="34" charset="0"/>
            </a:endParaRPr>
          </a:p>
        </p:txBody>
      </p:sp>
      <p:sp>
        <p:nvSpPr>
          <p:cNvPr id="8198" name="Google Shape;7;n">
            <a:extLst>
              <a:ext uri="{FF2B5EF4-FFF2-40B4-BE49-F238E27FC236}">
                <a16:creationId xmlns:a16="http://schemas.microsoft.com/office/drawing/2014/main" id="{4A7140EB-2BC9-3400-419A-B42AA2F957F3}"/>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9" name="Google Shape;8;n">
            <a:extLst>
              <a:ext uri="{FF2B5EF4-FFF2-40B4-BE49-F238E27FC236}">
                <a16:creationId xmlns:a16="http://schemas.microsoft.com/office/drawing/2014/main" id="{CF1B2CF2-B573-A13C-5E1A-5A559538BD1B}"/>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solidFill>
                  <a:srgbClr val="514843"/>
                </a:solidFill>
              </a:defRPr>
            </a:lvl1pPr>
          </a:lstStyle>
          <a:p>
            <a:fld id="{FF34F89A-8534-486C-A45C-B63576D8EC20}" type="slidenum">
              <a:rPr lang="en-US" altLang="tr-TR"/>
              <a:pPr/>
              <a:t>‹Nr.›</a:t>
            </a:fld>
            <a:endParaRPr lang="tr-TR" altLang="tr-T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6;p1:notes">
            <a:extLst>
              <a:ext uri="{FF2B5EF4-FFF2-40B4-BE49-F238E27FC236}">
                <a16:creationId xmlns:a16="http://schemas.microsoft.com/office/drawing/2014/main" id="{A1058B6B-924A-9B82-3B8F-8C85E244BB55}"/>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9219" name="Google Shape;117;p1:notes">
            <a:extLst>
              <a:ext uri="{FF2B5EF4-FFF2-40B4-BE49-F238E27FC236}">
                <a16:creationId xmlns:a16="http://schemas.microsoft.com/office/drawing/2014/main" id="{277B9CFA-3682-7217-891F-247CF2B8169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7;p10:notes">
            <a:extLst>
              <a:ext uri="{FF2B5EF4-FFF2-40B4-BE49-F238E27FC236}">
                <a16:creationId xmlns:a16="http://schemas.microsoft.com/office/drawing/2014/main" id="{4BB3CF8E-F7A6-BF09-E312-E378A4D50782}"/>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7651" name="Google Shape;208;p10:notes">
            <a:extLst>
              <a:ext uri="{FF2B5EF4-FFF2-40B4-BE49-F238E27FC236}">
                <a16:creationId xmlns:a16="http://schemas.microsoft.com/office/drawing/2014/main" id="{EFF34254-523C-163D-6769-4E932945A56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13;p11:notes">
            <a:extLst>
              <a:ext uri="{FF2B5EF4-FFF2-40B4-BE49-F238E27FC236}">
                <a16:creationId xmlns:a16="http://schemas.microsoft.com/office/drawing/2014/main" id="{076147C1-B42B-64E4-3824-0318D31D8DC8}"/>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9699" name="Google Shape;214;p11:notes">
            <a:extLst>
              <a:ext uri="{FF2B5EF4-FFF2-40B4-BE49-F238E27FC236}">
                <a16:creationId xmlns:a16="http://schemas.microsoft.com/office/drawing/2014/main" id="{B8611006-BE47-A41F-B9EF-D06A19A7C39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07;p10:notes">
            <a:extLst>
              <a:ext uri="{FF2B5EF4-FFF2-40B4-BE49-F238E27FC236}">
                <a16:creationId xmlns:a16="http://schemas.microsoft.com/office/drawing/2014/main" id="{A18DA208-1D3F-3C9E-C24F-57B47CD808B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1747" name="Google Shape;208;p10:notes">
            <a:extLst>
              <a:ext uri="{FF2B5EF4-FFF2-40B4-BE49-F238E27FC236}">
                <a16:creationId xmlns:a16="http://schemas.microsoft.com/office/drawing/2014/main" id="{51C98536-83AA-E70D-1006-DF9E6584E59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07;p10:notes">
            <a:extLst>
              <a:ext uri="{FF2B5EF4-FFF2-40B4-BE49-F238E27FC236}">
                <a16:creationId xmlns:a16="http://schemas.microsoft.com/office/drawing/2014/main" id="{C1498F49-9D76-FCC2-5051-6DE904F57F2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3795" name="Google Shape;208;p10:notes">
            <a:extLst>
              <a:ext uri="{FF2B5EF4-FFF2-40B4-BE49-F238E27FC236}">
                <a16:creationId xmlns:a16="http://schemas.microsoft.com/office/drawing/2014/main" id="{7CEB9D66-EE66-D5F5-4B3B-F093BF8C226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07;p10:notes">
            <a:extLst>
              <a:ext uri="{FF2B5EF4-FFF2-40B4-BE49-F238E27FC236}">
                <a16:creationId xmlns:a16="http://schemas.microsoft.com/office/drawing/2014/main" id="{557C599F-8A1E-AF5F-DE3A-24836F1A18E0}"/>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5843" name="Google Shape;208;p10:notes">
            <a:extLst>
              <a:ext uri="{FF2B5EF4-FFF2-40B4-BE49-F238E27FC236}">
                <a16:creationId xmlns:a16="http://schemas.microsoft.com/office/drawing/2014/main" id="{045604B6-FC65-8B57-89F1-D111335A382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07;p10:notes">
            <a:extLst>
              <a:ext uri="{FF2B5EF4-FFF2-40B4-BE49-F238E27FC236}">
                <a16:creationId xmlns:a16="http://schemas.microsoft.com/office/drawing/2014/main" id="{0F547D38-8355-2913-BED2-FA119C802F6F}"/>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7891" name="Google Shape;208;p10:notes">
            <a:extLst>
              <a:ext uri="{FF2B5EF4-FFF2-40B4-BE49-F238E27FC236}">
                <a16:creationId xmlns:a16="http://schemas.microsoft.com/office/drawing/2014/main" id="{614BD733-425C-D7F2-38A2-67843A644C1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07;p10:notes">
            <a:extLst>
              <a:ext uri="{FF2B5EF4-FFF2-40B4-BE49-F238E27FC236}">
                <a16:creationId xmlns:a16="http://schemas.microsoft.com/office/drawing/2014/main" id="{C9B8EB54-FA5C-94FE-600B-67AE994ABD16}"/>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9939" name="Google Shape;208;p10:notes">
            <a:extLst>
              <a:ext uri="{FF2B5EF4-FFF2-40B4-BE49-F238E27FC236}">
                <a16:creationId xmlns:a16="http://schemas.microsoft.com/office/drawing/2014/main" id="{D2700146-A58B-3BC4-0114-13A3B565FA2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320;p22:notes">
            <a:extLst>
              <a:ext uri="{FF2B5EF4-FFF2-40B4-BE49-F238E27FC236}">
                <a16:creationId xmlns:a16="http://schemas.microsoft.com/office/drawing/2014/main" id="{15631FEA-280B-FACB-79E4-554E7CF3FF8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1987" name="Google Shape;321;p22:notes">
            <a:extLst>
              <a:ext uri="{FF2B5EF4-FFF2-40B4-BE49-F238E27FC236}">
                <a16:creationId xmlns:a16="http://schemas.microsoft.com/office/drawing/2014/main" id="{A1722D04-9A4F-4501-3DDB-B97A07CE993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20;p22:notes">
            <a:extLst>
              <a:ext uri="{FF2B5EF4-FFF2-40B4-BE49-F238E27FC236}">
                <a16:creationId xmlns:a16="http://schemas.microsoft.com/office/drawing/2014/main" id="{CA13A8FA-E0F5-1F23-B996-CF1067E07D7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4035" name="Google Shape;321;p22:notes">
            <a:extLst>
              <a:ext uri="{FF2B5EF4-FFF2-40B4-BE49-F238E27FC236}">
                <a16:creationId xmlns:a16="http://schemas.microsoft.com/office/drawing/2014/main" id="{35A274C7-5F1B-D7D5-29B8-13CC02C290D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2:notes">
            <a:extLst>
              <a:ext uri="{FF2B5EF4-FFF2-40B4-BE49-F238E27FC236}">
                <a16:creationId xmlns:a16="http://schemas.microsoft.com/office/drawing/2014/main" id="{2CD98CB2-8517-9B38-EC79-0C535F019A7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1267" name="Google Shape;128;p2:notes">
            <a:extLst>
              <a:ext uri="{FF2B5EF4-FFF2-40B4-BE49-F238E27FC236}">
                <a16:creationId xmlns:a16="http://schemas.microsoft.com/office/drawing/2014/main" id="{9D610617-C489-BE91-3C51-2010BF3E9B0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p3:notes">
            <a:extLst>
              <a:ext uri="{FF2B5EF4-FFF2-40B4-BE49-F238E27FC236}">
                <a16:creationId xmlns:a16="http://schemas.microsoft.com/office/drawing/2014/main" id="{C9EAF001-4BC2-6FDF-95B9-BB7B3F948C4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3315" name="Google Shape;136;p3:notes">
            <a:extLst>
              <a:ext uri="{FF2B5EF4-FFF2-40B4-BE49-F238E27FC236}">
                <a16:creationId xmlns:a16="http://schemas.microsoft.com/office/drawing/2014/main" id="{876662D4-2495-D6B1-B99C-16CBC36EC3C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3:notes">
            <a:extLst>
              <a:ext uri="{FF2B5EF4-FFF2-40B4-BE49-F238E27FC236}">
                <a16:creationId xmlns:a16="http://schemas.microsoft.com/office/drawing/2014/main" id="{E92B2951-B7FF-B493-71FA-157F46B3B7B9}"/>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5363" name="Google Shape;150;p3:notes">
            <a:extLst>
              <a:ext uri="{FF2B5EF4-FFF2-40B4-BE49-F238E27FC236}">
                <a16:creationId xmlns:a16="http://schemas.microsoft.com/office/drawing/2014/main" id="{5D034A1F-3063-1CE5-9202-5B4C11F75EDA}"/>
              </a:ext>
            </a:extLst>
          </p:cNvPr>
          <p:cNvSpPr txBox="1">
            <a:spLocks noGrp="1"/>
          </p:cNvSpPr>
          <p:nvPr>
            <p:ph type="body" idx="1"/>
          </p:nvPr>
        </p:nvSpPr>
        <p:spPr>
          <a:xfrm>
            <a:off x="685800" y="4343400"/>
            <a:ext cx="5486400" cy="4114800"/>
          </a:xfrm>
          <a:noFill/>
        </p:spPr>
        <p:txBody>
          <a:bodyPr tIns="91425" bIns="91425"/>
          <a:lstStyle/>
          <a:p>
            <a:pPr marL="0" indent="0" eaLnBrk="1" hangingPunct="1">
              <a:buClr>
                <a:srgbClr val="514843"/>
              </a:buClr>
              <a:buSzPts val="1200"/>
            </a:pPr>
            <a:endParaRPr lang="tr-TR" altLang="tr-TR" sz="1200">
              <a:solidFill>
                <a:srgbClr val="514843"/>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67;p5:notes">
            <a:extLst>
              <a:ext uri="{FF2B5EF4-FFF2-40B4-BE49-F238E27FC236}">
                <a16:creationId xmlns:a16="http://schemas.microsoft.com/office/drawing/2014/main" id="{F7AD64A7-F1C0-06F8-0550-522B0FD3C44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7411" name="Google Shape;168;p5:notes">
            <a:extLst>
              <a:ext uri="{FF2B5EF4-FFF2-40B4-BE49-F238E27FC236}">
                <a16:creationId xmlns:a16="http://schemas.microsoft.com/office/drawing/2014/main" id="{E7033D11-6159-7299-5BF2-B11D1EAAEA4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67;p5:notes">
            <a:extLst>
              <a:ext uri="{FF2B5EF4-FFF2-40B4-BE49-F238E27FC236}">
                <a16:creationId xmlns:a16="http://schemas.microsoft.com/office/drawing/2014/main" id="{981EA69E-ECA9-E43B-BE70-9A14FDCA462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9459" name="Google Shape;168;p5:notes">
            <a:extLst>
              <a:ext uri="{FF2B5EF4-FFF2-40B4-BE49-F238E27FC236}">
                <a16:creationId xmlns:a16="http://schemas.microsoft.com/office/drawing/2014/main" id="{0BA26D29-AB21-6E27-B3C7-7AFD1713FA6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74;p6:notes">
            <a:extLst>
              <a:ext uri="{FF2B5EF4-FFF2-40B4-BE49-F238E27FC236}">
                <a16:creationId xmlns:a16="http://schemas.microsoft.com/office/drawing/2014/main" id="{B527F910-AF1D-93E1-8BED-FBEB5C4FA0D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1507" name="Google Shape;175;p6:notes">
            <a:extLst>
              <a:ext uri="{FF2B5EF4-FFF2-40B4-BE49-F238E27FC236}">
                <a16:creationId xmlns:a16="http://schemas.microsoft.com/office/drawing/2014/main" id="{3D5AA9B2-2A3B-19E4-07A8-9EC35407CBE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81;p7:notes">
            <a:extLst>
              <a:ext uri="{FF2B5EF4-FFF2-40B4-BE49-F238E27FC236}">
                <a16:creationId xmlns:a16="http://schemas.microsoft.com/office/drawing/2014/main" id="{2CCFB893-FE45-7B14-4BA6-D11D8BAF0BD8}"/>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3555" name="Google Shape;182;p7:notes">
            <a:extLst>
              <a:ext uri="{FF2B5EF4-FFF2-40B4-BE49-F238E27FC236}">
                <a16:creationId xmlns:a16="http://schemas.microsoft.com/office/drawing/2014/main" id="{C6B78491-6316-55EC-199E-FCE9667CE9C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8;p8:notes">
            <a:extLst>
              <a:ext uri="{FF2B5EF4-FFF2-40B4-BE49-F238E27FC236}">
                <a16:creationId xmlns:a16="http://schemas.microsoft.com/office/drawing/2014/main" id="{2A2B2118-A357-B912-F46D-ADDB88CD8106}"/>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5603" name="Google Shape;189;p8:notes">
            <a:extLst>
              <a:ext uri="{FF2B5EF4-FFF2-40B4-BE49-F238E27FC236}">
                <a16:creationId xmlns:a16="http://schemas.microsoft.com/office/drawing/2014/main" id="{19DAA6EB-2876-739B-331F-98BB10B2059A}"/>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 name="Google Shape;22;p26">
            <a:extLst>
              <a:ext uri="{FF2B5EF4-FFF2-40B4-BE49-F238E27FC236}">
                <a16:creationId xmlns:a16="http://schemas.microsoft.com/office/drawing/2014/main" id="{97A0ECC1-28EB-D425-9926-419D2B5B3F14}"/>
              </a:ext>
            </a:extLst>
          </p:cNvPr>
          <p:cNvSpPr>
            <a:spLocks noChangeArrowheads="1"/>
          </p:cNvSpPr>
          <p:nvPr/>
        </p:nvSpPr>
        <p:spPr bwMode="auto">
          <a:xfrm>
            <a:off x="0" y="0"/>
            <a:ext cx="40513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23;p26">
            <a:extLst>
              <a:ext uri="{FF2B5EF4-FFF2-40B4-BE49-F238E27FC236}">
                <a16:creationId xmlns:a16="http://schemas.microsoft.com/office/drawing/2014/main" id="{A6FC4E8B-7FD1-874A-70A0-46052C050663}"/>
              </a:ext>
            </a:extLst>
          </p:cNvPr>
          <p:cNvSpPr>
            <a:spLocks noChangeArrowheads="1"/>
          </p:cNvSpPr>
          <p:nvPr/>
        </p:nvSpPr>
        <p:spPr bwMode="auto">
          <a:xfrm>
            <a:off x="4040188" y="0"/>
            <a:ext cx="635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29;p26">
            <a:extLst>
              <a:ext uri="{FF2B5EF4-FFF2-40B4-BE49-F238E27FC236}">
                <a16:creationId xmlns:a16="http://schemas.microsoft.com/office/drawing/2014/main" id="{C4285AED-F3F9-A3D8-EAE4-EEE80C9126F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4613"/>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0;p26">
            <a:extLst>
              <a:ext uri="{FF2B5EF4-FFF2-40B4-BE49-F238E27FC236}">
                <a16:creationId xmlns:a16="http://schemas.microsoft.com/office/drawing/2014/main" id="{B5AE4513-126E-90FE-9535-0257D9C79584}"/>
              </a:ext>
            </a:extLst>
          </p:cNvPr>
          <p:cNvSpPr txBox="1">
            <a:spLocks noChangeArrowheads="1"/>
          </p:cNvSpPr>
          <p:nvPr/>
        </p:nvSpPr>
        <p:spPr bwMode="auto">
          <a:xfrm>
            <a:off x="4702175" y="6424613"/>
            <a:ext cx="5014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595959"/>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595959"/>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1F497D"/>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31;p26">
            <a:extLst>
              <a:ext uri="{FF2B5EF4-FFF2-40B4-BE49-F238E27FC236}">
                <a16:creationId xmlns:a16="http://schemas.microsoft.com/office/drawing/2014/main" id="{0E48EBEF-DA74-1F89-A2AB-087CC9FA346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 name="Google Shape;27;p26">
            <a:extLst>
              <a:ext uri="{FF2B5EF4-FFF2-40B4-BE49-F238E27FC236}">
                <a16:creationId xmlns:a16="http://schemas.microsoft.com/office/drawing/2014/main" id="{80D69C46-70A7-B0F7-9D3A-A6B6780A1FC1}"/>
              </a:ext>
            </a:extLst>
          </p:cNvPr>
          <p:cNvSpPr txBox="1">
            <a:spLocks noGrp="1"/>
          </p:cNvSpPr>
          <p:nvPr>
            <p:ph type="dt" idx="10"/>
          </p:nvPr>
        </p:nvSpPr>
        <p:spPr>
          <a:xfrm>
            <a:off x="465138" y="6459538"/>
            <a:ext cx="2619375" cy="365125"/>
          </a:xfrm>
        </p:spPr>
        <p:txBody>
          <a:bodyPr/>
          <a:lstStyle>
            <a:lvl1pPr>
              <a:defRPr smtClean="0"/>
            </a:lvl1pPr>
          </a:lstStyle>
          <a:p>
            <a:pPr>
              <a:defRPr/>
            </a:pPr>
            <a:endParaRPr lang="tr-TR" altLang="tr-TR"/>
          </a:p>
        </p:txBody>
      </p:sp>
      <p:sp>
        <p:nvSpPr>
          <p:cNvPr id="8" name="Google Shape;28;p26">
            <a:extLst>
              <a:ext uri="{FF2B5EF4-FFF2-40B4-BE49-F238E27FC236}">
                <a16:creationId xmlns:a16="http://schemas.microsoft.com/office/drawing/2014/main" id="{FA239051-7836-AC7B-349E-9CEB7B4D008D}"/>
              </a:ext>
            </a:extLst>
          </p:cNvPr>
          <p:cNvSpPr txBox="1">
            <a:spLocks noGrp="1"/>
          </p:cNvSpPr>
          <p:nvPr>
            <p:ph type="ftr" idx="11"/>
          </p:nvPr>
        </p:nvSpPr>
        <p:spPr>
          <a:xfrm>
            <a:off x="4800600" y="6459538"/>
            <a:ext cx="4648200" cy="365125"/>
          </a:xfrm>
        </p:spPr>
        <p:txBody>
          <a:bodyPr/>
          <a:lstStyle>
            <a:lvl1pPr algn="l">
              <a:defRPr smtClean="0">
                <a:solidFill>
                  <a:srgbClr val="455F51"/>
                </a:solidFill>
              </a:defRPr>
            </a:lvl1pPr>
          </a:lstStyle>
          <a:p>
            <a:pPr>
              <a:defRPr/>
            </a:pPr>
            <a:endParaRPr lang="tr-TR" altLang="tr-TR"/>
          </a:p>
        </p:txBody>
      </p:sp>
    </p:spTree>
    <p:extLst>
      <p:ext uri="{BB962C8B-B14F-4D97-AF65-F5344CB8AC3E}">
        <p14:creationId xmlns:p14="http://schemas.microsoft.com/office/powerpoint/2010/main" val="243089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2" name="Google Shape;104;p36">
            <a:extLst>
              <a:ext uri="{FF2B5EF4-FFF2-40B4-BE49-F238E27FC236}">
                <a16:creationId xmlns:a16="http://schemas.microsoft.com/office/drawing/2014/main" id="{DB402D0D-8829-8529-EE98-5604BC5CEAE9}"/>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105;p36">
            <a:extLst>
              <a:ext uri="{FF2B5EF4-FFF2-40B4-BE49-F238E27FC236}">
                <a16:creationId xmlns:a16="http://schemas.microsoft.com/office/drawing/2014/main" id="{EC4AEC8B-5297-37D6-0D34-8372665135E9}"/>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106;p36">
            <a:extLst>
              <a:ext uri="{FF2B5EF4-FFF2-40B4-BE49-F238E27FC236}">
                <a16:creationId xmlns:a16="http://schemas.microsoft.com/office/drawing/2014/main" id="{23F5B212-7D67-94A5-DCE0-82F61C67DCC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11;p36">
            <a:extLst>
              <a:ext uri="{FF2B5EF4-FFF2-40B4-BE49-F238E27FC236}">
                <a16:creationId xmlns:a16="http://schemas.microsoft.com/office/drawing/2014/main" id="{3AC4F0D1-C4BF-31A5-FD76-1BB76FBA4A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12;p36">
            <a:extLst>
              <a:ext uri="{FF2B5EF4-FFF2-40B4-BE49-F238E27FC236}">
                <a16:creationId xmlns:a16="http://schemas.microsoft.com/office/drawing/2014/main" id="{D4187578-D06A-A8AD-9D60-D62FE65DB655}"/>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13;p36">
            <a:extLst>
              <a:ext uri="{FF2B5EF4-FFF2-40B4-BE49-F238E27FC236}">
                <a16:creationId xmlns:a16="http://schemas.microsoft.com/office/drawing/2014/main" id="{4AB3F912-4E53-DBAC-421E-1CF22AD9013E}"/>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1134D3DA-FEDE-46AD-829D-EB12B5AA0A71}"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‹Nr.›</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114;p36">
            <a:extLst>
              <a:ext uri="{FF2B5EF4-FFF2-40B4-BE49-F238E27FC236}">
                <a16:creationId xmlns:a16="http://schemas.microsoft.com/office/drawing/2014/main" id="{1884755B-A4C1-9553-6F45-F579571AF6B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 name="Google Shape;109;p36">
            <a:extLst>
              <a:ext uri="{FF2B5EF4-FFF2-40B4-BE49-F238E27FC236}">
                <a16:creationId xmlns:a16="http://schemas.microsoft.com/office/drawing/2014/main" id="{DCE9F52C-1C61-3210-4AB2-CFD15D205501}"/>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110;p36">
            <a:extLst>
              <a:ext uri="{FF2B5EF4-FFF2-40B4-BE49-F238E27FC236}">
                <a16:creationId xmlns:a16="http://schemas.microsoft.com/office/drawing/2014/main" id="{6EF7F0F5-A560-8B1A-12EC-427FFE031608}"/>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5737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E58011C7-44E1-9AE7-38C2-85503D4957CF}"/>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50E6F3C7-253C-D87C-EDBC-AF7A0A8D9226}"/>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43101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4;p25">
            <a:extLst>
              <a:ext uri="{FF2B5EF4-FFF2-40B4-BE49-F238E27FC236}">
                <a16:creationId xmlns:a16="http://schemas.microsoft.com/office/drawing/2014/main" id="{3E9A79E7-1E7B-0DC6-83EB-54D461CB6DC4}"/>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E469D869-9BE7-E646-DAB2-CDA5A1396DC4}"/>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12556517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2" name="Google Shape;52;p30">
            <a:extLst>
              <a:ext uri="{FF2B5EF4-FFF2-40B4-BE49-F238E27FC236}">
                <a16:creationId xmlns:a16="http://schemas.microsoft.com/office/drawing/2014/main" id="{34B2B6F6-153B-F22F-F3D5-03CF11BD4739}"/>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53;p30">
            <a:extLst>
              <a:ext uri="{FF2B5EF4-FFF2-40B4-BE49-F238E27FC236}">
                <a16:creationId xmlns:a16="http://schemas.microsoft.com/office/drawing/2014/main" id="{A1043EB7-3453-7710-DCD6-F82D0133B19D}"/>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cxnSp>
        <p:nvCxnSpPr>
          <p:cNvPr id="4" name="Google Shape;57;p30">
            <a:extLst>
              <a:ext uri="{FF2B5EF4-FFF2-40B4-BE49-F238E27FC236}">
                <a16:creationId xmlns:a16="http://schemas.microsoft.com/office/drawing/2014/main" id="{1A829718-0735-D2A5-03C2-C986D48D68CB}"/>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5" name="Google Shape;58;p30">
            <a:extLst>
              <a:ext uri="{FF2B5EF4-FFF2-40B4-BE49-F238E27FC236}">
                <a16:creationId xmlns:a16="http://schemas.microsoft.com/office/drawing/2014/main" id="{FE82DBA7-0580-F5FE-4DB6-A0A44F181B1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9;p30">
            <a:extLst>
              <a:ext uri="{FF2B5EF4-FFF2-40B4-BE49-F238E27FC236}">
                <a16:creationId xmlns:a16="http://schemas.microsoft.com/office/drawing/2014/main" id="{5E68DB0C-70F6-50F3-298F-9EA9AED05EEC}"/>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Google Shape;60;p30">
            <a:extLst>
              <a:ext uri="{FF2B5EF4-FFF2-40B4-BE49-F238E27FC236}">
                <a16:creationId xmlns:a16="http://schemas.microsoft.com/office/drawing/2014/main" id="{5F9BB543-3576-E7BA-B2F2-4B5527FA6E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1;p30">
            <a:extLst>
              <a:ext uri="{FF2B5EF4-FFF2-40B4-BE49-F238E27FC236}">
                <a16:creationId xmlns:a16="http://schemas.microsoft.com/office/drawing/2014/main" id="{EBA908F4-C4E5-DECB-AD2C-1BF26089C89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lIns="91425" rIns="91425">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9" name="Google Shape;56;p30">
            <a:extLst>
              <a:ext uri="{FF2B5EF4-FFF2-40B4-BE49-F238E27FC236}">
                <a16:creationId xmlns:a16="http://schemas.microsoft.com/office/drawing/2014/main" id="{E222BF45-60BD-360D-0F09-C58B2A6AF0D9}"/>
              </a:ext>
            </a:extLst>
          </p:cNvPr>
          <p:cNvSpPr txBox="1">
            <a:spLocks noGrp="1"/>
          </p:cNvSpPr>
          <p:nvPr>
            <p:ph type="dt" idx="10"/>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42292590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62"/>
        <p:cNvGrpSpPr/>
        <p:nvPr/>
      </p:nvGrpSpPr>
      <p:grpSpPr>
        <a:xfrm>
          <a:off x="0" y="0"/>
          <a:ext cx="0" cy="0"/>
          <a:chOff x="0" y="0"/>
          <a:chExt cx="0" cy="0"/>
        </a:xfrm>
      </p:grpSpPr>
      <p:sp>
        <p:nvSpPr>
          <p:cNvPr id="2" name="Google Shape;63;p31">
            <a:extLst>
              <a:ext uri="{FF2B5EF4-FFF2-40B4-BE49-F238E27FC236}">
                <a16:creationId xmlns:a16="http://schemas.microsoft.com/office/drawing/2014/main" id="{9D49F4E1-49FA-CEC7-3BDB-718098505666}"/>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64;p31">
            <a:extLst>
              <a:ext uri="{FF2B5EF4-FFF2-40B4-BE49-F238E27FC236}">
                <a16:creationId xmlns:a16="http://schemas.microsoft.com/office/drawing/2014/main" id="{703DA71A-1E69-B0D2-7045-D99C7B54B711}"/>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65;p31">
            <a:extLst>
              <a:ext uri="{FF2B5EF4-FFF2-40B4-BE49-F238E27FC236}">
                <a16:creationId xmlns:a16="http://schemas.microsoft.com/office/drawing/2014/main" id="{BC16DFC4-2D5C-5F33-DA23-D45205D2996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31">
            <a:extLst>
              <a:ext uri="{FF2B5EF4-FFF2-40B4-BE49-F238E27FC236}">
                <a16:creationId xmlns:a16="http://schemas.microsoft.com/office/drawing/2014/main" id="{DE1639B9-F2DC-2BE9-0C9A-4D290924AF00}"/>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6" name="Google Shape;71;p31">
            <a:extLst>
              <a:ext uri="{FF2B5EF4-FFF2-40B4-BE49-F238E27FC236}">
                <a16:creationId xmlns:a16="http://schemas.microsoft.com/office/drawing/2014/main" id="{92225E0A-8A2A-74C7-EF33-A62E334EFC7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2;p31">
            <a:extLst>
              <a:ext uri="{FF2B5EF4-FFF2-40B4-BE49-F238E27FC236}">
                <a16:creationId xmlns:a16="http://schemas.microsoft.com/office/drawing/2014/main" id="{A0EE3C27-A022-0002-E7AE-3BF98A9CC8B9}"/>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8" name="Google Shape;73;p31">
            <a:extLst>
              <a:ext uri="{FF2B5EF4-FFF2-40B4-BE49-F238E27FC236}">
                <a16:creationId xmlns:a16="http://schemas.microsoft.com/office/drawing/2014/main" id="{959876C6-FB69-9B9D-978B-E07F96A5150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 name="Google Shape;68;p31">
            <a:extLst>
              <a:ext uri="{FF2B5EF4-FFF2-40B4-BE49-F238E27FC236}">
                <a16:creationId xmlns:a16="http://schemas.microsoft.com/office/drawing/2014/main" id="{1B197FC8-D18D-9ACB-8208-93E38BA18C4C}"/>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69;p31">
            <a:extLst>
              <a:ext uri="{FF2B5EF4-FFF2-40B4-BE49-F238E27FC236}">
                <a16:creationId xmlns:a16="http://schemas.microsoft.com/office/drawing/2014/main" id="{EC30A510-3009-4E8E-687C-394775634ED2}"/>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75709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3BC248DD-7018-5FBA-4E8A-3E89B99D88F7}"/>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820A8B65-2676-CD4C-11A4-C6372C4E35EF}"/>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51490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B0887113-89BE-E368-271B-BB652DA32D55}"/>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F9114358-9808-E424-5FE9-7A7BCF4852AB}"/>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56227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2" name="Google Shape;89;p34">
            <a:extLst>
              <a:ext uri="{FF2B5EF4-FFF2-40B4-BE49-F238E27FC236}">
                <a16:creationId xmlns:a16="http://schemas.microsoft.com/office/drawing/2014/main" id="{080D9E72-B190-2DE5-9B7A-2AB233A83266}"/>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90;p34">
            <a:extLst>
              <a:ext uri="{FF2B5EF4-FFF2-40B4-BE49-F238E27FC236}">
                <a16:creationId xmlns:a16="http://schemas.microsoft.com/office/drawing/2014/main" id="{A4FA4006-FC12-7C4C-BD89-C6874659E571}"/>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91;p34">
            <a:extLst>
              <a:ext uri="{FF2B5EF4-FFF2-40B4-BE49-F238E27FC236}">
                <a16:creationId xmlns:a16="http://schemas.microsoft.com/office/drawing/2014/main" id="{0DAB3CF2-EB4F-3AC9-1810-BAFE089ABDB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4;p34">
            <a:extLst>
              <a:ext uri="{FF2B5EF4-FFF2-40B4-BE49-F238E27FC236}">
                <a16:creationId xmlns:a16="http://schemas.microsoft.com/office/drawing/2014/main" id="{11B16757-A357-02BF-84C1-2E76A886CA7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5;p34">
            <a:extLst>
              <a:ext uri="{FF2B5EF4-FFF2-40B4-BE49-F238E27FC236}">
                <a16:creationId xmlns:a16="http://schemas.microsoft.com/office/drawing/2014/main" id="{AADD4A37-BE95-F535-1F91-946739871EC1}"/>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96;p34">
            <a:extLst>
              <a:ext uri="{FF2B5EF4-FFF2-40B4-BE49-F238E27FC236}">
                <a16:creationId xmlns:a16="http://schemas.microsoft.com/office/drawing/2014/main" id="{CB119196-77EB-3AD1-D610-9403D6B893FD}"/>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C39F8CFE-A878-4804-A436-E412288F3856}"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‹Nr.›</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97;p34">
            <a:extLst>
              <a:ext uri="{FF2B5EF4-FFF2-40B4-BE49-F238E27FC236}">
                <a16:creationId xmlns:a16="http://schemas.microsoft.com/office/drawing/2014/main" id="{F50A0871-D9ED-C396-FBF1-3855AD6A422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92;p34">
            <a:extLst>
              <a:ext uri="{FF2B5EF4-FFF2-40B4-BE49-F238E27FC236}">
                <a16:creationId xmlns:a16="http://schemas.microsoft.com/office/drawing/2014/main" id="{6B5CD471-4AE4-8A51-52B1-A017F8782347}"/>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93;p34">
            <a:extLst>
              <a:ext uri="{FF2B5EF4-FFF2-40B4-BE49-F238E27FC236}">
                <a16:creationId xmlns:a16="http://schemas.microsoft.com/office/drawing/2014/main" id="{809574DB-6C20-0663-B48A-793B4170FF85}"/>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1691247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12EFC1F2-D858-25AF-D754-BFC70DF44A62}"/>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EED149E6-969F-9FA4-5B25-589C2B1B5BE8}"/>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98192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5">
            <a:extLst>
              <a:ext uri="{FF2B5EF4-FFF2-40B4-BE49-F238E27FC236}">
                <a16:creationId xmlns:a16="http://schemas.microsoft.com/office/drawing/2014/main" id="{CD669943-89DB-CB6C-BF61-9F035F759F56}"/>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7" name="Google Shape;11;p25">
            <a:extLst>
              <a:ext uri="{FF2B5EF4-FFF2-40B4-BE49-F238E27FC236}">
                <a16:creationId xmlns:a16="http://schemas.microsoft.com/office/drawing/2014/main" id="{7D8E3167-EBB8-1633-A7F2-011BD1054B15}"/>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8" name="Google Shape;12;p25">
            <a:extLst>
              <a:ext uri="{FF2B5EF4-FFF2-40B4-BE49-F238E27FC236}">
                <a16:creationId xmlns:a16="http://schemas.microsoft.com/office/drawing/2014/main" id="{CA855478-7E85-8D29-411F-6906C840A2D4}"/>
              </a:ext>
            </a:extLst>
          </p:cNvPr>
          <p:cNvSpPr txBox="1">
            <a:spLocks noGrp="1"/>
          </p:cNvSpPr>
          <p:nvPr>
            <p:ph type="title"/>
          </p:nvPr>
        </p:nvSpPr>
        <p:spPr bwMode="auto">
          <a:xfrm>
            <a:off x="1096963" y="287338"/>
            <a:ext cx="1005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p>
            <a:pPr lvl="0"/>
            <a:endParaRPr lang="tr-TR" altLang="tr-TR">
              <a:sym typeface="Arial" panose="020B0604020202020204" pitchFamily="34" charset="0"/>
            </a:endParaRPr>
          </a:p>
        </p:txBody>
      </p:sp>
      <p:sp>
        <p:nvSpPr>
          <p:cNvPr id="1029" name="Google Shape;13;p25">
            <a:extLst>
              <a:ext uri="{FF2B5EF4-FFF2-40B4-BE49-F238E27FC236}">
                <a16:creationId xmlns:a16="http://schemas.microsoft.com/office/drawing/2014/main" id="{1CDB614A-FA30-1CC7-22B3-9B9053AE444C}"/>
              </a:ext>
            </a:extLst>
          </p:cNvPr>
          <p:cNvSpPr txBox="1">
            <a:spLocks noGrp="1"/>
          </p:cNvSpPr>
          <p:nvPr>
            <p:ph type="body" idx="1"/>
          </p:nvPr>
        </p:nvSpPr>
        <p:spPr bwMode="auto">
          <a:xfrm>
            <a:off x="1096963" y="1492250"/>
            <a:ext cx="10058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45700" numCol="1" anchor="t" anchorCtr="0" compatLnSpc="1">
            <a:prstTxWarp prst="textNoShape">
              <a:avLst/>
            </a:prstTxWarp>
          </a:bodyPr>
          <a:lstStyle/>
          <a:p>
            <a:pPr lvl="0"/>
            <a:endParaRPr lang="tr-TR" altLang="tr-TR">
              <a:sym typeface="Arial" panose="020B0604020202020204" pitchFamily="34" charset="0"/>
            </a:endParaRPr>
          </a:p>
        </p:txBody>
      </p:sp>
      <p:sp>
        <p:nvSpPr>
          <p:cNvPr id="1030" name="Google Shape;14;p25">
            <a:extLst>
              <a:ext uri="{FF2B5EF4-FFF2-40B4-BE49-F238E27FC236}">
                <a16:creationId xmlns:a16="http://schemas.microsoft.com/office/drawing/2014/main" id="{B35F1F41-A577-4268-F505-F8DA583D4DB7}"/>
              </a:ext>
            </a:extLst>
          </p:cNvPr>
          <p:cNvSpPr txBox="1">
            <a:spLocks noGrp="1"/>
          </p:cNvSpPr>
          <p:nvPr>
            <p:ph type="dt" idx="10"/>
          </p:nvPr>
        </p:nvSpPr>
        <p:spPr bwMode="auto">
          <a:xfrm>
            <a:off x="1096963" y="6459538"/>
            <a:ext cx="2473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sp>
        <p:nvSpPr>
          <p:cNvPr id="1031" name="Google Shape;15;p25">
            <a:extLst>
              <a:ext uri="{FF2B5EF4-FFF2-40B4-BE49-F238E27FC236}">
                <a16:creationId xmlns:a16="http://schemas.microsoft.com/office/drawing/2014/main" id="{098D6BFD-E798-170E-521C-043D0A6EC1C2}"/>
              </a:ext>
            </a:extLst>
          </p:cNvPr>
          <p:cNvSpPr txBox="1">
            <a:spLocks noGrp="1"/>
          </p:cNvSpPr>
          <p:nvPr>
            <p:ph type="ftr" idx="11"/>
          </p:nvPr>
        </p:nvSpPr>
        <p:spPr bwMode="auto">
          <a:xfrm>
            <a:off x="3686175" y="6459538"/>
            <a:ext cx="482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pic>
        <p:nvPicPr>
          <p:cNvPr id="1032" name="Google Shape;16;p25">
            <a:extLst>
              <a:ext uri="{FF2B5EF4-FFF2-40B4-BE49-F238E27FC236}">
                <a16:creationId xmlns:a16="http://schemas.microsoft.com/office/drawing/2014/main" id="{21413151-CB67-765C-E825-F79AB0B4EBB3}"/>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Google Shape;17;p25">
            <a:extLst>
              <a:ext uri="{FF2B5EF4-FFF2-40B4-BE49-F238E27FC236}">
                <a16:creationId xmlns:a16="http://schemas.microsoft.com/office/drawing/2014/main" id="{74AE52C1-C0A5-2EBF-A86B-E7D3FDB72673}"/>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34" name="Google Shape;18;p25">
            <a:extLst>
              <a:ext uri="{FF2B5EF4-FFF2-40B4-BE49-F238E27FC236}">
                <a16:creationId xmlns:a16="http://schemas.microsoft.com/office/drawing/2014/main" id="{98B5F677-6402-8CEE-45AD-CA86D442ED92}"/>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oogle Shape;19;p25">
            <a:extLst>
              <a:ext uri="{FF2B5EF4-FFF2-40B4-BE49-F238E27FC236}">
                <a16:creationId xmlns:a16="http://schemas.microsoft.com/office/drawing/2014/main" id="{DB7C78D8-0223-66EB-7592-0E3AF4985B7B}"/>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8E91DE8B-5692-4ABC-81FD-4C0566454087}"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‹Nr.›</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1036" name="Google Shape;20;p25">
            <a:extLst>
              <a:ext uri="{FF2B5EF4-FFF2-40B4-BE49-F238E27FC236}">
                <a16:creationId xmlns:a16="http://schemas.microsoft.com/office/drawing/2014/main" id="{494E9663-A7FC-8586-6BAA-10510BAB0A8A}"/>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7" r:id="rId1"/>
    <p:sldLayoutId id="2147483682" r:id="rId2"/>
    <p:sldLayoutId id="2147483683" r:id="rId3"/>
    <p:sldLayoutId id="2147483688" r:id="rId4"/>
    <p:sldLayoutId id="2147483689" r:id="rId5"/>
    <p:sldLayoutId id="2147483684" r:id="rId6"/>
    <p:sldLayoutId id="2147483685" r:id="rId7"/>
    <p:sldLayoutId id="2147483690" r:id="rId8"/>
    <p:sldLayoutId id="2147483686" r:id="rId9"/>
    <p:sldLayoutId id="2147483691" r:id="rId10"/>
  </p:sldLayoutIdLst>
  <p:transition spd="med">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1">
            <a:extLst>
              <a:ext uri="{FF2B5EF4-FFF2-40B4-BE49-F238E27FC236}">
                <a16:creationId xmlns:a16="http://schemas.microsoft.com/office/drawing/2014/main" id="{38ED9F85-2D22-8926-FE40-D82EC90F9D38}"/>
              </a:ext>
            </a:extLst>
          </p:cNvPr>
          <p:cNvSpPr txBox="1">
            <a:spLocks noGrp="1"/>
          </p:cNvSpPr>
          <p:nvPr>
            <p:ph type="title"/>
          </p:nvPr>
        </p:nvSpPr>
        <p:spPr>
          <a:xfrm>
            <a:off x="457200" y="593725"/>
            <a:ext cx="3455988" cy="3906838"/>
          </a:xfrm>
        </p:spPr>
        <p:txBody>
          <a:bodyPr>
            <a:normAutofit fontScale="90000"/>
          </a:bodyPr>
          <a:lstStyle/>
          <a:p>
            <a:pPr eaLnBrk="1" fontAlgn="auto" hangingPunct="1">
              <a:buClr>
                <a:srgbClr val="004B3A"/>
              </a:buClr>
              <a:buSzPct val="100000"/>
              <a:defRPr/>
            </a:pPr>
            <a:r>
              <a:rPr lang="en-US" sz="4400" b="1">
                <a:solidFill>
                  <a:srgbClr val="004B3A"/>
                </a:solidFill>
                <a:latin typeface="Calibri"/>
                <a:ea typeface="Calibri"/>
                <a:cs typeface="Calibri"/>
                <a:sym typeface="Calibri"/>
              </a:rPr>
              <a:t>GREENWORLD: </a:t>
            </a:r>
            <a:r>
              <a:rPr lang="en-US">
                <a:latin typeface="Calibri"/>
                <a:ea typeface="Calibri"/>
                <a:cs typeface="Calibri"/>
                <a:sym typeface="Calibri"/>
              </a:rPr>
              <a:t>Think Green</a:t>
            </a:r>
            <a:br>
              <a:rPr lang="en-US">
                <a:latin typeface="Calibri"/>
                <a:ea typeface="Calibri"/>
                <a:cs typeface="Calibri"/>
                <a:sym typeface="Calibri"/>
              </a:rPr>
            </a:br>
            <a:r>
              <a:rPr lang="en-US">
                <a:latin typeface="Calibri"/>
                <a:ea typeface="Calibri"/>
                <a:cs typeface="Calibri"/>
                <a:sym typeface="Calibri"/>
              </a:rPr>
              <a:t>for the World</a:t>
            </a:r>
            <a:br>
              <a:rPr lang="en-US">
                <a:latin typeface="Calibri"/>
                <a:ea typeface="Calibri"/>
                <a:cs typeface="Calibri"/>
                <a:sym typeface="Calibri"/>
              </a:rPr>
            </a:br>
            <a:br>
              <a:rPr lang="en-US">
                <a:latin typeface="Calibri"/>
                <a:ea typeface="Calibri"/>
                <a:cs typeface="Calibri"/>
                <a:sym typeface="Calibri"/>
              </a:rPr>
            </a:br>
            <a:r>
              <a:rPr lang="en-US" sz="2700">
                <a:latin typeface="Calibri"/>
                <a:ea typeface="Calibri"/>
                <a:cs typeface="Calibri"/>
                <a:sym typeface="Calibri"/>
              </a:rPr>
              <a:t>Youth Education</a:t>
            </a:r>
            <a:br>
              <a:rPr lang="en-US" sz="2700">
                <a:latin typeface="Calibri"/>
                <a:ea typeface="Calibri"/>
                <a:cs typeface="Calibri"/>
                <a:sym typeface="Calibri"/>
              </a:rPr>
            </a:br>
            <a:r>
              <a:rPr lang="en-US" sz="2700">
                <a:latin typeface="Calibri"/>
                <a:ea typeface="Calibri"/>
                <a:cs typeface="Calibri"/>
                <a:sym typeface="Calibri"/>
              </a:rPr>
              <a:t>ERASMUS+</a:t>
            </a:r>
            <a:br>
              <a:rPr lang="en-US" sz="2700">
                <a:latin typeface="Calibri"/>
                <a:ea typeface="Calibri"/>
                <a:cs typeface="Calibri"/>
                <a:sym typeface="Calibri"/>
              </a:rPr>
            </a:br>
            <a:br>
              <a:rPr lang="en-US" sz="2700">
                <a:latin typeface="Calibri"/>
                <a:ea typeface="Calibri"/>
                <a:cs typeface="Calibri"/>
                <a:sym typeface="Calibri"/>
              </a:rPr>
            </a:br>
            <a:r>
              <a:rPr lang="en-US" sz="2200">
                <a:latin typeface="Calibri"/>
                <a:ea typeface="Calibri"/>
                <a:cs typeface="Calibri"/>
                <a:sym typeface="Calibri"/>
              </a:rPr>
              <a:t>KA220 YOU - Strategic Partnerships for Youth Education</a:t>
            </a:r>
            <a:br>
              <a:rPr lang="en-US" sz="2200">
                <a:latin typeface="Calibri"/>
                <a:ea typeface="Calibri"/>
                <a:cs typeface="Calibri"/>
                <a:sym typeface="Calibri"/>
              </a:rPr>
            </a:br>
            <a:r>
              <a:rPr lang="en-US" sz="2200">
                <a:latin typeface="Calibri"/>
                <a:ea typeface="Calibri"/>
                <a:cs typeface="Calibri"/>
                <a:sym typeface="Calibri"/>
              </a:rPr>
              <a:t>Cooperation partnership</a:t>
            </a:r>
            <a:br>
              <a:rPr lang="en-US">
                <a:latin typeface="Calibri"/>
                <a:ea typeface="Calibri"/>
                <a:cs typeface="Calibri"/>
                <a:sym typeface="Calibri"/>
              </a:rPr>
            </a:br>
            <a:endParaRPr>
              <a:latin typeface="Calibri"/>
              <a:ea typeface="Calibri"/>
              <a:cs typeface="Calibri"/>
              <a:sym typeface="Calibri"/>
            </a:endParaRPr>
          </a:p>
        </p:txBody>
      </p:sp>
      <p:sp>
        <p:nvSpPr>
          <p:cNvPr id="8195" name="Google Shape;120;p1">
            <a:extLst>
              <a:ext uri="{FF2B5EF4-FFF2-40B4-BE49-F238E27FC236}">
                <a16:creationId xmlns:a16="http://schemas.microsoft.com/office/drawing/2014/main" id="{F6C6556C-FBEF-CDA4-F198-4BAC20FABC51}"/>
              </a:ext>
            </a:extLst>
          </p:cNvPr>
          <p:cNvSpPr txBox="1">
            <a:spLocks noGrp="1"/>
          </p:cNvSpPr>
          <p:nvPr>
            <p:ph type="body" idx="1"/>
          </p:nvPr>
        </p:nvSpPr>
        <p:spPr>
          <a:xfrm>
            <a:off x="4619625" y="593725"/>
            <a:ext cx="6491288" cy="5257800"/>
          </a:xfrm>
        </p:spPr>
        <p:txBody>
          <a:bodyPr/>
          <a:lstStyle/>
          <a:p>
            <a:pPr marL="0" indent="0" eaLnBrk="1" hangingPunct="1">
              <a:spcBef>
                <a:spcPct val="0"/>
              </a:spcBef>
              <a:spcAft>
                <a:spcPct val="0"/>
              </a:spcAft>
              <a:buClr>
                <a:schemeClr val="accent1"/>
              </a:buClr>
              <a:buSzPts val="2000"/>
              <a:buFont typeface="Calibri" panose="020F0502020204030204" pitchFamily="34" charset="0"/>
              <a:buNone/>
            </a:pPr>
            <a:r>
              <a:rPr lang="en-US" altLang="tr-TR" sz="2000">
                <a:solidFill>
                  <a:srgbClr val="3F3F3F"/>
                </a:solidFill>
                <a:latin typeface="Calibri" panose="020F0502020204030204" pitchFamily="34" charset="0"/>
                <a:cs typeface="Calibri" panose="020F0502020204030204" pitchFamily="34" charset="0"/>
                <a:sym typeface="Calibri" panose="020F0502020204030204" pitchFamily="34" charset="0"/>
              </a:rPr>
              <a:t> </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8196" name="Google Shape;121;p1">
            <a:extLst>
              <a:ext uri="{FF2B5EF4-FFF2-40B4-BE49-F238E27FC236}">
                <a16:creationId xmlns:a16="http://schemas.microsoft.com/office/drawing/2014/main" id="{451F9879-248A-CB2F-683B-9F3A1D2680E3}"/>
              </a:ext>
            </a:extLst>
          </p:cNvPr>
          <p:cNvSpPr txBox="1">
            <a:spLocks noGrp="1"/>
          </p:cNvSpPr>
          <p:nvPr>
            <p:ph type="body" idx="2"/>
          </p:nvPr>
        </p:nvSpPr>
        <p:spPr>
          <a:xfrm>
            <a:off x="457200" y="4891088"/>
            <a:ext cx="3200400" cy="1414462"/>
          </a:xfrm>
        </p:spPr>
        <p:txBody>
          <a:bodyPr/>
          <a:lstStyle/>
          <a:p>
            <a:pPr marL="0" indent="0" eaLnBrk="1" hangingPunct="1">
              <a:spcBef>
                <a:spcPct val="0"/>
              </a:spcBef>
              <a:spcAft>
                <a:spcPct val="0"/>
              </a:spcAft>
              <a:buClr>
                <a:schemeClr val="accent1"/>
              </a:buClr>
              <a:buFont typeface="Calibri" panose="020F0502020204030204" pitchFamily="34" charset="0"/>
              <a:buNone/>
            </a:pPr>
            <a:r>
              <a:rPr lang="en-US" altLang="tr-TR" b="1" i="1">
                <a:latin typeface="Calibri" panose="020F0502020204030204" pitchFamily="34" charset="0"/>
                <a:cs typeface="Calibri" panose="020F0502020204030204" pitchFamily="34" charset="0"/>
                <a:sym typeface="Calibri" panose="020F0502020204030204" pitchFamily="34" charset="0"/>
              </a:rPr>
              <a:t>Reference Number:</a:t>
            </a:r>
            <a:br>
              <a:rPr lang="en-US" altLang="tr-TR" b="1" i="1">
                <a:latin typeface="Calibri" panose="020F0502020204030204" pitchFamily="34" charset="0"/>
                <a:cs typeface="Calibri" panose="020F0502020204030204" pitchFamily="34" charset="0"/>
                <a:sym typeface="Calibri" panose="020F0502020204030204" pitchFamily="34" charset="0"/>
              </a:rPr>
            </a:br>
            <a:r>
              <a:rPr lang="en-US" altLang="tr-TR">
                <a:latin typeface="Calibri" panose="020F0502020204030204" pitchFamily="34" charset="0"/>
                <a:cs typeface="Calibri" panose="020F0502020204030204" pitchFamily="34" charset="0"/>
                <a:sym typeface="Calibri" panose="020F0502020204030204" pitchFamily="34" charset="0"/>
              </a:rPr>
              <a:t>2021-1-DE04-KA220-YOU-000029209</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Duration: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07.03.2022 to 07.03.2024 (24 months)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endParaRPr lang="tr-TR" altLang="tr-TR" b="1">
              <a:latin typeface="Calibri" panose="020F0502020204030204" pitchFamily="34" charset="0"/>
              <a:cs typeface="Calibri" panose="020F0502020204030204" pitchFamily="34" charset="0"/>
              <a:sym typeface="Calibri" panose="020F0502020204030204" pitchFamily="34" charset="0"/>
            </a:endParaRPr>
          </a:p>
        </p:txBody>
      </p:sp>
      <p:sp>
        <p:nvSpPr>
          <p:cNvPr id="123" name="Google Shape;123;p1">
            <a:extLst>
              <a:ext uri="{FF2B5EF4-FFF2-40B4-BE49-F238E27FC236}">
                <a16:creationId xmlns:a16="http://schemas.microsoft.com/office/drawing/2014/main" id="{0BBDC058-3BE3-939C-5414-0B100BDE3FF6}"/>
              </a:ext>
            </a:extLst>
          </p:cNvPr>
          <p:cNvSpPr txBox="1"/>
          <p:nvPr/>
        </p:nvSpPr>
        <p:spPr>
          <a:xfrm>
            <a:off x="4311650" y="1274763"/>
            <a:ext cx="7423150" cy="3219450"/>
          </a:xfrm>
          <a:prstGeom prst="rect">
            <a:avLst/>
          </a:prstGeom>
          <a:noFill/>
          <a:ln>
            <a:noFill/>
          </a:ln>
        </p:spPr>
        <p:txBody>
          <a:bodyPr spcFirstLastPara="1" lIns="91425" tIns="45700" rIns="91425" bIns="45700">
            <a:normAutofit lnSpcReduction="10000"/>
          </a:bodyPr>
          <a:lstStyle/>
          <a:p>
            <a:pPr eaLnBrk="1" fontAlgn="auto" hangingPunct="1">
              <a:spcBef>
                <a:spcPts val="0"/>
              </a:spcBef>
              <a:spcAft>
                <a:spcPts val="0"/>
              </a:spcAft>
              <a:buClr>
                <a:schemeClr val="accent1"/>
              </a:buClr>
              <a:buSzPts val="3900"/>
              <a:buFont typeface="Noto Sans Symbols"/>
              <a:buNone/>
              <a:defRPr/>
            </a:pPr>
            <a:r>
              <a:rPr lang="en-US" sz="3900" b="1" kern="0" dirty="0">
                <a:solidFill>
                  <a:srgbClr val="004B3A"/>
                </a:solidFill>
                <a:latin typeface="Calibri"/>
                <a:ea typeface="Calibri"/>
                <a:cs typeface="Calibri"/>
                <a:sym typeface="Calibri"/>
              </a:rPr>
              <a:t>GREENWORLD</a:t>
            </a:r>
            <a:br>
              <a:rPr lang="en-US" sz="3000" b="1" kern="0" dirty="0">
                <a:solidFill>
                  <a:srgbClr val="595959"/>
                </a:solidFill>
                <a:latin typeface="Calibri"/>
                <a:ea typeface="Calibri"/>
                <a:cs typeface="Calibri"/>
                <a:sym typeface="Calibri"/>
              </a:rPr>
            </a:br>
            <a:endParaRPr sz="1583"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2600"/>
              <a:buFont typeface="Noto Sans Symbols"/>
              <a:buNone/>
              <a:defRPr/>
            </a:pPr>
            <a:endParaRPr sz="18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Arial"/>
              <a:buNone/>
              <a:defRPr/>
            </a:pPr>
            <a:r>
              <a:rPr lang="en-US" sz="3200" b="1" u="sng" kern="0" dirty="0">
                <a:solidFill>
                  <a:srgbClr val="595959"/>
                </a:solidFill>
                <a:latin typeface="Calibri"/>
                <a:ea typeface="Calibri"/>
                <a:cs typeface="Calibri"/>
                <a:sym typeface="Calibri"/>
              </a:rPr>
              <a:t>Module </a:t>
            </a:r>
            <a:r>
              <a:rPr lang="tr-TR" sz="3200" b="1" u="sng" kern="0" dirty="0">
                <a:solidFill>
                  <a:srgbClr val="595959"/>
                </a:solidFill>
                <a:latin typeface="Calibri"/>
                <a:ea typeface="Calibri"/>
                <a:cs typeface="Calibri"/>
                <a:sym typeface="Calibri"/>
              </a:rPr>
              <a:t>4</a:t>
            </a:r>
            <a:r>
              <a:rPr lang="en-US" sz="3200" b="1" u="sng" kern="0" dirty="0">
                <a:solidFill>
                  <a:srgbClr val="595959"/>
                </a:solidFill>
                <a:latin typeface="Calibri"/>
                <a:ea typeface="Calibri"/>
                <a:cs typeface="Calibri"/>
                <a:sym typeface="Calibri"/>
              </a:rPr>
              <a:t>:</a:t>
            </a:r>
            <a:br>
              <a:rPr lang="en-US" sz="3200" b="1" kern="0" dirty="0">
                <a:solidFill>
                  <a:srgbClr val="595959"/>
                </a:solidFill>
                <a:latin typeface="Calibri"/>
                <a:ea typeface="Calibri"/>
                <a:cs typeface="Calibri"/>
                <a:sym typeface="Calibri"/>
              </a:rPr>
            </a:br>
            <a:r>
              <a:rPr lang="en-US" sz="3200" b="1" kern="0" dirty="0">
                <a:solidFill>
                  <a:srgbClr val="595959"/>
                </a:solidFill>
                <a:latin typeface="Calibri"/>
                <a:ea typeface="Calibri"/>
                <a:cs typeface="Calibri"/>
                <a:sym typeface="Calibri"/>
              </a:rPr>
              <a:t>Developing and Analyzing Access to Finance for Green Entrepreneurs</a:t>
            </a:r>
            <a:br>
              <a:rPr lang="en-US" sz="2600" b="1" kern="0" dirty="0">
                <a:solidFill>
                  <a:srgbClr val="595959"/>
                </a:solidFill>
                <a:latin typeface="Calibri"/>
                <a:ea typeface="Calibri"/>
                <a:cs typeface="Calibri"/>
                <a:sym typeface="Calibri"/>
              </a:rPr>
            </a:br>
            <a:endParaRPr lang="en-US" sz="26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Noto Sans Symbols"/>
              <a:buNone/>
              <a:defRPr/>
            </a:pPr>
            <a:endParaRPr sz="2600" kern="0" dirty="0">
              <a:solidFill>
                <a:srgbClr val="595959"/>
              </a:solidFill>
              <a:latin typeface="Calibri"/>
              <a:ea typeface="Calibri"/>
              <a:cs typeface="Calibri"/>
              <a:sym typeface="Calibri"/>
            </a:endParaRPr>
          </a:p>
        </p:txBody>
      </p:sp>
      <p:pic>
        <p:nvPicPr>
          <p:cNvPr id="8198" name="Google Shape;125;p1">
            <a:extLst>
              <a:ext uri="{FF2B5EF4-FFF2-40B4-BE49-F238E27FC236}">
                <a16:creationId xmlns:a16="http://schemas.microsoft.com/office/drawing/2014/main" id="{85DA720E-BD24-5A15-3C48-BEFE317450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93725"/>
            <a:ext cx="228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Resim 1">
            <a:extLst>
              <a:ext uri="{FF2B5EF4-FFF2-40B4-BE49-F238E27FC236}">
                <a16:creationId xmlns:a16="http://schemas.microsoft.com/office/drawing/2014/main" id="{1E704C31-363A-28AD-8CF6-E13718E323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791075"/>
            <a:ext cx="4454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0;p10">
            <a:extLst>
              <a:ext uri="{FF2B5EF4-FFF2-40B4-BE49-F238E27FC236}">
                <a16:creationId xmlns:a16="http://schemas.microsoft.com/office/drawing/2014/main" id="{52AEB0FD-9181-AF10-1B7E-E8E1101939FB}"/>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a:solidFill>
                  <a:srgbClr val="2A4F1C"/>
                </a:solidFill>
                <a:latin typeface="Arial" panose="020B0604020202020204" pitchFamily="34" charset="0"/>
                <a:cs typeface="Arial" panose="020B0604020202020204" pitchFamily="34" charset="0"/>
              </a:rPr>
              <a:t>Navigating the Landscape of Sustainable Finance</a:t>
            </a:r>
            <a:endParaRPr lang="tr-TR" altLang="tr-TR" sz="28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211;p10">
            <a:extLst>
              <a:ext uri="{FF2B5EF4-FFF2-40B4-BE49-F238E27FC236}">
                <a16:creationId xmlns:a16="http://schemas.microsoft.com/office/drawing/2014/main" id="{3E1A9883-253A-854A-A989-A0A6956CD062}"/>
              </a:ext>
            </a:extLst>
          </p:cNvPr>
          <p:cNvSpPr txBox="1">
            <a:spLocks noGrp="1"/>
          </p:cNvSpPr>
          <p:nvPr>
            <p:ph type="body" idx="1"/>
          </p:nvPr>
        </p:nvSpPr>
        <p:spPr>
          <a:xfrm>
            <a:off x="1096963" y="1384300"/>
            <a:ext cx="8420100" cy="685800"/>
          </a:xfrm>
        </p:spPr>
        <p:txBody>
          <a:bodyPr/>
          <a:lstStyle/>
          <a:p>
            <a:pPr marL="0" indent="0" eaLnBrk="1" hangingPunct="1">
              <a:spcBef>
                <a:spcPct val="0"/>
              </a:spcBef>
              <a:spcAft>
                <a:spcPct val="0"/>
              </a:spcAft>
              <a:buClr>
                <a:schemeClr val="accent1"/>
              </a:buClr>
              <a:buSzPts val="3200"/>
              <a:buFont typeface="Calibri" panose="020F0502020204030204" pitchFamily="34" charset="0"/>
              <a:buNone/>
            </a:pPr>
            <a:r>
              <a:rPr lang="en-US" altLang="tr-TR" sz="2000">
                <a:solidFill>
                  <a:srgbClr val="2A4F1C"/>
                </a:solidFill>
                <a:latin typeface="Arial" panose="020B0604020202020204" pitchFamily="34" charset="0"/>
                <a:cs typeface="Arial" panose="020B0604020202020204" pitchFamily="34" charset="0"/>
              </a:rPr>
              <a:t>Green finance represents a critical juncture in the movement towards a sustainable future, characterized by its dynamic and multifaceted nature.</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26628" name="Resim 2">
            <a:extLst>
              <a:ext uri="{FF2B5EF4-FFF2-40B4-BE49-F238E27FC236}">
                <a16:creationId xmlns:a16="http://schemas.microsoft.com/office/drawing/2014/main" id="{58F19E05-D8A8-FB8E-8938-645930F1B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0" y="2419350"/>
            <a:ext cx="33972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11;p10">
            <a:extLst>
              <a:ext uri="{FF2B5EF4-FFF2-40B4-BE49-F238E27FC236}">
                <a16:creationId xmlns:a16="http://schemas.microsoft.com/office/drawing/2014/main" id="{AA0CAE8A-9741-2178-60D8-B82CDC06F06D}"/>
              </a:ext>
            </a:extLst>
          </p:cNvPr>
          <p:cNvSpPr txBox="1">
            <a:spLocks/>
          </p:cNvSpPr>
          <p:nvPr/>
        </p:nvSpPr>
        <p:spPr bwMode="auto">
          <a:xfrm>
            <a:off x="1096963" y="2419350"/>
            <a:ext cx="5892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2400" kern="0" dirty="0">
                <a:solidFill>
                  <a:srgbClr val="2A4F1C"/>
                </a:solidFill>
                <a:latin typeface="Arial" panose="020B0604020202020204" pitchFamily="34" charset="0"/>
                <a:cs typeface="Arial" panose="020B0604020202020204" pitchFamily="34" charset="0"/>
              </a:rPr>
              <a:t>Understanding the dynamics of green finance is essential for entrepreneurs looking to make a significant impact on environmental sustainability. By leveraging the opportunities and overcoming the challenges presented by this complex ecosystem, businesses can contribute to a more sustainable and prosperous future.</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7">
            <a:extLst>
              <a:ext uri="{FF2B5EF4-FFF2-40B4-BE49-F238E27FC236}">
                <a16:creationId xmlns:a16="http://schemas.microsoft.com/office/drawing/2014/main" id="{A4755D4C-CB1F-0AD2-8565-05857038CEB2}"/>
              </a:ext>
            </a:extLst>
          </p:cNvPr>
          <p:cNvSpPr txBox="1">
            <a:spLocks/>
          </p:cNvSpPr>
          <p:nvPr/>
        </p:nvSpPr>
        <p:spPr>
          <a:xfrm>
            <a:off x="323850" y="806450"/>
            <a:ext cx="10179050" cy="2886075"/>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sz="1600" b="1" dirty="0">
                <a:solidFill>
                  <a:srgbClr val="2A4F1C"/>
                </a:solidFill>
                <a:latin typeface="+mj-lt"/>
              </a:rPr>
              <a:t>Sources of Green Finance: From international funds to green bonds and private investments, the variety of sources reflects the growing commitment of the financial sector to sustainability.</a:t>
            </a:r>
          </a:p>
          <a:p>
            <a:pPr algn="just" eaLnBrk="1" hangingPunct="1">
              <a:lnSpc>
                <a:spcPct val="130000"/>
              </a:lnSpc>
              <a:spcBef>
                <a:spcPts val="1400"/>
              </a:spcBef>
              <a:buClr>
                <a:schemeClr val="accent1"/>
              </a:buClr>
              <a:buFont typeface="Noto Sans Symbols" pitchFamily="2" charset="0"/>
              <a:buChar char="❖"/>
              <a:defRPr/>
            </a:pPr>
            <a:r>
              <a:rPr lang="en-US" altLang="tr-TR" sz="1600" b="1" dirty="0">
                <a:solidFill>
                  <a:srgbClr val="2A4F1C"/>
                </a:solidFill>
                <a:latin typeface="+mj-lt"/>
              </a:rPr>
              <a:t>Opportunities for Growth: Green finance offers unparalleled opportunities for businesses to innovate, grow, and contribute positively to the environment. It supports projects ranging from renewable energy to sustainable agriculture, driving forward the green economy.</a:t>
            </a:r>
          </a:p>
          <a:p>
            <a:pPr algn="just" eaLnBrk="1" hangingPunct="1">
              <a:lnSpc>
                <a:spcPct val="130000"/>
              </a:lnSpc>
              <a:spcBef>
                <a:spcPts val="1400"/>
              </a:spcBef>
              <a:buClr>
                <a:schemeClr val="accent1"/>
              </a:buClr>
              <a:buFont typeface="Noto Sans Symbols" pitchFamily="2" charset="0"/>
              <a:buChar char="❖"/>
              <a:defRPr/>
            </a:pPr>
            <a:r>
              <a:rPr lang="en-US" altLang="tr-TR" sz="1600" b="1" dirty="0">
                <a:solidFill>
                  <a:srgbClr val="2A4F1C"/>
                </a:solidFill>
                <a:latin typeface="+mj-lt"/>
              </a:rPr>
              <a:t>Challenges to Access: Despite its potential, entrepreneurs often face challenges in accessing green finance due to regulatory hurdles, market immaturity, and the need for specialized knowledge to navigate this space.</a:t>
            </a:r>
          </a:p>
          <a:p>
            <a:pPr algn="just" eaLnBrk="1" hangingPunct="1">
              <a:lnSpc>
                <a:spcPct val="130000"/>
              </a:lnSpc>
              <a:spcBef>
                <a:spcPts val="1400"/>
              </a:spcBef>
              <a:buClr>
                <a:schemeClr val="accent1"/>
              </a:buClr>
              <a:buFont typeface="Noto Sans Symbols" pitchFamily="2" charset="0"/>
              <a:buChar char="❖"/>
              <a:defRPr/>
            </a:pPr>
            <a:r>
              <a:rPr lang="en-US" altLang="tr-TR" sz="1600" b="1" dirty="0">
                <a:solidFill>
                  <a:srgbClr val="2A4F1C"/>
                </a:solidFill>
                <a:latin typeface="+mj-lt"/>
              </a:rPr>
              <a:t>Policy Frameworks: Government policies and international agreements play a pivotal role in shaping the green finance landscape, providing incentives and frameworks that encourage sustainable investment.</a:t>
            </a:r>
          </a:p>
          <a:p>
            <a:pPr algn="just" eaLnBrk="1" hangingPunct="1">
              <a:lnSpc>
                <a:spcPct val="130000"/>
              </a:lnSpc>
              <a:spcBef>
                <a:spcPts val="1400"/>
              </a:spcBef>
              <a:buClr>
                <a:schemeClr val="accent1"/>
              </a:buClr>
              <a:buFont typeface="Noto Sans Symbols" pitchFamily="2" charset="0"/>
              <a:buChar char="❖"/>
              <a:defRPr/>
            </a:pPr>
            <a:r>
              <a:rPr lang="en-US" altLang="tr-TR" sz="1600" b="1" dirty="0">
                <a:solidFill>
                  <a:srgbClr val="2A4F1C"/>
                </a:solidFill>
                <a:latin typeface="+mj-lt"/>
              </a:rPr>
              <a:t>Innovation as a Catalyst: Innovation in technology and financial products is essential for advancing the green economy, enabling new forms of investment and support for sustainable projects</a:t>
            </a:r>
            <a:r>
              <a:rPr lang="tr-TR" altLang="tr-TR" sz="1600" b="1" dirty="0">
                <a:solidFill>
                  <a:srgbClr val="2A4F1C"/>
                </a:solidFill>
                <a:latin typeface="+mj-lt"/>
              </a:rPr>
              <a:t>.</a:t>
            </a:r>
            <a:endParaRPr lang="en-US" altLang="tr-TR" sz="1100" dirty="0">
              <a:solidFill>
                <a:srgbClr val="3F3F3F"/>
              </a:solidFill>
              <a:latin typeface="+mj-lt"/>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10;p10">
            <a:extLst>
              <a:ext uri="{FF2B5EF4-FFF2-40B4-BE49-F238E27FC236}">
                <a16:creationId xmlns:a16="http://schemas.microsoft.com/office/drawing/2014/main" id="{229B3351-C9F1-65C8-AF3B-C898B5634FD7}"/>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a:solidFill>
                  <a:srgbClr val="2A4F1C"/>
                </a:solidFill>
                <a:latin typeface="Arial" panose="020B0604020202020204" pitchFamily="34" charset="0"/>
                <a:cs typeface="Arial" panose="020B0604020202020204" pitchFamily="34" charset="0"/>
              </a:rPr>
              <a:t>Learning Elements</a:t>
            </a:r>
            <a:endParaRPr lang="tr-TR" altLang="tr-TR" sz="28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211;p10">
            <a:extLst>
              <a:ext uri="{FF2B5EF4-FFF2-40B4-BE49-F238E27FC236}">
                <a16:creationId xmlns:a16="http://schemas.microsoft.com/office/drawing/2014/main" id="{E0004A5D-CCCC-3E8B-1F10-03023A406DBD}"/>
              </a:ext>
            </a:extLst>
          </p:cNvPr>
          <p:cNvSpPr txBox="1">
            <a:spLocks noGrp="1"/>
          </p:cNvSpPr>
          <p:nvPr>
            <p:ph type="body" idx="1"/>
          </p:nvPr>
        </p:nvSpPr>
        <p:spPr>
          <a:xfrm>
            <a:off x="1096963" y="1384300"/>
            <a:ext cx="8420100" cy="685800"/>
          </a:xfrm>
        </p:spPr>
        <p:txBody>
          <a:bodyPr/>
          <a:lstStyle/>
          <a:p>
            <a:pPr marL="0" indent="0" eaLnBrk="1" hangingPunct="1">
              <a:spcBef>
                <a:spcPct val="0"/>
              </a:spcBef>
              <a:spcAft>
                <a:spcPct val="0"/>
              </a:spcAft>
              <a:buClr>
                <a:schemeClr val="accent1"/>
              </a:buClr>
              <a:buSzPts val="3200"/>
              <a:buFont typeface="Calibri" panose="020F0502020204030204" pitchFamily="34" charset="0"/>
              <a:buNone/>
            </a:pPr>
            <a:r>
              <a:rPr lang="en-US" altLang="tr-TR" sz="2000">
                <a:solidFill>
                  <a:srgbClr val="2A4F1C"/>
                </a:solidFill>
                <a:latin typeface="Arial" panose="020B0604020202020204" pitchFamily="34" charset="0"/>
                <a:cs typeface="Arial" panose="020B0604020202020204" pitchFamily="34" charset="0"/>
              </a:rPr>
              <a:t>Building Blocks of Green Finance Knowledge</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0B485601-6C0A-BFF9-1FB7-E0D833F335CC}"/>
              </a:ext>
            </a:extLst>
          </p:cNvPr>
          <p:cNvSpPr txBox="1">
            <a:spLocks/>
          </p:cNvSpPr>
          <p:nvPr/>
        </p:nvSpPr>
        <p:spPr bwMode="auto">
          <a:xfrm>
            <a:off x="1096963" y="2070100"/>
            <a:ext cx="1034573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800" b="1" kern="0" dirty="0">
                <a:solidFill>
                  <a:srgbClr val="2A4F1C"/>
                </a:solidFill>
                <a:latin typeface="Arial" panose="020B0604020202020204" pitchFamily="34" charset="0"/>
                <a:cs typeface="Arial" panose="020B0604020202020204" pitchFamily="34" charset="0"/>
              </a:rPr>
              <a:t>Comprehension of Green Finance: </a:t>
            </a:r>
            <a:r>
              <a:rPr lang="en-US" altLang="tr-TR" sz="1800" kern="0" dirty="0">
                <a:solidFill>
                  <a:srgbClr val="2A4F1C"/>
                </a:solidFill>
                <a:latin typeface="Arial" panose="020B0604020202020204" pitchFamily="34" charset="0"/>
                <a:cs typeface="Arial" panose="020B0604020202020204" pitchFamily="34" charset="0"/>
              </a:rPr>
              <a:t>Understanding the fundamental concepts and global importance of green finance in driving sustainable development.</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800"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800" kern="0" dirty="0">
                <a:solidFill>
                  <a:srgbClr val="2A4F1C"/>
                </a:solidFill>
                <a:latin typeface="Arial" panose="020B0604020202020204" pitchFamily="34" charset="0"/>
                <a:cs typeface="Arial" panose="020B0604020202020204" pitchFamily="34" charset="0"/>
              </a:rPr>
              <a:t>Identification and Utilization of Sources: Learning to navigate the diverse sources of green finance, including green bonds, grants, and loans, and how to effectively utilize them for sustainable ventures.</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800"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800" b="1" kern="0" dirty="0">
                <a:solidFill>
                  <a:srgbClr val="2A4F1C"/>
                </a:solidFill>
                <a:latin typeface="Arial" panose="020B0604020202020204" pitchFamily="34" charset="0"/>
                <a:cs typeface="Arial" panose="020B0604020202020204" pitchFamily="34" charset="0"/>
              </a:rPr>
              <a:t>Overcoming Challenges: </a:t>
            </a:r>
            <a:r>
              <a:rPr lang="en-US" altLang="tr-TR" sz="1800" kern="0" dirty="0">
                <a:solidFill>
                  <a:srgbClr val="2A4F1C"/>
                </a:solidFill>
                <a:latin typeface="Arial" panose="020B0604020202020204" pitchFamily="34" charset="0"/>
                <a:cs typeface="Arial" panose="020B0604020202020204" pitchFamily="34" charset="0"/>
              </a:rPr>
              <a:t>Addressing the common barriers to accessing green finance, from financial constraints to regulatory hurdles, and developing strategies to overcome these obstacles.</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800" b="1" kern="0" dirty="0">
                <a:solidFill>
                  <a:srgbClr val="2A4F1C"/>
                </a:solidFill>
                <a:latin typeface="Arial" panose="020B0604020202020204" pitchFamily="34" charset="0"/>
                <a:cs typeface="Arial" panose="020B0604020202020204" pitchFamily="34" charset="0"/>
              </a:rPr>
              <a:t>Leveraging Opportunities: </a:t>
            </a:r>
            <a:r>
              <a:rPr lang="en-US" altLang="tr-TR" sz="1800" kern="0" dirty="0">
                <a:solidFill>
                  <a:srgbClr val="2A4F1C"/>
                </a:solidFill>
                <a:latin typeface="Arial" panose="020B0604020202020204" pitchFamily="34" charset="0"/>
                <a:cs typeface="Arial" panose="020B0604020202020204" pitchFamily="34" charset="0"/>
              </a:rPr>
              <a:t>Identifying and capitalizing on the unique opportunities that green finance presents for sustainable business growth and environmental impact.</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8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800" b="1" kern="0" dirty="0">
                <a:solidFill>
                  <a:srgbClr val="2A4F1C"/>
                </a:solidFill>
                <a:latin typeface="Arial" panose="020B0604020202020204" pitchFamily="34" charset="0"/>
                <a:cs typeface="Arial" panose="020B0604020202020204" pitchFamily="34" charset="0"/>
              </a:rPr>
              <a:t>Strategic Financing: </a:t>
            </a:r>
            <a:r>
              <a:rPr lang="en-US" altLang="tr-TR" sz="1800" kern="0" dirty="0">
                <a:solidFill>
                  <a:srgbClr val="2A4F1C"/>
                </a:solidFill>
                <a:latin typeface="Arial" panose="020B0604020202020204" pitchFamily="34" charset="0"/>
                <a:cs typeface="Arial" panose="020B0604020202020204" pitchFamily="34" charset="0"/>
              </a:rPr>
              <a:t>Crafting compelling proposals and navigating the green finance landscape to secure funding, with an emphasis on innovation and partnerships.</a:t>
            </a:r>
            <a:endParaRPr lang="tr-TR" altLang="tr-TR" sz="18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10;p10">
            <a:extLst>
              <a:ext uri="{FF2B5EF4-FFF2-40B4-BE49-F238E27FC236}">
                <a16:creationId xmlns:a16="http://schemas.microsoft.com/office/drawing/2014/main" id="{B46D073A-31CD-0D90-3B95-7E6A334A431C}"/>
              </a:ext>
            </a:extLst>
          </p:cNvPr>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a:solidFill>
                  <a:srgbClr val="2A4F1C"/>
                </a:solidFill>
                <a:latin typeface="Arial" panose="020B0604020202020204" pitchFamily="34" charset="0"/>
                <a:cs typeface="Arial" panose="020B0604020202020204" pitchFamily="34" charset="0"/>
              </a:rPr>
              <a:t>Sources of Green Finance</a:t>
            </a:r>
            <a:endParaRPr lang="tr-TR" altLang="tr-TR" sz="28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B6667EB0-9524-21F2-0CB2-BD5B0CAB775B}"/>
              </a:ext>
            </a:extLst>
          </p:cNvPr>
          <p:cNvSpPr txBox="1">
            <a:spLocks/>
          </p:cNvSpPr>
          <p:nvPr/>
        </p:nvSpPr>
        <p:spPr bwMode="auto">
          <a:xfrm>
            <a:off x="1096963" y="1671638"/>
            <a:ext cx="9804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kern="0" dirty="0">
                <a:solidFill>
                  <a:srgbClr val="2A4F1C"/>
                </a:solidFill>
                <a:latin typeface="Arial" panose="020B0604020202020204" pitchFamily="34" charset="0"/>
                <a:cs typeface="Arial" panose="020B0604020202020204" pitchFamily="34" charset="0"/>
              </a:rPr>
              <a:t>Green finance helps turn eco-friendly ideas into reality. Here’s how:</a:t>
            </a: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Green Bonds: </a:t>
            </a:r>
            <a:r>
              <a:rPr lang="en-US" altLang="tr-TR" sz="2400" kern="0" dirty="0">
                <a:solidFill>
                  <a:srgbClr val="2A4F1C"/>
                </a:solidFill>
                <a:latin typeface="Arial" panose="020B0604020202020204" pitchFamily="34" charset="0"/>
                <a:cs typeface="Arial" panose="020B0604020202020204" pitchFamily="34" charset="0"/>
              </a:rPr>
              <a:t>These are special bonds issued to fund projects that have positive environmental benefits. Think of them as loans for the planet.</a:t>
            </a:r>
            <a:endParaRPr lang="tr-TR" altLang="tr-TR" sz="2400"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Grants: </a:t>
            </a:r>
            <a:r>
              <a:rPr lang="en-US" altLang="tr-TR" sz="2400" kern="0" dirty="0">
                <a:solidFill>
                  <a:srgbClr val="2A4F1C"/>
                </a:solidFill>
                <a:latin typeface="Arial" panose="020B0604020202020204" pitchFamily="34" charset="0"/>
                <a:cs typeface="Arial" panose="020B0604020202020204" pitchFamily="34" charset="0"/>
              </a:rPr>
              <a:t>Free money given by governments, organizations, or foundations to support environmental projects. It’s like a financial gift for doing good.</a:t>
            </a:r>
            <a:endParaRPr lang="tr-TR" altLang="tr-TR" sz="2400"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Loans: </a:t>
            </a:r>
            <a:r>
              <a:rPr lang="en-US" altLang="tr-TR" sz="2400" kern="0" dirty="0">
                <a:solidFill>
                  <a:srgbClr val="2A4F1C"/>
                </a:solidFill>
                <a:latin typeface="Arial" panose="020B0604020202020204" pitchFamily="34" charset="0"/>
                <a:cs typeface="Arial" panose="020B0604020202020204" pitchFamily="34" charset="0"/>
              </a:rPr>
              <a:t>Borrowed money that must be paid back but is specifically for funding green initiatives.</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0">
            <a:extLst>
              <a:ext uri="{FF2B5EF4-FFF2-40B4-BE49-F238E27FC236}">
                <a16:creationId xmlns:a16="http://schemas.microsoft.com/office/drawing/2014/main" id="{CF933033-34C9-7D45-9760-5D2C911CD7B7}"/>
              </a:ext>
            </a:extLst>
          </p:cNvPr>
          <p:cNvSpPr txBox="1">
            <a:spLocks/>
          </p:cNvSpPr>
          <p:nvPr/>
        </p:nvSpPr>
        <p:spPr bwMode="auto">
          <a:xfrm>
            <a:off x="796925" y="914400"/>
            <a:ext cx="98028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kern="0" dirty="0">
                <a:solidFill>
                  <a:srgbClr val="2A4F1C"/>
                </a:solidFill>
                <a:latin typeface="Arial" panose="020B0604020202020204" pitchFamily="34" charset="0"/>
                <a:cs typeface="Arial" panose="020B0604020202020204" pitchFamily="34" charset="0"/>
              </a:rPr>
              <a:t>Sectors Benefiting from Green Finance:</a:t>
            </a: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Renewable Energy: </a:t>
            </a:r>
            <a:r>
              <a:rPr lang="en-US" altLang="tr-TR" sz="2400" kern="0" dirty="0">
                <a:solidFill>
                  <a:srgbClr val="2A4F1C"/>
                </a:solidFill>
                <a:latin typeface="Arial" panose="020B0604020202020204" pitchFamily="34" charset="0"/>
                <a:cs typeface="Arial" panose="020B0604020202020204" pitchFamily="34" charset="0"/>
              </a:rPr>
              <a:t>Solar panels, wind turbines, and hydro power.</a:t>
            </a:r>
            <a:endParaRPr lang="tr-TR" altLang="tr-TR" sz="2400"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Sustainable Agriculture: </a:t>
            </a:r>
            <a:r>
              <a:rPr lang="en-US" altLang="tr-TR" sz="2400" kern="0" dirty="0">
                <a:solidFill>
                  <a:srgbClr val="2A4F1C"/>
                </a:solidFill>
                <a:latin typeface="Arial" panose="020B0604020202020204" pitchFamily="34" charset="0"/>
                <a:cs typeface="Arial" panose="020B0604020202020204" pitchFamily="34" charset="0"/>
              </a:rPr>
              <a:t>Farming that’s good for the earth.</a:t>
            </a:r>
            <a:endParaRPr lang="tr-TR" altLang="tr-TR" sz="2400"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Eco-Friendly Transportation: </a:t>
            </a:r>
            <a:r>
              <a:rPr lang="en-US" altLang="tr-TR" sz="2400" kern="0" dirty="0">
                <a:solidFill>
                  <a:srgbClr val="2A4F1C"/>
                </a:solidFill>
                <a:latin typeface="Arial" panose="020B0604020202020204" pitchFamily="34" charset="0"/>
                <a:cs typeface="Arial" panose="020B0604020202020204" pitchFamily="34" charset="0"/>
              </a:rPr>
              <a:t>Electric cars, bikes, and public transport systems.</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34819" name="Resim 3">
            <a:extLst>
              <a:ext uri="{FF2B5EF4-FFF2-40B4-BE49-F238E27FC236}">
                <a16:creationId xmlns:a16="http://schemas.microsoft.com/office/drawing/2014/main" id="{7577B79F-4EF1-86DE-718A-371CDEC66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3375025"/>
            <a:ext cx="28098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10;p10">
            <a:extLst>
              <a:ext uri="{FF2B5EF4-FFF2-40B4-BE49-F238E27FC236}">
                <a16:creationId xmlns:a16="http://schemas.microsoft.com/office/drawing/2014/main" id="{9E21D8F7-638F-702D-B6D2-214EF1725744}"/>
              </a:ext>
            </a:extLst>
          </p:cNvPr>
          <p:cNvSpPr txBox="1">
            <a:spLocks noGrp="1"/>
          </p:cNvSpPr>
          <p:nvPr>
            <p:ph type="title"/>
          </p:nvPr>
        </p:nvSpPr>
        <p:spPr>
          <a:xfrm>
            <a:off x="385763" y="250825"/>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a:solidFill>
                  <a:srgbClr val="2A4F1C"/>
                </a:solidFill>
                <a:latin typeface="Arial" panose="020B0604020202020204" pitchFamily="34" charset="0"/>
                <a:cs typeface="Arial" panose="020B0604020202020204" pitchFamily="34" charset="0"/>
              </a:rPr>
              <a:t>Challenges and Opportunities in Accessing Green Finance</a:t>
            </a:r>
            <a:endParaRPr lang="tr-TR" altLang="tr-TR" sz="28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21BF103C-1DDB-B03C-24EA-0E8E62F29938}"/>
              </a:ext>
            </a:extLst>
          </p:cNvPr>
          <p:cNvSpPr txBox="1">
            <a:spLocks/>
          </p:cNvSpPr>
          <p:nvPr/>
        </p:nvSpPr>
        <p:spPr bwMode="auto">
          <a:xfrm>
            <a:off x="555625" y="1828800"/>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b="1" dirty="0">
                <a:solidFill>
                  <a:srgbClr val="2A4F1C"/>
                </a:solidFill>
                <a:latin typeface="Arial" panose="020B0604020202020204" pitchFamily="34" charset="0"/>
                <a:cs typeface="Arial" panose="020B0604020202020204" pitchFamily="34" charset="0"/>
              </a:rPr>
              <a:t>Challenges</a:t>
            </a:r>
            <a:r>
              <a:rPr lang="tr-TR" altLang="tr-TR" sz="2400" b="1" dirty="0">
                <a:solidFill>
                  <a:srgbClr val="2A4F1C"/>
                </a:solidFill>
                <a:latin typeface="Arial" panose="020B0604020202020204" pitchFamily="34" charset="0"/>
                <a:cs typeface="Arial" panose="020B0604020202020204" pitchFamily="34" charset="0"/>
              </a:rPr>
              <a:t>:</a:t>
            </a: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Financial Constraints: </a:t>
            </a:r>
            <a:r>
              <a:rPr lang="en-US" altLang="tr-TR" sz="2400" kern="0" dirty="0">
                <a:solidFill>
                  <a:srgbClr val="2A4F1C"/>
                </a:solidFill>
                <a:latin typeface="Arial" panose="020B0604020202020204" pitchFamily="34" charset="0"/>
                <a:cs typeface="Arial" panose="020B0604020202020204" pitchFamily="34" charset="0"/>
              </a:rPr>
              <a:t>Finding enough money to start or grow green projects can be tough.</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Regulatory Hurdles: </a:t>
            </a:r>
            <a:r>
              <a:rPr lang="en-US" altLang="tr-TR" sz="2400" kern="0" dirty="0">
                <a:solidFill>
                  <a:srgbClr val="2A4F1C"/>
                </a:solidFill>
                <a:latin typeface="Arial" panose="020B0604020202020204" pitchFamily="34" charset="0"/>
                <a:cs typeface="Arial" panose="020B0604020202020204" pitchFamily="34" charset="0"/>
              </a:rPr>
              <a:t>Sometimes, laws and regulations make it hard to get green finance.</a:t>
            </a:r>
          </a:p>
          <a:p>
            <a:pPr marL="285750" indent="-285750" algn="just" eaLnBrk="1" hangingPunct="1">
              <a:spcBef>
                <a:spcPct val="0"/>
              </a:spcBef>
              <a:spcAft>
                <a:spcPct val="0"/>
              </a:spcAft>
              <a:buClr>
                <a:schemeClr val="accent1"/>
              </a:buClr>
              <a:buSzPts val="3200"/>
              <a:defRPr/>
            </a:pP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Early Market Stage: </a:t>
            </a:r>
            <a:r>
              <a:rPr lang="en-US" altLang="tr-TR" sz="2400" kern="0" dirty="0">
                <a:solidFill>
                  <a:srgbClr val="2A4F1C"/>
                </a:solidFill>
                <a:latin typeface="Arial" panose="020B0604020202020204" pitchFamily="34" charset="0"/>
                <a:cs typeface="Arial" panose="020B0604020202020204" pitchFamily="34" charset="0"/>
              </a:rPr>
              <a:t>The green finance market is still growing, making it a bit tricky to navigate.</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0">
            <a:extLst>
              <a:ext uri="{FF2B5EF4-FFF2-40B4-BE49-F238E27FC236}">
                <a16:creationId xmlns:a16="http://schemas.microsoft.com/office/drawing/2014/main" id="{9357537E-ED2A-8143-DECD-BD4F0E4DE883}"/>
              </a:ext>
            </a:extLst>
          </p:cNvPr>
          <p:cNvSpPr txBox="1">
            <a:spLocks/>
          </p:cNvSpPr>
          <p:nvPr/>
        </p:nvSpPr>
        <p:spPr bwMode="auto">
          <a:xfrm>
            <a:off x="495300" y="1214438"/>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b="1" dirty="0">
                <a:solidFill>
                  <a:srgbClr val="2A4F1C"/>
                </a:solidFill>
                <a:latin typeface="Arial" panose="020B0604020202020204" pitchFamily="34" charset="0"/>
                <a:cs typeface="Arial" panose="020B0604020202020204" pitchFamily="34" charset="0"/>
              </a:rPr>
              <a:t>Opportunities</a:t>
            </a:r>
            <a:r>
              <a:rPr lang="tr-TR" altLang="tr-TR" sz="2400" b="1" dirty="0">
                <a:solidFill>
                  <a:srgbClr val="2A4F1C"/>
                </a:solidFill>
                <a:latin typeface="Arial" panose="020B0604020202020204" pitchFamily="34" charset="0"/>
                <a:cs typeface="Arial" panose="020B0604020202020204" pitchFamily="34" charset="0"/>
              </a:rPr>
              <a:t>:</a:t>
            </a:r>
          </a:p>
          <a:p>
            <a:pPr marL="285750" indent="-285750" algn="just" eaLnBrk="1" hangingPunct="1">
              <a:spcBef>
                <a:spcPct val="0"/>
              </a:spcBef>
              <a:spcAft>
                <a:spcPct val="0"/>
              </a:spcAft>
              <a:buClr>
                <a:schemeClr val="accent1"/>
              </a:buClr>
              <a:buSzPts val="3200"/>
              <a:defRPr/>
            </a:pPr>
            <a:endParaRPr lang="tr-TR"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Sustainable Business Growth: </a:t>
            </a:r>
            <a:r>
              <a:rPr lang="en-US" altLang="tr-TR" sz="2400" kern="0" dirty="0">
                <a:solidFill>
                  <a:srgbClr val="2A4F1C"/>
                </a:solidFill>
                <a:latin typeface="Arial" panose="020B0604020202020204" pitchFamily="34" charset="0"/>
                <a:cs typeface="Arial" panose="020B0604020202020204" pitchFamily="34" charset="0"/>
              </a:rPr>
              <a:t>Green finance helps businesses grow while being good to the planet.</a:t>
            </a: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Innovation Support: </a:t>
            </a:r>
            <a:r>
              <a:rPr lang="en-US" altLang="tr-TR" sz="2400" kern="0" dirty="0">
                <a:solidFill>
                  <a:srgbClr val="2A4F1C"/>
                </a:solidFill>
                <a:latin typeface="Arial" panose="020B0604020202020204" pitchFamily="34" charset="0"/>
                <a:cs typeface="Arial" panose="020B0604020202020204" pitchFamily="34" charset="0"/>
              </a:rPr>
              <a:t>It provides the funds needed for new, eco-friendly ideas.</a:t>
            </a:r>
            <a:endParaRPr lang="tr-TR" altLang="tr-TR" sz="2400"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Long-term Benefits: </a:t>
            </a:r>
            <a:r>
              <a:rPr lang="en-US" altLang="tr-TR" sz="2400" kern="0" dirty="0">
                <a:solidFill>
                  <a:srgbClr val="2A4F1C"/>
                </a:solidFill>
                <a:latin typeface="Arial" panose="020B0604020202020204" pitchFamily="34" charset="0"/>
                <a:cs typeface="Arial" panose="020B0604020202020204" pitchFamily="34" charset="0"/>
              </a:rPr>
              <a:t>Adopting sustainable practices now can lead to greater success and impact in the future.</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23;p22">
            <a:extLst>
              <a:ext uri="{FF2B5EF4-FFF2-40B4-BE49-F238E27FC236}">
                <a16:creationId xmlns:a16="http://schemas.microsoft.com/office/drawing/2014/main" id="{9A2F8D16-B221-1774-2F79-D50E0F2BC42B}"/>
              </a:ext>
            </a:extLst>
          </p:cNvPr>
          <p:cNvSpPr txBox="1">
            <a:spLocks noGrp="1"/>
          </p:cNvSpPr>
          <p:nvPr>
            <p:ph type="title"/>
          </p:nvPr>
        </p:nvSpPr>
        <p:spPr>
          <a:xfrm>
            <a:off x="1362075" y="307975"/>
            <a:ext cx="7891463"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a:solidFill>
                  <a:srgbClr val="2A4F1C"/>
                </a:solidFill>
                <a:latin typeface="Calibri" panose="020F0502020204030204" pitchFamily="34" charset="0"/>
                <a:cs typeface="Calibri" panose="020F0502020204030204" pitchFamily="34" charset="0"/>
                <a:sym typeface="Calibri" panose="020F0502020204030204" pitchFamily="34" charset="0"/>
              </a:rPr>
              <a:t>References and Links</a:t>
            </a:r>
            <a:endParaRPr lang="tr-TR" altLang="tr-TR" sz="32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0963" name="Google Shape;324;p22">
            <a:extLst>
              <a:ext uri="{FF2B5EF4-FFF2-40B4-BE49-F238E27FC236}">
                <a16:creationId xmlns:a16="http://schemas.microsoft.com/office/drawing/2014/main" id="{7C976383-A06D-61E8-D0A8-CC25809C782A}"/>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0964" name="Textfeld 2">
            <a:extLst>
              <a:ext uri="{FF2B5EF4-FFF2-40B4-BE49-F238E27FC236}">
                <a16:creationId xmlns:a16="http://schemas.microsoft.com/office/drawing/2014/main" id="{0FF7D15E-829B-C65E-79A4-5C0E0B4C43D3}"/>
              </a:ext>
            </a:extLst>
          </p:cNvPr>
          <p:cNvSpPr txBox="1">
            <a:spLocks noChangeArrowheads="1"/>
          </p:cNvSpPr>
          <p:nvPr/>
        </p:nvSpPr>
        <p:spPr bwMode="auto">
          <a:xfrm>
            <a:off x="1362075" y="1296988"/>
            <a:ext cx="94678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Aldieri, L., Vinci, C.P. (2021). Eco-Innovation in Support of Sustainable Development Goals. Springer Cham.</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Arora, N., Dhiman, N., &amp; Shrivastava, R. (2023). How Green Entrepreneurship Evolved over the Past Two Decades? Vision.</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Bartoszczuk, P. (2015). Eco innovations in European countries. Atlantis Press.</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Bocken, N. M. P., Geradts, T. H. J. (2020). Barriers and drivers to sustainable business model innovation. Long Range Planning.</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European Commission. Various resources on green financing mechanisms and the LIFE Programme.</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European Commission (2011). Innovation for a sustainable Future - The Eco-innovation Action Plan (Eco-AP). Brussels: European Commission.</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Labatt, S., &amp; White, R. R. (2003). Environmental Finance: A Guide to Environmental Risk Assessment and Financial Products. John Wiley &amp; Sons.</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Lindenberg, N. (2014). Definition of Green Finance. German Development Institute.</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Matindike, S., Mago, S., Modiba, F.S., Van den Berg, A. (2023). Green Entrepreneurship as Environmental Commitment and Eco-innovation Among International Businesses. Springer Cham.</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OECD (2012). Green Growth and Developing Countries. Consultation Draft.</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OECD (2022). Building a Hub for Green Entrepreneurship in Denmark. United Kingdom: OECD Publishing.</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Okpara, J. O., &amp; Idowu, S. O. (Eds.). (2013). Corporate Social Responsibility. Springer Berlin Heidelberg.</a:t>
            </a:r>
          </a:p>
          <a:p>
            <a:pPr>
              <a:lnSpc>
                <a:spcPct val="107000"/>
              </a:lnSpc>
              <a:spcAft>
                <a:spcPts val="800"/>
              </a:spcAft>
            </a:pPr>
            <a:r>
              <a:rPr lang="tr-TR" altLang="de-DE" sz="1200">
                <a:latin typeface="Calibri" panose="020F0502020204030204" pitchFamily="34" charset="0"/>
                <a:ea typeface="Calibri" panose="020F0502020204030204" pitchFamily="34" charset="0"/>
                <a:cs typeface="Times New Roman" panose="02020603050405020304" pitchFamily="18" charset="0"/>
              </a:rPr>
              <a:t>Saari, U. A., &amp; Joensuu-Salo, S. (2019). Green Entrepreneurship. Springer Cham.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Google Shape;323;p22">
            <a:extLst>
              <a:ext uri="{FF2B5EF4-FFF2-40B4-BE49-F238E27FC236}">
                <a16:creationId xmlns:a16="http://schemas.microsoft.com/office/drawing/2014/main" id="{B5551D1A-DB78-3ACE-2FBE-F0DCDADBB3CB}"/>
              </a:ext>
            </a:extLst>
          </p:cNvPr>
          <p:cNvSpPr txBox="1">
            <a:spLocks noGrp="1"/>
          </p:cNvSpPr>
          <p:nvPr>
            <p:ph type="title"/>
          </p:nvPr>
        </p:nvSpPr>
        <p:spPr>
          <a:xfrm>
            <a:off x="1055688" y="327025"/>
            <a:ext cx="7891462"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a:solidFill>
                  <a:srgbClr val="2A4F1C"/>
                </a:solidFill>
                <a:latin typeface="Calibri" panose="020F0502020204030204" pitchFamily="34" charset="0"/>
                <a:cs typeface="Calibri" panose="020F0502020204030204" pitchFamily="34" charset="0"/>
                <a:sym typeface="Calibri" panose="020F0502020204030204" pitchFamily="34" charset="0"/>
              </a:rPr>
              <a:t>References and Links</a:t>
            </a:r>
            <a:endParaRPr lang="tr-TR" altLang="tr-TR" sz="32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3011" name="Google Shape;324;p22">
            <a:extLst>
              <a:ext uri="{FF2B5EF4-FFF2-40B4-BE49-F238E27FC236}">
                <a16:creationId xmlns:a16="http://schemas.microsoft.com/office/drawing/2014/main" id="{6709F699-B2B3-B29B-0345-5ECEB8D718F0}"/>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3012" name="Textfeld 2">
            <a:extLst>
              <a:ext uri="{FF2B5EF4-FFF2-40B4-BE49-F238E27FC236}">
                <a16:creationId xmlns:a16="http://schemas.microsoft.com/office/drawing/2014/main" id="{6BC76798-4298-5911-6E6E-3B7A3C2050BB}"/>
              </a:ext>
            </a:extLst>
          </p:cNvPr>
          <p:cNvSpPr txBox="1">
            <a:spLocks noChangeArrowheads="1"/>
          </p:cNvSpPr>
          <p:nvPr/>
        </p:nvSpPr>
        <p:spPr bwMode="auto">
          <a:xfrm>
            <a:off x="1055688" y="1308100"/>
            <a:ext cx="9220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Ceres - https://www.ceres.org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European Investment Bank (EIB) - Climate and Environment - https://www.eib.org/en/projects/themes/climate-and-environment/index.htm</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Global Impact Investing Network (GIIN) - https://thegiin.org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Green Climate Fund (GCF) - https://www.greenclimate.fund</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International Finance Corporation (IFC) - https://www.ifc.org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Sustainable Finance - European Commission - https://ec.europa.eu/info/business-economy-euro/banking-and-finance/sustainable-finance_en</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The World Bank - Climate Finance - https://www.worldbank.org/en/topic/climatefinance</a:t>
            </a:r>
            <a:endParaRPr lang="en-GB" altLang="tr-TR" sz="1200">
              <a:latin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0;p2">
            <a:extLst>
              <a:ext uri="{FF2B5EF4-FFF2-40B4-BE49-F238E27FC236}">
                <a16:creationId xmlns:a16="http://schemas.microsoft.com/office/drawing/2014/main" id="{7BF9CBEB-57C6-D229-5187-922A4A3D3023}"/>
              </a:ext>
            </a:extLst>
          </p:cNvPr>
          <p:cNvSpPr>
            <a:spLocks noChangeArrowheads="1"/>
          </p:cNvSpPr>
          <p:nvPr/>
        </p:nvSpPr>
        <p:spPr bwMode="auto">
          <a:xfrm>
            <a:off x="2819400" y="-261938"/>
            <a:ext cx="1219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tr-TR" altLang="tr-TR" sz="1800">
              <a:latin typeface="Calibri" panose="020F0502020204030204" pitchFamily="34" charset="0"/>
              <a:cs typeface="Calibri" panose="020F0502020204030204" pitchFamily="34" charset="0"/>
              <a:sym typeface="Calibri" panose="020F0502020204030204" pitchFamily="34" charset="0"/>
            </a:endParaRPr>
          </a:p>
        </p:txBody>
      </p:sp>
      <p:sp>
        <p:nvSpPr>
          <p:cNvPr id="10243" name="Google Shape;131;p2">
            <a:extLst>
              <a:ext uri="{FF2B5EF4-FFF2-40B4-BE49-F238E27FC236}">
                <a16:creationId xmlns:a16="http://schemas.microsoft.com/office/drawing/2014/main" id="{71C976A7-BB35-528D-8483-1645C7662552}"/>
              </a:ext>
            </a:extLst>
          </p:cNvPr>
          <p:cNvSpPr>
            <a:spLocks noChangeArrowheads="1"/>
          </p:cNvSpPr>
          <p:nvPr/>
        </p:nvSpPr>
        <p:spPr bwMode="auto">
          <a:xfrm>
            <a:off x="2819400" y="195263"/>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Calibri" panose="020F0502020204030204" pitchFamily="34" charset="0"/>
              <a:buNone/>
            </a:pPr>
            <a:endParaRPr lang="tr-TR" altLang="tr-TR"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buFont typeface="Calibri" panose="020F0502020204030204" pitchFamily="34" charset="0"/>
              <a:buNone/>
            </a:pPr>
            <a:r>
              <a:rPr lang="en-US" altLang="tr-TR" sz="1100">
                <a:latin typeface="Calibri" panose="020F0502020204030204" pitchFamily="34" charset="0"/>
                <a:cs typeface="Calibri" panose="020F0502020204030204" pitchFamily="34" charset="0"/>
                <a:sym typeface="Calibri" panose="020F0502020204030204" pitchFamily="34" charset="0"/>
              </a:rPr>
              <a:t>		</a:t>
            </a:r>
            <a:endParaRPr lang="tr-TR" altLang="tr-TR" sz="1800">
              <a:cs typeface="Calibri" panose="020F0502020204030204" pitchFamily="34" charset="0"/>
            </a:endParaRPr>
          </a:p>
        </p:txBody>
      </p:sp>
      <p:sp>
        <p:nvSpPr>
          <p:cNvPr id="10244" name="Google Shape;132;p2">
            <a:extLst>
              <a:ext uri="{FF2B5EF4-FFF2-40B4-BE49-F238E27FC236}">
                <a16:creationId xmlns:a16="http://schemas.microsoft.com/office/drawing/2014/main" id="{D69A0375-8A85-01EE-D2A3-2B7C95917A42}"/>
              </a:ext>
            </a:extLst>
          </p:cNvPr>
          <p:cNvSpPr txBox="1">
            <a:spLocks noGrp="1"/>
          </p:cNvSpPr>
          <p:nvPr>
            <p:ph type="title"/>
          </p:nvPr>
        </p:nvSpPr>
        <p:spPr>
          <a:xfrm>
            <a:off x="341313" y="57150"/>
            <a:ext cx="10515600" cy="1050925"/>
          </a:xfrm>
        </p:spPr>
        <p:txBody>
          <a:bodyPr/>
          <a:lstStyle/>
          <a:p>
            <a:pPr eaLnBrk="1" hangingPunct="1">
              <a:spcBef>
                <a:spcPct val="0"/>
              </a:spcBef>
              <a:spcAft>
                <a:spcPct val="0"/>
              </a:spcAft>
              <a:buClr>
                <a:srgbClr val="004B3A"/>
              </a:buClr>
              <a:buFont typeface="Arial" panose="020B0604020202020204" pitchFamily="34" charset="0"/>
              <a:buNone/>
            </a:pPr>
            <a:r>
              <a:rPr lang="en-US" altLang="tr-TR" sz="3200" b="1">
                <a:solidFill>
                  <a:srgbClr val="004B3A"/>
                </a:solidFill>
                <a:latin typeface="Arial" panose="020B0604020202020204" pitchFamily="34" charset="0"/>
                <a:cs typeface="Arial" panose="020B0604020202020204" pitchFamily="34" charset="0"/>
              </a:rPr>
              <a:t>Learning Outcomes of Module </a:t>
            </a:r>
            <a:r>
              <a:rPr lang="tr-TR" altLang="tr-TR" sz="3200" b="1">
                <a:solidFill>
                  <a:srgbClr val="004B3A"/>
                </a:solidFill>
                <a:latin typeface="Arial" panose="020B0604020202020204" pitchFamily="34" charset="0"/>
                <a:cs typeface="Arial" panose="020B0604020202020204" pitchFamily="34" charset="0"/>
              </a:rPr>
              <a:t>4</a:t>
            </a:r>
            <a:endParaRPr lang="tr-TR" altLang="tr-TR" sz="32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133;p2">
            <a:extLst>
              <a:ext uri="{FF2B5EF4-FFF2-40B4-BE49-F238E27FC236}">
                <a16:creationId xmlns:a16="http://schemas.microsoft.com/office/drawing/2014/main" id="{C588B6DF-ED82-B768-7D83-D83843E8DBCA}"/>
              </a:ext>
            </a:extLst>
          </p:cNvPr>
          <p:cNvSpPr txBox="1">
            <a:spLocks noGrp="1"/>
          </p:cNvSpPr>
          <p:nvPr>
            <p:ph type="body" idx="1"/>
          </p:nvPr>
        </p:nvSpPr>
        <p:spPr>
          <a:xfrm>
            <a:off x="341313" y="1246188"/>
            <a:ext cx="11557000" cy="5416550"/>
          </a:xfrm>
        </p:spPr>
        <p:txBody>
          <a:bodyPr lIns="91425" rIns="91425"/>
          <a:lstStyle/>
          <a:p>
            <a:pPr marL="144000" indent="0" eaLnBrk="1" fontAlgn="auto" hangingPunct="1">
              <a:lnSpc>
                <a:spcPct val="100000"/>
              </a:lnSpc>
              <a:spcBef>
                <a:spcPts val="0"/>
              </a:spcBef>
              <a:buClr>
                <a:srgbClr val="2A4F1C"/>
              </a:buClr>
              <a:buSzPts val="2600"/>
              <a:buFont typeface="Calibri"/>
              <a:buNone/>
              <a:defRPr/>
            </a:pPr>
            <a:r>
              <a:rPr lang="en-US" sz="2600" dirty="0">
                <a:solidFill>
                  <a:srgbClr val="004B3A"/>
                </a:solidFill>
                <a:latin typeface="Calibri"/>
                <a:ea typeface="Calibri"/>
                <a:cs typeface="Calibri"/>
                <a:sym typeface="Calibri"/>
              </a:rPr>
              <a:t>The learners</a:t>
            </a:r>
            <a:br>
              <a:rPr lang="en-US" sz="2600" dirty="0">
                <a:solidFill>
                  <a:srgbClr val="004B3A"/>
                </a:solidFill>
                <a:latin typeface="Calibri"/>
                <a:ea typeface="Calibri"/>
                <a:cs typeface="Calibri"/>
                <a:sym typeface="Calibri"/>
              </a:rPr>
            </a:br>
            <a:endParaRPr sz="2600" dirty="0">
              <a:solidFill>
                <a:srgbClr val="004B3A"/>
              </a:solidFill>
              <a:latin typeface="Calibri"/>
              <a:ea typeface="Calibri"/>
              <a:cs typeface="Calibri"/>
              <a:sym typeface="Calibri"/>
            </a:endParaRP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Define the concept of green finance.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Identify sources and instruments of green finance.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Analyze challenges and opportunities in accessing green finance.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Develop strategies for securing green finance.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Apply knowledge in real-world scenarios.</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Contribute to Sustainable Development Goals (SDGs) through green finance.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Foster innovation and entrepreneurship in the green finance sector.</a:t>
            </a:r>
            <a:endParaRPr sz="2800" dirty="0">
              <a:solidFill>
                <a:srgbClr val="004B3A"/>
              </a:solidFill>
              <a:sym typeface="Arial"/>
            </a:endParaRPr>
          </a:p>
          <a:p>
            <a:pPr marL="91440" indent="48260" eaLnBrk="1" fontAlgn="auto" hangingPunct="1">
              <a:lnSpc>
                <a:spcPct val="150000"/>
              </a:lnSpc>
              <a:spcBef>
                <a:spcPts val="1400"/>
              </a:spcBef>
              <a:buClr>
                <a:schemeClr val="accent6"/>
              </a:buClr>
              <a:buSzPts val="2200"/>
              <a:buFont typeface="Arial"/>
              <a:buNone/>
              <a:defRPr/>
            </a:pPr>
            <a:endParaRPr sz="2200" dirty="0">
              <a:solidFill>
                <a:srgbClr val="433C29"/>
              </a:solidFil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3">
            <a:extLst>
              <a:ext uri="{FF2B5EF4-FFF2-40B4-BE49-F238E27FC236}">
                <a16:creationId xmlns:a16="http://schemas.microsoft.com/office/drawing/2014/main" id="{4D9ABA33-10EA-30B3-0E66-484FD29EF6F9}"/>
              </a:ext>
            </a:extLst>
          </p:cNvPr>
          <p:cNvSpPr txBox="1">
            <a:spLocks noGrp="1"/>
          </p:cNvSpPr>
          <p:nvPr>
            <p:ph type="title"/>
          </p:nvPr>
        </p:nvSpPr>
        <p:spPr>
          <a:xfrm>
            <a:off x="1223963" y="2960688"/>
            <a:ext cx="6234112" cy="936625"/>
          </a:xfrm>
        </p:spPr>
        <p:txBody>
          <a:bodyPr>
            <a:normAutofit fontScale="90000"/>
          </a:bodyPr>
          <a:lstStyle/>
          <a:p>
            <a:pPr algn="ctr" eaLnBrk="1" hangingPunct="1">
              <a:spcBef>
                <a:spcPct val="0"/>
              </a:spcBef>
              <a:spcAft>
                <a:spcPct val="0"/>
              </a:spcAft>
              <a:buSzPts val="3200"/>
              <a:buFont typeface="Calibri" panose="020F0502020204030204" pitchFamily="34" charset="0"/>
              <a:buNone/>
              <a:defRPr/>
            </a:pPr>
            <a:r>
              <a:rPr lang="en-US" altLang="tr-TR" sz="6600" b="1">
                <a:solidFill>
                  <a:srgbClr val="3F3F3F"/>
                </a:solidFill>
                <a:latin typeface="Calibri" panose="020F0502020204030204" pitchFamily="34" charset="0"/>
                <a:cs typeface="Calibri" panose="020F0502020204030204" pitchFamily="34" charset="0"/>
                <a:sym typeface="Calibri" panose="020F0502020204030204" pitchFamily="34" charset="0"/>
              </a:rPr>
              <a:t>Let’s get started!</a:t>
            </a:r>
            <a:endParaRPr lang="tr-TR" altLang="tr-TR" sz="66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2291" name="Google Shape;152;p3">
            <a:extLst>
              <a:ext uri="{FF2B5EF4-FFF2-40B4-BE49-F238E27FC236}">
                <a16:creationId xmlns:a16="http://schemas.microsoft.com/office/drawing/2014/main" id="{59F29BC1-3048-727A-0ADC-397231F81BF7}"/>
              </a:ext>
            </a:extLst>
          </p:cNvPr>
          <p:cNvCxnSpPr>
            <a:cxnSpLocks noChangeShapeType="1"/>
          </p:cNvCxnSpPr>
          <p:nvPr/>
        </p:nvCxnSpPr>
        <p:spPr bwMode="auto">
          <a:xfrm rot="10800000">
            <a:off x="7878763" y="4365625"/>
            <a:ext cx="1635125"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292" name="Google Shape;153;p3">
            <a:extLst>
              <a:ext uri="{FF2B5EF4-FFF2-40B4-BE49-F238E27FC236}">
                <a16:creationId xmlns:a16="http://schemas.microsoft.com/office/drawing/2014/main" id="{C6661221-2F40-896D-2512-5FC7A9E7BC92}"/>
              </a:ext>
            </a:extLst>
          </p:cNvPr>
          <p:cNvCxnSpPr>
            <a:cxnSpLocks noChangeShapeType="1"/>
          </p:cNvCxnSpPr>
          <p:nvPr/>
        </p:nvCxnSpPr>
        <p:spPr bwMode="auto">
          <a:xfrm rot="10800000">
            <a:off x="1812925" y="2209800"/>
            <a:ext cx="16367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2293" name="Grafik 6" descr="Ein Bild, das Pflanze, Grün, Gras enthält.&#10;&#10;Automatisch generierte Beschreibung">
            <a:extLst>
              <a:ext uri="{FF2B5EF4-FFF2-40B4-BE49-F238E27FC236}">
                <a16:creationId xmlns:a16="http://schemas.microsoft.com/office/drawing/2014/main" id="{D2E81CC1-B6D2-F1D1-CE6A-97A382D3E724}"/>
              </a:ext>
            </a:extLst>
          </p:cNvPr>
          <p:cNvPicPr>
            <a:picLocks noChangeAspect="1"/>
          </p:cNvPicPr>
          <p:nvPr/>
        </p:nvPicPr>
        <p:blipFill>
          <a:blip r:embed="rId3">
            <a:extLst>
              <a:ext uri="{28A0092B-C50C-407E-A947-70E740481C1C}">
                <a14:useLocalDpi xmlns:a14="http://schemas.microsoft.com/office/drawing/2010/main" val="0"/>
              </a:ext>
            </a:extLst>
          </a:blip>
          <a:srcRect l="22797" t="8296" r="22865" b="15450"/>
          <a:stretch>
            <a:fillRect/>
          </a:stretch>
        </p:blipFill>
        <p:spPr bwMode="auto">
          <a:xfrm>
            <a:off x="7458075" y="606425"/>
            <a:ext cx="326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52;p3">
            <a:extLst>
              <a:ext uri="{FF2B5EF4-FFF2-40B4-BE49-F238E27FC236}">
                <a16:creationId xmlns:a16="http://schemas.microsoft.com/office/drawing/2014/main" id="{2A1FAAED-8997-C370-85F7-0B0645460D63}"/>
              </a:ext>
            </a:extLst>
          </p:cNvPr>
          <p:cNvSpPr txBox="1">
            <a:spLocks noGrp="1"/>
          </p:cNvSpPr>
          <p:nvPr>
            <p:ph type="ctrTitle"/>
          </p:nvPr>
        </p:nvSpPr>
        <p:spPr>
          <a:xfrm>
            <a:off x="1096963" y="3021013"/>
            <a:ext cx="10058400" cy="1303337"/>
          </a:xfrm>
        </p:spPr>
        <p:txBody>
          <a:bodyPr lIns="121900" tIns="121900" rIns="121900" bIns="121900">
            <a:normAutofit fontScale="90000"/>
          </a:bodyPr>
          <a:lstStyle/>
          <a:p>
            <a:pPr eaLnBrk="1" hangingPunct="1">
              <a:spcBef>
                <a:spcPct val="0"/>
              </a:spcBef>
              <a:spcAft>
                <a:spcPct val="0"/>
              </a:spcAft>
              <a:buClr>
                <a:srgbClr val="3F762A"/>
              </a:buClr>
              <a:buSzPts val="4800"/>
              <a:buFont typeface="Calibri" panose="020F0502020204030204" pitchFamily="34" charset="0"/>
              <a:buNone/>
              <a:defRPr/>
            </a:pPr>
            <a:br>
              <a:rPr lang="de-DE" altLang="tr-TR" b="1">
                <a:solidFill>
                  <a:srgbClr val="FFFF00"/>
                </a:solidFill>
                <a:latin typeface="Calibri" panose="020F0502020204030204" pitchFamily="34" charset="0"/>
                <a:cs typeface="Calibri" panose="020F0502020204030204" pitchFamily="34" charset="0"/>
                <a:sym typeface="Calibri" panose="020F0502020204030204" pitchFamily="34" charset="0"/>
              </a:rPr>
            </a:br>
            <a:r>
              <a:rPr lang="de-DE" altLang="tr-TR" b="1">
                <a:solidFill>
                  <a:srgbClr val="3F762A"/>
                </a:solidFill>
                <a:latin typeface="Calibri" panose="020F0502020204030204" pitchFamily="34" charset="0"/>
                <a:cs typeface="Calibri" panose="020F0502020204030204" pitchFamily="34" charset="0"/>
                <a:sym typeface="Calibri" panose="020F0502020204030204" pitchFamily="34" charset="0"/>
              </a:rPr>
              <a:t>Introduction</a:t>
            </a:r>
            <a:endParaRPr lang="tr-TR" altLang="tr-TR" b="1">
              <a:solidFill>
                <a:srgbClr val="3F762A"/>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4339" name="Google Shape;158;p3">
            <a:extLst>
              <a:ext uri="{FF2B5EF4-FFF2-40B4-BE49-F238E27FC236}">
                <a16:creationId xmlns:a16="http://schemas.microsoft.com/office/drawing/2014/main" id="{5A3A952D-0561-FA47-EE61-1F9C46E448C4}"/>
              </a:ext>
            </a:extLst>
          </p:cNvPr>
          <p:cNvCxnSpPr>
            <a:cxnSpLocks noChangeShapeType="1"/>
          </p:cNvCxnSpPr>
          <p:nvPr/>
        </p:nvCxnSpPr>
        <p:spPr bwMode="auto">
          <a:xfrm>
            <a:off x="960438" y="558800"/>
            <a:ext cx="0" cy="116205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4340" name="Google Shape;159;p3" descr="Text&#10;&#10;Description automatically generated with medium confidence">
            <a:extLst>
              <a:ext uri="{FF2B5EF4-FFF2-40B4-BE49-F238E27FC236}">
                <a16:creationId xmlns:a16="http://schemas.microsoft.com/office/drawing/2014/main" id="{3CA368AD-9C59-7C11-4786-D18F5CCC43F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396038"/>
            <a:ext cx="1295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oogle Shape;160;p3">
            <a:extLst>
              <a:ext uri="{FF2B5EF4-FFF2-40B4-BE49-F238E27FC236}">
                <a16:creationId xmlns:a16="http://schemas.microsoft.com/office/drawing/2014/main" id="{AEBEEFDB-0FB0-CCE5-84E2-AF40F5CF044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275" y="176213"/>
            <a:ext cx="1063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Google Shape;161;p3">
            <a:extLst>
              <a:ext uri="{FF2B5EF4-FFF2-40B4-BE49-F238E27FC236}">
                <a16:creationId xmlns:a16="http://schemas.microsoft.com/office/drawing/2014/main" id="{0B93F302-E1D4-3FC9-FF2D-34043B6DD5B4}"/>
              </a:ext>
            </a:extLst>
          </p:cNvPr>
          <p:cNvSpPr txBox="1">
            <a:spLocks noChangeArrowheads="1"/>
          </p:cNvSpPr>
          <p:nvPr/>
        </p:nvSpPr>
        <p:spPr bwMode="auto">
          <a:xfrm>
            <a:off x="1096963" y="585788"/>
            <a:ext cx="102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3F3F3F"/>
              </a:buClr>
              <a:buSzPts val="3200"/>
              <a:buFont typeface="Calibri" panose="020F0502020204030204" pitchFamily="34" charset="0"/>
              <a:buNone/>
            </a:pPr>
            <a:r>
              <a:rPr lang="de-DE" altLang="tr-TR" sz="3200" b="1">
                <a:solidFill>
                  <a:srgbClr val="3F3F3F"/>
                </a:solidFill>
                <a:latin typeface="Calibri" panose="020F0502020204030204" pitchFamily="34" charset="0"/>
                <a:cs typeface="Calibri" panose="020F0502020204030204" pitchFamily="34" charset="0"/>
                <a:sym typeface="Calibri" panose="020F0502020204030204" pitchFamily="34" charset="0"/>
              </a:rPr>
              <a:t>01</a:t>
            </a:r>
            <a:endParaRPr lang="tr-TR" altLang="tr-TR">
              <a:cs typeface="Calibri" panose="020F0502020204030204" pitchFamily="34" charset="0"/>
            </a:endParaRPr>
          </a:p>
        </p:txBody>
      </p:sp>
      <p:pic>
        <p:nvPicPr>
          <p:cNvPr id="14343" name="Google Shape;162;p3" descr="Bücher">
            <a:extLst>
              <a:ext uri="{FF2B5EF4-FFF2-40B4-BE49-F238E27FC236}">
                <a16:creationId xmlns:a16="http://schemas.microsoft.com/office/drawing/2014/main" id="{9B24ABD9-9CDD-0709-F290-5D2AB77CD0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2541588"/>
            <a:ext cx="2541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feld 2">
            <a:extLst>
              <a:ext uri="{FF2B5EF4-FFF2-40B4-BE49-F238E27FC236}">
                <a16:creationId xmlns:a16="http://schemas.microsoft.com/office/drawing/2014/main" id="{8E8DCAB4-B365-4963-2965-BC5C321B85B2}"/>
              </a:ext>
            </a:extLst>
          </p:cNvPr>
          <p:cNvSpPr txBox="1">
            <a:spLocks noChangeArrowheads="1"/>
          </p:cNvSpPr>
          <p:nvPr/>
        </p:nvSpPr>
        <p:spPr bwMode="auto">
          <a:xfrm>
            <a:off x="1096963" y="1720850"/>
            <a:ext cx="6711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tr-TR" sz="3200">
                <a:solidFill>
                  <a:srgbClr val="3F762A"/>
                </a:solidFill>
              </a:rPr>
              <a:t>Developing and Analyzing Access to Finance for Green Entrepreneurs</a:t>
            </a:r>
            <a:endParaRPr lang="de-DE" altLang="tr-TR" sz="3200"/>
          </a:p>
        </p:txBody>
      </p:sp>
      <p:sp>
        <p:nvSpPr>
          <p:cNvPr id="2" name="Google Shape;132;p2">
            <a:extLst>
              <a:ext uri="{FF2B5EF4-FFF2-40B4-BE49-F238E27FC236}">
                <a16:creationId xmlns:a16="http://schemas.microsoft.com/office/drawing/2014/main" id="{829EEEB3-469D-ADB4-7E96-DD25CDBE6733}"/>
              </a:ext>
            </a:extLst>
          </p:cNvPr>
          <p:cNvSpPr txBox="1">
            <a:spLocks/>
          </p:cNvSpPr>
          <p:nvPr/>
        </p:nvSpPr>
        <p:spPr>
          <a:xfrm>
            <a:off x="1096963" y="4621213"/>
            <a:ext cx="8034337" cy="495300"/>
          </a:xfrm>
          <a:prstGeom prst="rect">
            <a:avLst/>
          </a:prstGeom>
          <a:noFill/>
          <a:ln>
            <a:noFill/>
          </a:ln>
        </p:spPr>
        <p:txBody>
          <a:bodyPr spcFirstLastPara="1" lIns="91425" tIns="45700" rIns="91425" bIns="45700" anchor="b">
            <a:normAutofit fontScale="85000" lnSpcReduction="10000"/>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eaLnBrk="1" fontAlgn="auto" hangingPunct="1">
              <a:buClr>
                <a:srgbClr val="004B3A"/>
              </a:buClr>
              <a:buSzPts val="3200"/>
              <a:defRPr/>
            </a:pPr>
            <a:r>
              <a:rPr lang="en-US" sz="2400" kern="0" dirty="0">
                <a:solidFill>
                  <a:srgbClr val="004B3A"/>
                </a:solidFill>
                <a:latin typeface="Arial"/>
                <a:ea typeface="Arial"/>
                <a:cs typeface="Arial"/>
                <a:sym typeface="Arial"/>
              </a:rPr>
              <a:t>Navigating the Pathway to Sustainable Economic Development</a:t>
            </a:r>
            <a:endParaRPr lang="en-US" sz="2400" kern="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9B90468A-4300-6C0A-1430-0B65DC596762}"/>
              </a:ext>
            </a:extLst>
          </p:cNvPr>
          <p:cNvSpPr txBox="1">
            <a:spLocks noGrp="1"/>
          </p:cNvSpPr>
          <p:nvPr>
            <p:ph type="body" idx="1"/>
          </p:nvPr>
        </p:nvSpPr>
        <p:spPr>
          <a:xfrm>
            <a:off x="639763" y="1525588"/>
            <a:ext cx="10515600" cy="4518025"/>
          </a:xfrm>
        </p:spPr>
        <p:txBody>
          <a:bodyPr>
            <a:normAutofit fontScale="775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en-US" sz="3500" b="1" dirty="0">
                <a:solidFill>
                  <a:srgbClr val="2A4F1C"/>
                </a:solidFill>
                <a:latin typeface="Calibri"/>
                <a:ea typeface="Calibri"/>
                <a:cs typeface="Calibri"/>
                <a:sym typeface="Calibri"/>
              </a:rPr>
              <a:t>The concept of green finance represents a transformative approach to redefining financial markets with a focus on sustainability and ecological preservation. In an era where environmental challenges loom large, green finance emerges as a crucial mechanism to support projects that contribute to a sustainable future. From renewable energy initiatives to innovative sustainable technologies, green finance enables entrepreneurs to integrate sustainable practices into the very fabric of their business models. This commitment is pivotal in our collective effort to combat climate change, promote environmental stewardship, and foster a green economy.</a:t>
            </a:r>
            <a:endParaRPr sz="2400" dirty="0">
              <a:solidFill>
                <a:schemeClr val="accent1"/>
              </a:solidFill>
              <a:latin typeface="Calibri"/>
              <a:ea typeface="Calibri"/>
              <a:cs typeface="Calibri"/>
              <a:sym typeface="Calibri"/>
            </a:endParaRPr>
          </a:p>
        </p:txBody>
      </p:sp>
      <p:sp>
        <p:nvSpPr>
          <p:cNvPr id="16387" name="Google Shape;171;p5">
            <a:extLst>
              <a:ext uri="{FF2B5EF4-FFF2-40B4-BE49-F238E27FC236}">
                <a16:creationId xmlns:a16="http://schemas.microsoft.com/office/drawing/2014/main" id="{4A7024FA-2EAD-8151-D8CC-D0B8AD6A91C6}"/>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E5E884B4-EF06-DAA3-F73F-CC3DC43C82E3}"/>
              </a:ext>
            </a:extLst>
          </p:cNvPr>
          <p:cNvSpPr txBox="1">
            <a:spLocks noGrp="1"/>
          </p:cNvSpPr>
          <p:nvPr>
            <p:ph type="body" idx="1"/>
          </p:nvPr>
        </p:nvSpPr>
        <p:spPr>
          <a:xfrm>
            <a:off x="531813" y="1285875"/>
            <a:ext cx="4833937" cy="4516438"/>
          </a:xfrm>
        </p:spPr>
        <p:txBody>
          <a:bodyPr>
            <a:normAutofit fontScale="700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en-US" sz="3500" b="1" dirty="0">
                <a:solidFill>
                  <a:srgbClr val="2A4F1C"/>
                </a:solidFill>
                <a:latin typeface="Calibri"/>
                <a:ea typeface="Calibri"/>
                <a:cs typeface="Calibri"/>
                <a:sym typeface="Calibri"/>
              </a:rPr>
              <a:t>As we embark on this journey, understanding the intricacies of green finance becomes imperative for entrepreneurs who are dedicated to making a positive impact. This module aims to demystify the complexities of accessing and leveraging green finance, providing you with the knowledge and tools to drive your sustainable ventures forward.</a:t>
            </a:r>
          </a:p>
          <a:p>
            <a:pPr marL="0" indent="0" algn="just" eaLnBrk="1" fontAlgn="auto" hangingPunct="1">
              <a:lnSpc>
                <a:spcPct val="120000"/>
              </a:lnSpc>
              <a:spcBef>
                <a:spcPts val="0"/>
              </a:spcBef>
              <a:buClr>
                <a:schemeClr val="accent1"/>
              </a:buClr>
              <a:buSzPct val="100000"/>
              <a:buFont typeface="Calibri"/>
              <a:buNone/>
              <a:defRPr/>
            </a:pPr>
            <a:endParaRPr lang="en-US" sz="3500" b="1" dirty="0">
              <a:solidFill>
                <a:srgbClr val="2A4F1C"/>
              </a:solidFill>
              <a:latin typeface="Calibri"/>
              <a:ea typeface="Calibri"/>
              <a:cs typeface="Calibri"/>
              <a:sym typeface="Calibri"/>
            </a:endParaRPr>
          </a:p>
        </p:txBody>
      </p:sp>
      <p:sp>
        <p:nvSpPr>
          <p:cNvPr id="18435" name="Google Shape;171;p5">
            <a:extLst>
              <a:ext uri="{FF2B5EF4-FFF2-40B4-BE49-F238E27FC236}">
                <a16:creationId xmlns:a16="http://schemas.microsoft.com/office/drawing/2014/main" id="{489818DF-FBE4-B70F-6283-9DE48DA3A66C}"/>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8436" name="Resim 1">
            <a:extLst>
              <a:ext uri="{FF2B5EF4-FFF2-40B4-BE49-F238E27FC236}">
                <a16:creationId xmlns:a16="http://schemas.microsoft.com/office/drawing/2014/main" id="{DC689014-C84E-9FB3-A57B-B754DEF20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1406525"/>
            <a:ext cx="50577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p6">
            <a:extLst>
              <a:ext uri="{FF2B5EF4-FFF2-40B4-BE49-F238E27FC236}">
                <a16:creationId xmlns:a16="http://schemas.microsoft.com/office/drawing/2014/main" id="{C14E9028-1168-B40B-BCD3-002BD47B4D41}"/>
              </a:ext>
            </a:extLst>
          </p:cNvPr>
          <p:cNvSpPr txBox="1">
            <a:spLocks noGrp="1"/>
          </p:cNvSpPr>
          <p:nvPr>
            <p:ph type="body" idx="1"/>
          </p:nvPr>
        </p:nvSpPr>
        <p:spPr>
          <a:xfrm>
            <a:off x="1041400" y="1454150"/>
            <a:ext cx="5143500" cy="3827463"/>
          </a:xfrm>
        </p:spPr>
        <p:txBody>
          <a:bodyPr>
            <a:normAutofit fontScale="62500" lnSpcReduction="20000"/>
          </a:bodyPr>
          <a:lstStyle/>
          <a:p>
            <a:pPr marL="0" indent="0" algn="just" eaLnBrk="1" fontAlgn="auto" hangingPunct="1">
              <a:lnSpc>
                <a:spcPct val="100000"/>
              </a:lnSpc>
              <a:spcBef>
                <a:spcPts val="0"/>
              </a:spcBef>
              <a:buClr>
                <a:schemeClr val="accent1"/>
              </a:buClr>
              <a:buSzPct val="100000"/>
              <a:buFont typeface="Calibri"/>
              <a:buNone/>
              <a:defRPr/>
            </a:pPr>
            <a:r>
              <a:rPr lang="en-US" sz="3200" b="1" dirty="0">
                <a:solidFill>
                  <a:srgbClr val="2A4F1C"/>
                </a:solidFill>
                <a:sym typeface="Arial"/>
              </a:rPr>
              <a:t>Catalyzing Sustainable Growth and Environmental Stewardship</a:t>
            </a:r>
            <a:endParaRPr lang="tr-TR" sz="3200" b="1" dirty="0">
              <a:solidFill>
                <a:srgbClr val="2A4F1C"/>
              </a:solidFill>
              <a:sym typeface="Arial"/>
            </a:endParaRPr>
          </a:p>
          <a:p>
            <a:pPr marL="0" indent="0" algn="just" eaLnBrk="1" fontAlgn="auto" hangingPunct="1">
              <a:lnSpc>
                <a:spcPct val="100000"/>
              </a:lnSpc>
              <a:spcBef>
                <a:spcPts val="0"/>
              </a:spcBef>
              <a:buClr>
                <a:schemeClr val="accent1"/>
              </a:buClr>
              <a:buSzPct val="100000"/>
              <a:buFont typeface="Calibri"/>
              <a:buNone/>
              <a:defRPr/>
            </a:pPr>
            <a:endParaRPr lang="tr-TR" sz="3200" b="1" dirty="0">
              <a:solidFill>
                <a:srgbClr val="2A4F1C"/>
              </a:solidFill>
              <a:sym typeface="Arial"/>
            </a:endParaRPr>
          </a:p>
          <a:p>
            <a:pPr marL="0" indent="0" algn="just" eaLnBrk="1" fontAlgn="auto" hangingPunct="1">
              <a:lnSpc>
                <a:spcPct val="100000"/>
              </a:lnSpc>
              <a:spcBef>
                <a:spcPts val="0"/>
              </a:spcBef>
              <a:buClr>
                <a:schemeClr val="accent1"/>
              </a:buClr>
              <a:buSzPct val="100000"/>
              <a:buFont typeface="Calibri"/>
              <a:buNone/>
              <a:defRPr/>
            </a:pPr>
            <a:r>
              <a:rPr lang="en-US" sz="3200" dirty="0">
                <a:solidFill>
                  <a:srgbClr val="2A4F1C"/>
                </a:solidFill>
                <a:sym typeface="Arial"/>
              </a:rPr>
              <a:t>To think outside of the box is important for entrepreneurs. Here are some characteristics which help to do this: </a:t>
            </a:r>
            <a:endParaRPr sz="2000" dirty="0">
              <a:solidFill>
                <a:srgbClr val="3F3F3F"/>
              </a:solidFill>
              <a:latin typeface="Calibri"/>
              <a:ea typeface="Calibri"/>
              <a:cs typeface="Calibri"/>
              <a:sym typeface="Calibri"/>
            </a:endParaRPr>
          </a:p>
          <a:p>
            <a:pPr marL="0" indent="0" algn="just" eaLnBrk="1" fontAlgn="auto" hangingPunct="1">
              <a:lnSpc>
                <a:spcPct val="130000"/>
              </a:lnSpc>
              <a:spcBef>
                <a:spcPts val="1400"/>
              </a:spcBef>
              <a:buClr>
                <a:schemeClr val="accent1"/>
              </a:buClr>
              <a:buSzPct val="100000"/>
              <a:buFont typeface="Calibri"/>
              <a:buNone/>
              <a:defRPr/>
            </a:pPr>
            <a:r>
              <a:rPr lang="en-US" sz="3200" dirty="0">
                <a:solidFill>
                  <a:srgbClr val="2A4F1C"/>
                </a:solidFill>
                <a:sym typeface="Arial"/>
              </a:rPr>
              <a:t>Green finance is the linchpin in the quest for environmental sustainability and economic prosperity. It encompasses a broad range of financial products and services designed to support projects that have a positive impact on the environment. </a:t>
            </a:r>
            <a:endParaRPr sz="2000" dirty="0">
              <a:solidFill>
                <a:srgbClr val="3F3F3F"/>
              </a:solidFill>
              <a:latin typeface="Calibri"/>
              <a:ea typeface="Calibri"/>
              <a:cs typeface="Calibri"/>
              <a:sym typeface="Calibri"/>
            </a:endParaRPr>
          </a:p>
        </p:txBody>
      </p:sp>
      <p:sp>
        <p:nvSpPr>
          <p:cNvPr id="20483" name="Google Shape;178;p6">
            <a:extLst>
              <a:ext uri="{FF2B5EF4-FFF2-40B4-BE49-F238E27FC236}">
                <a16:creationId xmlns:a16="http://schemas.microsoft.com/office/drawing/2014/main" id="{7DDCBC4A-6933-2C78-1BDB-6920FD36F714}"/>
              </a:ext>
            </a:extLst>
          </p:cNvPr>
          <p:cNvSpPr txBox="1">
            <a:spLocks noChangeArrowheads="1"/>
          </p:cNvSpPr>
          <p:nvPr/>
        </p:nvSpPr>
        <p:spPr bwMode="auto">
          <a:xfrm>
            <a:off x="1041400" y="212725"/>
            <a:ext cx="1051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2A4F1C"/>
              </a:buClr>
              <a:buSzPts val="3200"/>
            </a:pPr>
            <a:r>
              <a:rPr lang="en-US" altLang="tr-TR" sz="3200" b="1">
                <a:solidFill>
                  <a:srgbClr val="2A4F1C"/>
                </a:solidFill>
              </a:rPr>
              <a:t>Concept of Green Finance</a:t>
            </a:r>
            <a:endParaRPr lang="tr-TR" altLang="tr-TR" sz="32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pic>
        <p:nvPicPr>
          <p:cNvPr id="20484" name="Resim 5">
            <a:extLst>
              <a:ext uri="{FF2B5EF4-FFF2-40B4-BE49-F238E27FC236}">
                <a16:creationId xmlns:a16="http://schemas.microsoft.com/office/drawing/2014/main" id="{EDB25CD2-B67A-E092-A544-F7BA474CC1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2254250"/>
            <a:ext cx="49752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Google Shape;184;p7">
            <a:extLst>
              <a:ext uri="{FF2B5EF4-FFF2-40B4-BE49-F238E27FC236}">
                <a16:creationId xmlns:a16="http://schemas.microsoft.com/office/drawing/2014/main" id="{BAB6C51E-784B-AC12-E739-B6EB3923BA76}"/>
              </a:ext>
            </a:extLst>
          </p:cNvPr>
          <p:cNvSpPr txBox="1">
            <a:spLocks noGrp="1"/>
          </p:cNvSpPr>
          <p:nvPr>
            <p:ph type="body" idx="1"/>
          </p:nvPr>
        </p:nvSpPr>
        <p:spPr>
          <a:xfrm>
            <a:off x="628650" y="431800"/>
            <a:ext cx="10058400" cy="4886325"/>
          </a:xfrm>
        </p:spPr>
        <p:txBody>
          <a:bodyPr>
            <a:noAutofit/>
          </a:bodyPr>
          <a:lstStyle/>
          <a:p>
            <a:pPr marL="0" indent="0" algn="just" eaLnBrk="1" fontAlgn="auto" hangingPunct="1">
              <a:lnSpc>
                <a:spcPct val="130000"/>
              </a:lnSpc>
              <a:spcBef>
                <a:spcPts val="1400"/>
              </a:spcBef>
              <a:buClr>
                <a:schemeClr val="accent1"/>
              </a:buClr>
              <a:buSzPct val="100000"/>
              <a:buFont typeface="Calibri"/>
              <a:buNone/>
              <a:defRPr/>
            </a:pPr>
            <a:r>
              <a:rPr lang="en-US" sz="1800" b="1" dirty="0">
                <a:solidFill>
                  <a:srgbClr val="2A4F1C"/>
                </a:solidFill>
                <a:sym typeface="Arial"/>
              </a:rPr>
              <a:t>This innovative financing mechanism is pivotal for:</a:t>
            </a:r>
            <a:endParaRPr lang="en-US" sz="1800" b="1" dirty="0">
              <a:solidFill>
                <a:srgbClr val="3F3F3F"/>
              </a:solidFill>
              <a:latin typeface="Calibri"/>
              <a:ea typeface="Calibri"/>
              <a:cs typeface="Calibri"/>
              <a:sym typeface="Calibri"/>
            </a:endParaRP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Reducing Carbon Emissions: </a:t>
            </a:r>
            <a:r>
              <a:rPr lang="en-US" sz="1800" dirty="0">
                <a:solidFill>
                  <a:srgbClr val="2A4F1C"/>
                </a:solidFill>
                <a:sym typeface="Arial"/>
              </a:rPr>
              <a:t>By funneling investments into renewable energy projects, such as solar and wind power, green finance plays a critical role in the global effort to mitigate climate change.</a:t>
            </a: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Promoting Sustainable Technologies: </a:t>
            </a:r>
            <a:r>
              <a:rPr lang="en-US" sz="1800" dirty="0">
                <a:solidFill>
                  <a:srgbClr val="2A4F1C"/>
                </a:solidFill>
                <a:sym typeface="Arial"/>
              </a:rPr>
              <a:t>It provides the much-needed capital for developing and deploying technologies that are crucial for a sustainable future, from energy-efficient appliances to sustainable agriculture practices.</a:t>
            </a: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Integrating Sustainable Practices: </a:t>
            </a:r>
            <a:r>
              <a:rPr lang="en-US" sz="1800" dirty="0">
                <a:solidFill>
                  <a:srgbClr val="2A4F1C"/>
                </a:solidFill>
                <a:sym typeface="Arial"/>
              </a:rPr>
              <a:t>Green finance encourages businesses to adopt sustainable practices, ensuring that environmental stewardship becomes a core component of their business models.</a:t>
            </a: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Driving Economic Growth: </a:t>
            </a:r>
            <a:r>
              <a:rPr lang="en-US" sz="1800" dirty="0">
                <a:solidFill>
                  <a:srgbClr val="2A4F1C"/>
                </a:solidFill>
                <a:sym typeface="Arial"/>
              </a:rPr>
              <a:t>Beyond its environmental impact, green finance also contributes to economic development by creating jobs in the green economy and fostering innovation in sustainable technologies.</a:t>
            </a:r>
            <a:endParaRPr sz="1200" dirty="0">
              <a:solidFill>
                <a:srgbClr val="3F3F3F"/>
              </a:solidFill>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92;p8">
            <a:extLst>
              <a:ext uri="{FF2B5EF4-FFF2-40B4-BE49-F238E27FC236}">
                <a16:creationId xmlns:a16="http://schemas.microsoft.com/office/drawing/2014/main" id="{AB591C83-8AD8-5EE8-03DF-D16B1556A40D}"/>
              </a:ext>
            </a:extLst>
          </p:cNvPr>
          <p:cNvSpPr txBox="1">
            <a:spLocks noGrp="1"/>
          </p:cNvSpPr>
          <p:nvPr>
            <p:ph type="title"/>
          </p:nvPr>
        </p:nvSpPr>
        <p:spPr>
          <a:xfrm>
            <a:off x="1584325" y="295275"/>
            <a:ext cx="8990013" cy="806450"/>
          </a:xfrm>
        </p:spPr>
        <p:txBody>
          <a:bodyPr/>
          <a:lstStyle/>
          <a:p>
            <a:pPr eaLnBrk="1" hangingPunct="1">
              <a:spcBef>
                <a:spcPct val="0"/>
              </a:spcBef>
              <a:spcAft>
                <a:spcPct val="0"/>
              </a:spcAft>
              <a:buClr>
                <a:srgbClr val="2A4F1C"/>
              </a:buClr>
              <a:buFont typeface="Calibri" panose="020F0502020204030204" pitchFamily="34" charset="0"/>
              <a:buNone/>
            </a:pPr>
            <a:r>
              <a:rPr lang="tr-TR" altLang="tr-TR" sz="3200" b="1">
                <a:solidFill>
                  <a:srgbClr val="2A4F1C"/>
                </a:solidFill>
                <a:latin typeface="Calibri" panose="020F0502020204030204" pitchFamily="34" charset="0"/>
                <a:cs typeface="Calibri" panose="020F0502020204030204" pitchFamily="34" charset="0"/>
                <a:sym typeface="Calibri" panose="020F0502020204030204" pitchFamily="34" charset="0"/>
              </a:rPr>
              <a:t>Objective of the Module</a:t>
            </a:r>
          </a:p>
        </p:txBody>
      </p:sp>
      <p:sp>
        <p:nvSpPr>
          <p:cNvPr id="24579" name="Google Shape;193;p8">
            <a:extLst>
              <a:ext uri="{FF2B5EF4-FFF2-40B4-BE49-F238E27FC236}">
                <a16:creationId xmlns:a16="http://schemas.microsoft.com/office/drawing/2014/main" id="{1EDCF7B5-A30F-6358-F2FE-6FA40D4B071E}"/>
              </a:ext>
            </a:extLst>
          </p:cNvPr>
          <p:cNvSpPr txBox="1">
            <a:spLocks noGrp="1"/>
          </p:cNvSpPr>
          <p:nvPr>
            <p:ph type="body" idx="1"/>
          </p:nvPr>
        </p:nvSpPr>
        <p:spPr>
          <a:xfrm>
            <a:off x="1584325" y="1241425"/>
            <a:ext cx="9294813" cy="1765300"/>
          </a:xfrm>
        </p:spPr>
        <p:txBody>
          <a:bodyPr/>
          <a:lstStyle/>
          <a:p>
            <a:pPr marL="90488" indent="-107950" eaLnBrk="1" hangingPunct="1">
              <a:spcBef>
                <a:spcPct val="0"/>
              </a:spcBef>
              <a:spcAft>
                <a:spcPct val="0"/>
              </a:spcAft>
              <a:buClr>
                <a:schemeClr val="accent1"/>
              </a:buClr>
              <a:buSzTx/>
              <a:buFont typeface="Calibri" panose="020F0502020204030204" pitchFamily="34" charset="0"/>
              <a:buChar char=" "/>
            </a:pPr>
            <a:r>
              <a:rPr lang="en-US" altLang="tr-TR" sz="2000" b="1">
                <a:solidFill>
                  <a:srgbClr val="2A4F1C"/>
                </a:solidFill>
                <a:latin typeface="Calibri" panose="020F0502020204030204" pitchFamily="34" charset="0"/>
                <a:cs typeface="Calibri" panose="020F0502020204030204" pitchFamily="34" charset="0"/>
                <a:sym typeface="Calibri" panose="020F0502020204030204" pitchFamily="34" charset="0"/>
              </a:rPr>
              <a:t>Empowering Entrepreneurs with Green Finance Insights</a:t>
            </a:r>
            <a:endParaRPr lang="tr-TR" altLang="tr-TR" sz="20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194;p8">
            <a:extLst>
              <a:ext uri="{FF2B5EF4-FFF2-40B4-BE49-F238E27FC236}">
                <a16:creationId xmlns:a16="http://schemas.microsoft.com/office/drawing/2014/main" id="{26705C5E-3F9C-EAB0-FF65-FB7F2EBF0951}"/>
              </a:ext>
            </a:extLst>
          </p:cNvPr>
          <p:cNvSpPr txBox="1"/>
          <p:nvPr/>
        </p:nvSpPr>
        <p:spPr>
          <a:xfrm>
            <a:off x="0" y="3033713"/>
            <a:ext cx="1027113" cy="503237"/>
          </a:xfrm>
          <a:prstGeom prst="rect">
            <a:avLst/>
          </a:prstGeom>
          <a:noFill/>
          <a:ln>
            <a:noFill/>
          </a:ln>
        </p:spPr>
        <p:txBody>
          <a:bodyPr spcFirstLastPara="1" lIns="91425" tIns="91425" rIns="91425" bIns="91425">
            <a:normAutofit fontScale="92500" lnSpcReduction="20000"/>
          </a:bodyPr>
          <a:lstStyle/>
          <a:p>
            <a:pPr eaLnBrk="1" fontAlgn="auto" hangingPunct="1">
              <a:spcBef>
                <a:spcPts val="0"/>
              </a:spcBef>
              <a:spcAft>
                <a:spcPts val="0"/>
              </a:spcAft>
              <a:buClr>
                <a:srgbClr val="000000"/>
              </a:buClr>
              <a:buFont typeface="Arial"/>
              <a:buNone/>
              <a:defRPr/>
            </a:pPr>
            <a:r>
              <a:rPr lang="en-US" sz="2800" b="1" kern="0" dirty="0">
                <a:solidFill>
                  <a:schemeClr val="lt1"/>
                </a:solidFill>
                <a:latin typeface="Arial"/>
                <a:ea typeface="Arial"/>
                <a:cs typeface="Arial"/>
                <a:sym typeface="Arial"/>
              </a:rPr>
              <a:t>Task</a:t>
            </a:r>
            <a:endParaRPr kern="0" dirty="0">
              <a:latin typeface="Arial"/>
              <a:ea typeface="Arial"/>
              <a:cs typeface="Arial"/>
              <a:sym typeface="Arial"/>
            </a:endParaRPr>
          </a:p>
        </p:txBody>
      </p:sp>
      <p:sp>
        <p:nvSpPr>
          <p:cNvPr id="7" name="Google Shape;184;p7">
            <a:extLst>
              <a:ext uri="{FF2B5EF4-FFF2-40B4-BE49-F238E27FC236}">
                <a16:creationId xmlns:a16="http://schemas.microsoft.com/office/drawing/2014/main" id="{CE8E90E2-1D90-A0A7-72A4-79D7F5289302}"/>
              </a:ext>
            </a:extLst>
          </p:cNvPr>
          <p:cNvSpPr txBox="1">
            <a:spLocks/>
          </p:cNvSpPr>
          <p:nvPr/>
        </p:nvSpPr>
        <p:spPr>
          <a:xfrm>
            <a:off x="1335088" y="1985963"/>
            <a:ext cx="7823200" cy="2886075"/>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b="1" dirty="0">
                <a:solidFill>
                  <a:srgbClr val="2A4F1C"/>
                </a:solidFill>
                <a:latin typeface="+mj-lt"/>
              </a:rPr>
              <a:t>Demystifying Green Finance: Breaking down complex financial concepts to make green finance accessible and understandable for entrepreneurs.</a:t>
            </a:r>
          </a:p>
          <a:p>
            <a:pPr algn="just" eaLnBrk="1" hangingPunct="1">
              <a:lnSpc>
                <a:spcPct val="130000"/>
              </a:lnSpc>
              <a:spcBef>
                <a:spcPts val="1400"/>
              </a:spcBef>
              <a:buClr>
                <a:schemeClr val="accent1"/>
              </a:buClr>
              <a:buFont typeface="Noto Sans Symbols" pitchFamily="2" charset="0"/>
              <a:buChar char="❖"/>
              <a:defRPr/>
            </a:pPr>
            <a:r>
              <a:rPr lang="en-US" altLang="tr-TR" b="1" dirty="0">
                <a:solidFill>
                  <a:srgbClr val="2A4F1C"/>
                </a:solidFill>
                <a:latin typeface="+mj-lt"/>
              </a:rPr>
              <a:t>Tailored Learning: Offering insights and strategies specifically relevant to entrepreneurs keen on embedding sustainability into their ventures.</a:t>
            </a:r>
          </a:p>
          <a:p>
            <a:pPr algn="just" eaLnBrk="1" hangingPunct="1">
              <a:lnSpc>
                <a:spcPct val="130000"/>
              </a:lnSpc>
              <a:spcBef>
                <a:spcPts val="1400"/>
              </a:spcBef>
              <a:buClr>
                <a:schemeClr val="accent1"/>
              </a:buClr>
              <a:buFont typeface="Noto Sans Symbols" pitchFamily="2" charset="0"/>
              <a:buChar char="❖"/>
              <a:defRPr/>
            </a:pPr>
            <a:r>
              <a:rPr lang="en-US" altLang="tr-TR" b="1" dirty="0">
                <a:solidFill>
                  <a:srgbClr val="2A4F1C"/>
                </a:solidFill>
                <a:latin typeface="+mj-lt"/>
              </a:rPr>
              <a:t>Practical Application: Guiding participants through the process of accessing, analyzing, and utilizing green financial instruments to support and scale their green projects.</a:t>
            </a:r>
          </a:p>
          <a:p>
            <a:pPr algn="just" eaLnBrk="1" hangingPunct="1">
              <a:lnSpc>
                <a:spcPct val="130000"/>
              </a:lnSpc>
              <a:spcBef>
                <a:spcPts val="1400"/>
              </a:spcBef>
              <a:buClr>
                <a:schemeClr val="accent1"/>
              </a:buClr>
              <a:buFont typeface="Noto Sans Symbols" pitchFamily="2" charset="0"/>
              <a:buChar char="❖"/>
              <a:defRPr/>
            </a:pPr>
            <a:r>
              <a:rPr lang="en-US" altLang="tr-TR" b="1" dirty="0">
                <a:solidFill>
                  <a:srgbClr val="2A4F1C"/>
                </a:solidFill>
                <a:latin typeface="+mj-lt"/>
              </a:rPr>
              <a:t>Fostering Innovation: Encouraging the adoption of innovative sustainable technologies and practices through informed financial decision-making.</a:t>
            </a:r>
          </a:p>
          <a:p>
            <a:pPr algn="just" eaLnBrk="1" hangingPunct="1">
              <a:lnSpc>
                <a:spcPct val="130000"/>
              </a:lnSpc>
              <a:spcBef>
                <a:spcPts val="1400"/>
              </a:spcBef>
              <a:buClr>
                <a:schemeClr val="accent1"/>
              </a:buClr>
              <a:buFont typeface="Noto Sans Symbols" pitchFamily="2" charset="0"/>
              <a:buChar char="❖"/>
              <a:defRPr/>
            </a:pPr>
            <a:r>
              <a:rPr lang="en-US" altLang="tr-TR" b="1" dirty="0">
                <a:solidFill>
                  <a:srgbClr val="2A4F1C"/>
                </a:solidFill>
                <a:latin typeface="+mj-lt"/>
              </a:rPr>
              <a:t>Impactful Outcomes: Equipping entrepreneurs with the knowledge and tools necessary to contribute meaningfully to environmental sustainability and the green economy.</a:t>
            </a:r>
            <a:endParaRPr lang="en-US" altLang="tr-TR" sz="1050" dirty="0">
              <a:solidFill>
                <a:srgbClr val="3F3F3F"/>
              </a:solidFill>
              <a:latin typeface="+mj-lt"/>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Breitbild</PresentationFormat>
  <Paragraphs>115</Paragraphs>
  <Slides>18</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Noto Sans Symbols</vt:lpstr>
      <vt:lpstr>Arial</vt:lpstr>
      <vt:lpstr>Calibri</vt:lpstr>
      <vt:lpstr>Rückblick</vt:lpstr>
      <vt:lpstr>GREENWORLD: Think Green for the World  Youth Education ERASMUS+  KA220 YOU - Strategic Partnerships for Youth Education Cooperation partnership </vt:lpstr>
      <vt:lpstr>Learning Outcomes of Module 4</vt:lpstr>
      <vt:lpstr>Let’s get started!</vt:lpstr>
      <vt:lpstr> Introduction</vt:lpstr>
      <vt:lpstr>PowerPoint-Präsentation</vt:lpstr>
      <vt:lpstr>PowerPoint-Präsentation</vt:lpstr>
      <vt:lpstr>PowerPoint-Präsentation</vt:lpstr>
      <vt:lpstr>PowerPoint-Präsentation</vt:lpstr>
      <vt:lpstr>Objective of the Module</vt:lpstr>
      <vt:lpstr>Navigating the Landscape of Sustainable Finance</vt:lpstr>
      <vt:lpstr>PowerPoint-Präsentation</vt:lpstr>
      <vt:lpstr>Learning Elements</vt:lpstr>
      <vt:lpstr>Sources of Green Finance</vt:lpstr>
      <vt:lpstr>PowerPoint-Präsentation</vt:lpstr>
      <vt:lpstr>Challenges and Opportunities in Accessing Green Finance</vt:lpstr>
      <vt:lpstr>PowerPoint-Präsentation</vt:lpstr>
      <vt:lpstr>References and Links</vt:lpstr>
      <vt:lpstr>References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Selman Narlı</dc:creator>
  <cp:lastModifiedBy>Niclas Grüttner</cp:lastModifiedBy>
  <cp:revision>40</cp:revision>
  <dcterms:created xsi:type="dcterms:W3CDTF">2020-11-17T09:39:06Z</dcterms:created>
  <dcterms:modified xsi:type="dcterms:W3CDTF">2024-03-28T15:04:30Z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