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gS/FL5w6CqCCKTNiV5ay4QGPos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ee4f95c8f2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1ee4f95c8f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ee4f95c8f2_0_2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1ee4f95c8f2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ee4f95c8f2_0_2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g1ee4f95c8f2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ee4f95c8f2_0_3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1ee4f95c8f2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e4f95c8f2_0_6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1ee4f95c8f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ee4f95c8f2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ee4f95c8f2_0_4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1ee4f95c8f2_0_4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ac3774a33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ac3774a334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ac3774a334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c3774a33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c3774a334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ac3774a334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9.jpg"/><Relationship Id="rId4"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9" name="Google Shape;29;p22"/>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3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1" name="Google Shape;111;p3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chemeClr val="dk1"/>
                </a:solidFill>
                <a:latin typeface="Calibri"/>
                <a:ea typeface="Calibri"/>
                <a:cs typeface="Calibri"/>
                <a:sym typeface="Calibri"/>
              </a:rPr>
              <a:t>-</a:t>
            </a:r>
            <a:fld id="{00000000-1234-1234-1234-123412341234}" type="slidenum">
              <a:rPr b="1" lang="de-DE" sz="1800">
                <a:solidFill>
                  <a:schemeClr val="dk1"/>
                </a:solidFill>
                <a:latin typeface="Calibri"/>
                <a:ea typeface="Calibri"/>
                <a:cs typeface="Calibri"/>
                <a:sym typeface="Calibri"/>
              </a:rPr>
              <a:t>‹#›</a:t>
            </a:fld>
            <a:r>
              <a:rPr b="1" lang="de-DE" sz="1800">
                <a:solidFill>
                  <a:schemeClr val="dk1"/>
                </a:solidFill>
                <a:latin typeface="Calibri"/>
                <a:ea typeface="Calibri"/>
                <a:cs typeface="Calibri"/>
                <a:sym typeface="Calibri"/>
              </a:rPr>
              <a:t>-</a:t>
            </a:r>
            <a:endParaRPr/>
          </a:p>
        </p:txBody>
      </p:sp>
      <p:pic>
        <p:nvPicPr>
          <p:cNvPr id="114" name="Google Shape;114;p3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127" name="Shape 127"/>
        <p:cNvGrpSpPr/>
        <p:nvPr/>
      </p:nvGrpSpPr>
      <p:grpSpPr>
        <a:xfrm>
          <a:off x="0" y="0"/>
          <a:ext cx="0" cy="0"/>
          <a:chOff x="0" y="0"/>
          <a:chExt cx="0" cy="0"/>
        </a:xfrm>
      </p:grpSpPr>
      <p:sp>
        <p:nvSpPr>
          <p:cNvPr id="128" name="Google Shape;128;g1ee4f95c8f2_0_635"/>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1ee4f95c8f2_0_635"/>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ee4f95c8f2_0_63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FFFFFF"/>
              </a:buClr>
              <a:buSzPts val="3600"/>
              <a:buFont typeface="Calibri"/>
              <a:buNone/>
              <a:defRPr b="0" sz="36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1ee4f95c8f2_0_635"/>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32" name="Google Shape;132;g1ee4f95c8f2_0_635"/>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500"/>
              <a:buNone/>
              <a:defRPr sz="1500">
                <a:solidFill>
                  <a:srgbClr val="FFFFFF"/>
                </a:solidFill>
              </a:defRPr>
            </a:lvl1pPr>
            <a:lvl2pPr indent="-228600" lvl="1" marL="914400" rtl="0" algn="l">
              <a:lnSpc>
                <a:spcPct val="90000"/>
              </a:lnSpc>
              <a:spcBef>
                <a:spcPts val="200"/>
              </a:spcBef>
              <a:spcAft>
                <a:spcPts val="0"/>
              </a:spcAft>
              <a:buSzPts val="1200"/>
              <a:buNone/>
              <a:defRPr sz="1200"/>
            </a:lvl2pPr>
            <a:lvl3pPr indent="-228600" lvl="2" marL="1371600" rtl="0" algn="l">
              <a:lnSpc>
                <a:spcPct val="90000"/>
              </a:lnSpc>
              <a:spcBef>
                <a:spcPts val="400"/>
              </a:spcBef>
              <a:spcAft>
                <a:spcPts val="0"/>
              </a:spcAft>
              <a:buSzPts val="1000"/>
              <a:buNone/>
              <a:defRPr sz="1000"/>
            </a:lvl3pPr>
            <a:lvl4pPr indent="-228600" lvl="3" marL="1828800" rtl="0" algn="l">
              <a:lnSpc>
                <a:spcPct val="90000"/>
              </a:lnSpc>
              <a:spcBef>
                <a:spcPts val="400"/>
              </a:spcBef>
              <a:spcAft>
                <a:spcPts val="0"/>
              </a:spcAft>
              <a:buSzPts val="900"/>
              <a:buNone/>
              <a:defRPr sz="900"/>
            </a:lvl4pPr>
            <a:lvl5pPr indent="-228600" lvl="4" marL="2286000" rtl="0" algn="l">
              <a:lnSpc>
                <a:spcPct val="90000"/>
              </a:lnSpc>
              <a:spcBef>
                <a:spcPts val="400"/>
              </a:spcBef>
              <a:spcAft>
                <a:spcPts val="0"/>
              </a:spcAft>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133" name="Google Shape;133;g1ee4f95c8f2_0_635"/>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1ee4f95c8f2_0_635"/>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35" name="Google Shape;135;g1ee4f95c8f2_0_635"/>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136" name="Google Shape;136;g1ee4f95c8f2_0_635"/>
          <p:cNvSpPr txBox="1"/>
          <p:nvPr/>
        </p:nvSpPr>
        <p:spPr>
          <a:xfrm>
            <a:off x="4701512" y="6425358"/>
            <a:ext cx="50154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rgbClr val="1F497D"/>
              </a:solidFill>
              <a:latin typeface="Calibri"/>
              <a:ea typeface="Calibri"/>
              <a:cs typeface="Calibri"/>
              <a:sym typeface="Calibri"/>
            </a:endParaRPr>
          </a:p>
        </p:txBody>
      </p:sp>
      <p:pic>
        <p:nvPicPr>
          <p:cNvPr id="137" name="Google Shape;137;g1ee4f95c8f2_0_63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38" name="Shape 138"/>
        <p:cNvGrpSpPr/>
        <p:nvPr/>
      </p:nvGrpSpPr>
      <p:grpSpPr>
        <a:xfrm>
          <a:off x="0" y="0"/>
          <a:ext cx="0" cy="0"/>
          <a:chOff x="0" y="0"/>
          <a:chExt cx="0" cy="0"/>
        </a:xfrm>
      </p:grpSpPr>
      <p:sp>
        <p:nvSpPr>
          <p:cNvPr id="139" name="Google Shape;139;g1ee4f95c8f2_0_64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32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g1ee4f95c8f2_0_64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41" name="Google Shape;141;g1ee4f95c8f2_0_64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1ee4f95c8f2_0_64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43" name="Shape 143"/>
        <p:cNvGrpSpPr/>
        <p:nvPr/>
      </p:nvGrpSpPr>
      <p:grpSpPr>
        <a:xfrm>
          <a:off x="0" y="0"/>
          <a:ext cx="0" cy="0"/>
          <a:chOff x="0" y="0"/>
          <a:chExt cx="0" cy="0"/>
        </a:xfrm>
      </p:grpSpPr>
      <p:sp>
        <p:nvSpPr>
          <p:cNvPr id="144" name="Google Shape;144;g1ee4f95c8f2_0_651"/>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1ee4f95c8f2_0_65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g1ee4f95c8f2_0_65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47"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g1ee4f95c8f2_0_65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g1ee4f95c8f2_0_655"/>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rtl="0" algn="l">
              <a:lnSpc>
                <a:spcPct val="85000"/>
              </a:lnSpc>
              <a:spcBef>
                <a:spcPts val="0"/>
              </a:spcBef>
              <a:spcAft>
                <a:spcPts val="0"/>
              </a:spcAft>
              <a:buClr>
                <a:srgbClr val="3F3F3F"/>
              </a:buClr>
              <a:buSzPts val="4000"/>
              <a:buFont typeface="Calibri"/>
              <a:buNone/>
              <a:defRPr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2" name="Google Shape;152;g1ee4f95c8f2_0_655"/>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rtl="0" algn="l">
              <a:lnSpc>
                <a:spcPct val="90000"/>
              </a:lnSpc>
              <a:spcBef>
                <a:spcPts val="0"/>
              </a:spcBef>
              <a:spcAft>
                <a:spcPts val="0"/>
              </a:spcAft>
              <a:buSzPts val="1800"/>
              <a:buNone/>
              <a:defRPr sz="1800"/>
            </a:lvl1pPr>
            <a:lvl2pPr lvl="1" rtl="0" algn="ctr">
              <a:lnSpc>
                <a:spcPct val="90000"/>
              </a:lnSpc>
              <a:spcBef>
                <a:spcPts val="200"/>
              </a:spcBef>
              <a:spcAft>
                <a:spcPts val="0"/>
              </a:spcAft>
              <a:buSzPts val="2000"/>
              <a:buNone/>
              <a:defRPr sz="2000"/>
            </a:lvl2pPr>
            <a:lvl3pPr lvl="2" rtl="0" algn="ctr">
              <a:lnSpc>
                <a:spcPct val="90000"/>
              </a:lnSpc>
              <a:spcBef>
                <a:spcPts val="400"/>
              </a:spcBef>
              <a:spcAft>
                <a:spcPts val="0"/>
              </a:spcAft>
              <a:buSzPts val="1800"/>
              <a:buNone/>
              <a:defRPr sz="1800"/>
            </a:lvl3pPr>
            <a:lvl4pPr lvl="3" rtl="0" algn="ctr">
              <a:lnSpc>
                <a:spcPct val="90000"/>
              </a:lnSpc>
              <a:spcBef>
                <a:spcPts val="400"/>
              </a:spcBef>
              <a:spcAft>
                <a:spcPts val="0"/>
              </a:spcAft>
              <a:buSzPts val="1600"/>
              <a:buNone/>
              <a:defRPr sz="1600"/>
            </a:lvl4pPr>
            <a:lvl5pPr lvl="4" rtl="0" algn="ctr">
              <a:lnSpc>
                <a:spcPct val="90000"/>
              </a:lnSpc>
              <a:spcBef>
                <a:spcPts val="400"/>
              </a:spcBef>
              <a:spcAft>
                <a:spcPts val="0"/>
              </a:spcAft>
              <a:buSzPts val="1600"/>
              <a:buNone/>
              <a:defRPr sz="1600"/>
            </a:lvl5pPr>
            <a:lvl6pPr lvl="5" rtl="0" algn="ctr">
              <a:lnSpc>
                <a:spcPct val="90000"/>
              </a:lnSpc>
              <a:spcBef>
                <a:spcPts val="400"/>
              </a:spcBef>
              <a:spcAft>
                <a:spcPts val="0"/>
              </a:spcAft>
              <a:buSzPts val="1600"/>
              <a:buNone/>
              <a:defRPr sz="1600"/>
            </a:lvl6pPr>
            <a:lvl7pPr lvl="6" rtl="0" algn="ctr">
              <a:lnSpc>
                <a:spcPct val="90000"/>
              </a:lnSpc>
              <a:spcBef>
                <a:spcPts val="400"/>
              </a:spcBef>
              <a:spcAft>
                <a:spcPts val="0"/>
              </a:spcAft>
              <a:buSzPts val="1600"/>
              <a:buNone/>
              <a:defRPr sz="1600"/>
            </a:lvl7pPr>
            <a:lvl8pPr lvl="7" rtl="0" algn="ctr">
              <a:lnSpc>
                <a:spcPct val="90000"/>
              </a:lnSpc>
              <a:spcBef>
                <a:spcPts val="400"/>
              </a:spcBef>
              <a:spcAft>
                <a:spcPts val="0"/>
              </a:spcAft>
              <a:buSzPts val="1600"/>
              <a:buNone/>
              <a:defRPr sz="1600"/>
            </a:lvl8pPr>
            <a:lvl9pPr lvl="8" rtl="0" algn="ctr">
              <a:lnSpc>
                <a:spcPct val="90000"/>
              </a:lnSpc>
              <a:spcBef>
                <a:spcPts val="400"/>
              </a:spcBef>
              <a:spcAft>
                <a:spcPts val="400"/>
              </a:spcAft>
              <a:buSzPts val="1600"/>
              <a:buNone/>
              <a:defRPr sz="1600"/>
            </a:lvl9pPr>
          </a:lstStyle>
          <a:p/>
        </p:txBody>
      </p:sp>
      <p:sp>
        <p:nvSpPr>
          <p:cNvPr id="153" name="Google Shape;153;g1ee4f95c8f2_0_655"/>
          <p:cNvSpPr/>
          <p:nvPr>
            <p:ph idx="2" type="pic"/>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57"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1ee4f95c8f2_0_66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262626"/>
              </a:buClr>
              <a:buSzPts val="8000"/>
              <a:buFont typeface="Calibri"/>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1" name="Google Shape;161;g1ee4f95c8f2_0_66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rtl="0" algn="ctr">
              <a:lnSpc>
                <a:spcPct val="90000"/>
              </a:lnSpc>
              <a:spcBef>
                <a:spcPts val="200"/>
              </a:spcBef>
              <a:spcAft>
                <a:spcPts val="0"/>
              </a:spcAft>
              <a:buSzPts val="2400"/>
              <a:buNone/>
              <a:defRPr sz="2400"/>
            </a:lvl2pPr>
            <a:lvl3pPr lvl="2" rtl="0" algn="ctr">
              <a:lnSpc>
                <a:spcPct val="90000"/>
              </a:lnSpc>
              <a:spcBef>
                <a:spcPts val="400"/>
              </a:spcBef>
              <a:spcAft>
                <a:spcPts val="0"/>
              </a:spcAft>
              <a:buSzPts val="2400"/>
              <a:buNone/>
              <a:defRPr sz="2400"/>
            </a:lvl3pPr>
            <a:lvl4pPr lvl="3" rtl="0" algn="ctr">
              <a:lnSpc>
                <a:spcPct val="90000"/>
              </a:lnSpc>
              <a:spcBef>
                <a:spcPts val="400"/>
              </a:spcBef>
              <a:spcAft>
                <a:spcPts val="0"/>
              </a:spcAft>
              <a:buSzPts val="2000"/>
              <a:buNone/>
              <a:defRPr sz="2000"/>
            </a:lvl4pPr>
            <a:lvl5pPr lvl="4" rtl="0" algn="ctr">
              <a:lnSpc>
                <a:spcPct val="90000"/>
              </a:lnSpc>
              <a:spcBef>
                <a:spcPts val="400"/>
              </a:spcBef>
              <a:spcAft>
                <a:spcPts val="0"/>
              </a:spcAft>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sp>
        <p:nvSpPr>
          <p:cNvPr id="162" name="Google Shape;162;g1ee4f95c8f2_0_66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163" name="Google Shape;163;g1ee4f95c8f2_0_66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64" name="Google Shape;164;g1ee4f95c8f2_0_665"/>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68"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g1ee4f95c8f2_0_67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72" name="Google Shape;172;g1ee4f95c8f2_0_67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262626"/>
              </a:buClr>
              <a:buSzPts val="8000"/>
              <a:buFont typeface="Calibri"/>
              <a:buNone/>
              <a:defRPr b="0"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g1ee4f95c8f2_0_67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rtl="0" algn="l">
              <a:lnSpc>
                <a:spcPct val="90000"/>
              </a:lnSpc>
              <a:spcBef>
                <a:spcPts val="200"/>
              </a:spcBef>
              <a:spcAft>
                <a:spcPts val="0"/>
              </a:spcAft>
              <a:buSzPts val="1800"/>
              <a:buNone/>
              <a:defRPr sz="1800">
                <a:solidFill>
                  <a:srgbClr val="888888"/>
                </a:solidFill>
              </a:defRPr>
            </a:lvl2pPr>
            <a:lvl3pPr indent="-228600" lvl="2" marL="1371600" rtl="0" algn="l">
              <a:lnSpc>
                <a:spcPct val="90000"/>
              </a:lnSpc>
              <a:spcBef>
                <a:spcPts val="400"/>
              </a:spcBef>
              <a:spcAft>
                <a:spcPts val="0"/>
              </a:spcAft>
              <a:buSzPts val="1600"/>
              <a:buNone/>
              <a:defRPr sz="1600">
                <a:solidFill>
                  <a:srgbClr val="888888"/>
                </a:solidFill>
              </a:defRPr>
            </a:lvl3pPr>
            <a:lvl4pPr indent="-228600" lvl="3" marL="1828800" rtl="0" algn="l">
              <a:lnSpc>
                <a:spcPct val="90000"/>
              </a:lnSpc>
              <a:spcBef>
                <a:spcPts val="400"/>
              </a:spcBef>
              <a:spcAft>
                <a:spcPts val="0"/>
              </a:spcAft>
              <a:buSzPts val="1400"/>
              <a:buNone/>
              <a:defRPr sz="1400">
                <a:solidFill>
                  <a:srgbClr val="888888"/>
                </a:solidFill>
              </a:defRPr>
            </a:lvl4pPr>
            <a:lvl5pPr indent="-228600" lvl="4" marL="2286000" rtl="0" algn="l">
              <a:lnSpc>
                <a:spcPct val="90000"/>
              </a:lnSpc>
              <a:spcBef>
                <a:spcPts val="400"/>
              </a:spcBef>
              <a:spcAft>
                <a:spcPts val="0"/>
              </a:spcAft>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sp>
        <p:nvSpPr>
          <p:cNvPr id="174" name="Google Shape;174;g1ee4f95c8f2_0_67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g1ee4f95c8f2_0_67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176" name="Google Shape;176;g1ee4f95c8f2_0_67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77" name="Google Shape;177;g1ee4f95c8f2_0_676"/>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g1ee4f95c8f2_0_68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2" name="Google Shape;182;g1ee4f95c8f2_0_68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83" name="Google Shape;183;g1ee4f95c8f2_0_68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84" name="Google Shape;184;g1ee4f95c8f2_0_68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5" name="Google Shape;185;g1ee4f95c8f2_0_68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6" name="Shape 186"/>
        <p:cNvGrpSpPr/>
        <p:nvPr/>
      </p:nvGrpSpPr>
      <p:grpSpPr>
        <a:xfrm>
          <a:off x="0" y="0"/>
          <a:ext cx="0" cy="0"/>
          <a:chOff x="0" y="0"/>
          <a:chExt cx="0" cy="0"/>
        </a:xfrm>
      </p:grpSpPr>
      <p:sp>
        <p:nvSpPr>
          <p:cNvPr id="187" name="Google Shape;187;g1ee4f95c8f2_0_69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g1ee4f95c8f2_0_694"/>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189" name="Google Shape;189;g1ee4f95c8f2_0_694"/>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90" name="Google Shape;190;g1ee4f95c8f2_0_694"/>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191" name="Google Shape;191;g1ee4f95c8f2_0_694"/>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92" name="Google Shape;192;g1ee4f95c8f2_0_69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g1ee4f95c8f2_0_69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4"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g1ee4f95c8f2_0_70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98" name="Google Shape;198;g1ee4f95c8f2_0_70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g1ee4f95c8f2_0_70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FFFFF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200" name="Google Shape;200;g1ee4f95c8f2_0_702"/>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chemeClr val="dk1"/>
                </a:solidFill>
                <a:latin typeface="Calibri"/>
                <a:ea typeface="Calibri"/>
                <a:cs typeface="Calibri"/>
                <a:sym typeface="Calibri"/>
              </a:rPr>
              <a:t>-</a:t>
            </a:r>
            <a:fld id="{00000000-1234-1234-1234-123412341234}" type="slidenum">
              <a:rPr b="1" lang="de-DE" sz="1800">
                <a:solidFill>
                  <a:schemeClr val="dk1"/>
                </a:solidFill>
                <a:latin typeface="Calibri"/>
                <a:ea typeface="Calibri"/>
                <a:cs typeface="Calibri"/>
                <a:sym typeface="Calibri"/>
              </a:rPr>
              <a:t>‹#›</a:t>
            </a:fld>
            <a:r>
              <a:rPr b="1" lang="de-DE" sz="1800">
                <a:solidFill>
                  <a:schemeClr val="dk1"/>
                </a:solidFill>
                <a:latin typeface="Calibri"/>
                <a:ea typeface="Calibri"/>
                <a:cs typeface="Calibri"/>
                <a:sym typeface="Calibri"/>
              </a:rPr>
              <a:t>-</a:t>
            </a:r>
            <a:endParaRPr/>
          </a:p>
        </p:txBody>
      </p:sp>
      <p:pic>
        <p:nvPicPr>
          <p:cNvPr id="203" name="Google Shape;203;g1ee4f95c8f2_0_70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04" name="Shape 204"/>
        <p:cNvGrpSpPr/>
        <p:nvPr/>
      </p:nvGrpSpPr>
      <p:grpSpPr>
        <a:xfrm>
          <a:off x="0" y="0"/>
          <a:ext cx="0" cy="0"/>
          <a:chOff x="0" y="0"/>
          <a:chExt cx="0" cy="0"/>
        </a:xfrm>
      </p:grpSpPr>
      <p:sp>
        <p:nvSpPr>
          <p:cNvPr id="205" name="Google Shape;205;g1ee4f95c8f2_0_712"/>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6" name="Google Shape;206;g1ee4f95c8f2_0_712"/>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207" name="Google Shape;207;g1ee4f95c8f2_0_7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g1ee4f95c8f2_0_7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g1ee4f95c8f2_0_71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13" name="Google Shape;213;g1ee4f95c8f2_0_717"/>
          <p:cNvSpPr txBox="1"/>
          <p:nvPr>
            <p:ph type="title"/>
          </p:nvPr>
        </p:nvSpPr>
        <p:spPr>
          <a:xfrm rot="5400000">
            <a:off x="7160700" y="1978978"/>
            <a:ext cx="5757300" cy="26289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4" name="Google Shape;214;g1ee4f95c8f2_0_71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215" name="Google Shape;215;g1ee4f95c8f2_0_71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6" name="Google Shape;216;g1ee4f95c8f2_0_71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217" name="Google Shape;217;g1ee4f95c8f2_0_717"/>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chemeClr val="dk1"/>
                </a:solidFill>
                <a:latin typeface="Calibri"/>
                <a:ea typeface="Calibri"/>
                <a:cs typeface="Calibri"/>
                <a:sym typeface="Calibri"/>
              </a:rPr>
              <a:t>-</a:t>
            </a:r>
            <a:fld id="{00000000-1234-1234-1234-123412341234}" type="slidenum">
              <a:rPr b="1" lang="de-DE" sz="1800">
                <a:solidFill>
                  <a:schemeClr val="dk1"/>
                </a:solidFill>
                <a:latin typeface="Calibri"/>
                <a:ea typeface="Calibri"/>
                <a:cs typeface="Calibri"/>
                <a:sym typeface="Calibri"/>
              </a:rPr>
              <a:t>‹#›</a:t>
            </a:fld>
            <a:r>
              <a:rPr b="1" lang="de-DE" sz="1800">
                <a:solidFill>
                  <a:schemeClr val="dk1"/>
                </a:solidFill>
                <a:latin typeface="Calibri"/>
                <a:ea typeface="Calibri"/>
                <a:cs typeface="Calibri"/>
                <a:sym typeface="Calibri"/>
              </a:rPr>
              <a:t>-</a:t>
            </a:r>
            <a:endParaRPr/>
          </a:p>
        </p:txBody>
      </p:sp>
      <p:pic>
        <p:nvPicPr>
          <p:cNvPr id="220" name="Google Shape;220;g1ee4f95c8f2_0_71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7"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43" name="Google Shape;43;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4" name="Google Shape;44;p24"/>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6"/>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6"/>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6"/>
          <p:cNvSpPr/>
          <p:nvPr>
            <p:ph idx="2" type="pic"/>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2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0" name="Google Shape;70;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2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2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2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3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4" name="Google Shape;94;p3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chemeClr val="dk1"/>
                </a:solidFill>
                <a:latin typeface="Calibri"/>
                <a:ea typeface="Calibri"/>
                <a:cs typeface="Calibri"/>
                <a:sym typeface="Calibri"/>
              </a:rPr>
              <a:t>-</a:t>
            </a:r>
            <a:fld id="{00000000-1234-1234-1234-123412341234}" type="slidenum">
              <a:rPr b="1" lang="de-DE" sz="1800">
                <a:solidFill>
                  <a:schemeClr val="dk1"/>
                </a:solidFill>
                <a:latin typeface="Calibri"/>
                <a:ea typeface="Calibri"/>
                <a:cs typeface="Calibri"/>
                <a:sym typeface="Calibri"/>
              </a:rPr>
              <a:t>‹#›</a:t>
            </a:fld>
            <a:r>
              <a:rPr b="1" lang="de-DE" sz="1800">
                <a:solidFill>
                  <a:schemeClr val="dk1"/>
                </a:solidFill>
                <a:latin typeface="Calibri"/>
                <a:ea typeface="Calibri"/>
                <a:cs typeface="Calibri"/>
                <a:sym typeface="Calibri"/>
              </a:rPr>
              <a:t>-</a:t>
            </a:r>
            <a:endParaRPr/>
          </a:p>
        </p:txBody>
      </p:sp>
      <p:pic>
        <p:nvPicPr>
          <p:cNvPr id="97" name="Google Shape;97;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9.jpg"/><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9.jpg"/><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1"/>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6" name="Google Shape;16;p21"/>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a:p>
        </p:txBody>
      </p:sp>
      <p:pic>
        <p:nvPicPr>
          <p:cNvPr id="20" name="Google Shape;20;p21"/>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1ee4f95c8f2_0_623"/>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9" name="Google Shape;119;g1ee4f95c8f2_0_623"/>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20" name="Google Shape;120;g1ee4f95c8f2_0_62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g1ee4f95c8f2_0_62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22" name="Google Shape;122;g1ee4f95c8f2_0_623"/>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a:p>
        </p:txBody>
      </p:sp>
      <p:pic>
        <p:nvPicPr>
          <p:cNvPr id="126" name="Google Shape;126;g1ee4f95c8f2_0_623"/>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youtu.be/7pPa0mRCky4?si=YrqK6DLVBmkS9Oy2" TargetMode="External"/><Relationship Id="rId4" Type="http://schemas.openxmlformats.org/officeDocument/2006/relationships/hyperlink" Target="https://youtu.be/ZERrpFwETgs?si=633yUWyOtyuFAX-V" TargetMode="External"/><Relationship Id="rId5" Type="http://schemas.openxmlformats.org/officeDocument/2006/relationships/hyperlink" Target="https://youtu.be/jj1mtWiCEZQ?si=RlskQN8XVk4Db6q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youtu.be/vI1dBBfjAxQ?si=5p5vYn9FvpNYlacB" TargetMode="External"/><Relationship Id="rId4" Type="http://schemas.openxmlformats.org/officeDocument/2006/relationships/hyperlink" Target="https://youtu.be/FWFb-8hFutY?si=vytgKRvFt8gmjS3X" TargetMode="External"/><Relationship Id="rId5" Type="http://schemas.openxmlformats.org/officeDocument/2006/relationships/hyperlink" Target="https://youtu.be/KfB2sx9uCkI?si=tYnoBk-NSDEaycv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de-DE" sz="4400">
                <a:solidFill>
                  <a:srgbClr val="004B3A"/>
                </a:solidFill>
              </a:rPr>
              <a:t>GREENWORLD: </a:t>
            </a:r>
            <a:r>
              <a:rPr lang="de-DE"/>
              <a:t>Think Green</a:t>
            </a:r>
            <a:br>
              <a:rPr lang="de-DE"/>
            </a:br>
            <a:r>
              <a:rPr lang="de-DE"/>
              <a:t>for the World</a:t>
            </a:r>
            <a:br>
              <a:rPr lang="de-DE"/>
            </a:br>
            <a:br>
              <a:rPr lang="de-DE"/>
            </a:br>
            <a:r>
              <a:rPr lang="de-DE" sz="2700"/>
              <a:t>Youth Education</a:t>
            </a:r>
            <a:br>
              <a:rPr lang="de-DE" sz="2700"/>
            </a:br>
            <a:r>
              <a:rPr lang="de-DE" sz="2700"/>
              <a:t>ERASMUS+</a:t>
            </a:r>
            <a:br>
              <a:rPr lang="de-DE" sz="2700"/>
            </a:br>
            <a:br>
              <a:rPr lang="de-DE" sz="2700"/>
            </a:br>
            <a:r>
              <a:rPr lang="de-DE" sz="2200"/>
              <a:t>KA220 YOU - Strategic Partnerships for Youth Education</a:t>
            </a:r>
            <a:br>
              <a:rPr lang="de-DE" sz="2200"/>
            </a:br>
            <a:r>
              <a:rPr lang="de-DE" sz="2200"/>
              <a:t>Cooperation partnership</a:t>
            </a:r>
            <a:br>
              <a:rPr lang="de-DE"/>
            </a:br>
            <a:endParaRPr/>
          </a:p>
        </p:txBody>
      </p:sp>
      <p:sp>
        <p:nvSpPr>
          <p:cNvPr id="226" name="Google Shape;226;p1"/>
          <p:cNvSpPr txBox="1"/>
          <p:nvPr>
            <p:ph idx="1" type="body"/>
          </p:nvPr>
        </p:nvSpPr>
        <p:spPr>
          <a:xfrm>
            <a:off x="4619379" y="594359"/>
            <a:ext cx="6492240" cy="5257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de-DE"/>
              <a:t> </a:t>
            </a:r>
            <a:endParaRPr/>
          </a:p>
        </p:txBody>
      </p:sp>
      <p:sp>
        <p:nvSpPr>
          <p:cNvPr id="227" name="Google Shape;227;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de-DE"/>
              <a:t>Reference Number:</a:t>
            </a:r>
            <a:br>
              <a:rPr b="1" i="1" lang="de-DE"/>
            </a:br>
            <a:r>
              <a:rPr lang="de-DE"/>
              <a:t>2021-1-DE04-KA220-YOU-000029209</a:t>
            </a:r>
            <a:endParaRPr/>
          </a:p>
          <a:p>
            <a:pPr indent="0" lvl="0" marL="0" rtl="0" algn="l">
              <a:lnSpc>
                <a:spcPct val="90000"/>
              </a:lnSpc>
              <a:spcBef>
                <a:spcPts val="1400"/>
              </a:spcBef>
              <a:spcAft>
                <a:spcPts val="0"/>
              </a:spcAft>
              <a:buSzPts val="1500"/>
              <a:buNone/>
            </a:pPr>
            <a:r>
              <a:rPr b="1" lang="de-DE"/>
              <a:t>Duration: </a:t>
            </a:r>
            <a:endParaRPr/>
          </a:p>
          <a:p>
            <a:pPr indent="0" lvl="0" marL="0" rtl="0" algn="l">
              <a:lnSpc>
                <a:spcPct val="90000"/>
              </a:lnSpc>
              <a:spcBef>
                <a:spcPts val="1400"/>
              </a:spcBef>
              <a:spcAft>
                <a:spcPts val="0"/>
              </a:spcAft>
              <a:buSzPts val="1500"/>
              <a:buNone/>
            </a:pPr>
            <a:r>
              <a:rPr b="1" lang="de-DE"/>
              <a:t>07.03.2022 to 07.03.2024 (24 months) </a:t>
            </a:r>
            <a:endParaRPr/>
          </a:p>
          <a:p>
            <a:pPr indent="0" lvl="0" marL="0" rtl="0" algn="l">
              <a:lnSpc>
                <a:spcPct val="90000"/>
              </a:lnSpc>
              <a:spcBef>
                <a:spcPts val="1400"/>
              </a:spcBef>
              <a:spcAft>
                <a:spcPts val="0"/>
              </a:spcAft>
              <a:buSzPts val="1500"/>
              <a:buNone/>
            </a:pPr>
            <a:r>
              <a:t/>
            </a:r>
            <a:endParaRPr b="1"/>
          </a:p>
        </p:txBody>
      </p:sp>
      <p:sp>
        <p:nvSpPr>
          <p:cNvPr id="228" name="Google Shape;228;p1"/>
          <p:cNvSpPr txBox="1"/>
          <p:nvPr/>
        </p:nvSpPr>
        <p:spPr>
          <a:xfrm>
            <a:off x="4311479" y="5580116"/>
            <a:ext cx="6400800"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1800"/>
              <a:buFont typeface="Noto Sans Symbols"/>
              <a:buNone/>
            </a:pPr>
            <a:r>
              <a:rPr lang="de-DE" sz="1800">
                <a:solidFill>
                  <a:srgbClr val="595959"/>
                </a:solidFill>
                <a:latin typeface="Calibri"/>
                <a:ea typeface="Calibri"/>
                <a:cs typeface="Calibri"/>
                <a:sym typeface="Calibri"/>
              </a:rPr>
              <a:t>Chair of Business and Human Resource Education II</a:t>
            </a:r>
            <a:br>
              <a:rPr lang="de-DE" sz="1800">
                <a:solidFill>
                  <a:srgbClr val="595959"/>
                </a:solidFill>
                <a:latin typeface="Calibri"/>
                <a:ea typeface="Calibri"/>
                <a:cs typeface="Calibri"/>
                <a:sym typeface="Calibri"/>
              </a:rPr>
            </a:br>
            <a:r>
              <a:rPr lang="de-DE" sz="1800">
                <a:solidFill>
                  <a:srgbClr val="595959"/>
                </a:solidFill>
                <a:latin typeface="Calibri"/>
                <a:ea typeface="Calibri"/>
                <a:cs typeface="Calibri"/>
                <a:sym typeface="Calibri"/>
              </a:rPr>
              <a:t>Prof. Dr. Marc Beutner</a:t>
            </a:r>
            <a:endParaRPr/>
          </a:p>
        </p:txBody>
      </p:sp>
      <p:sp>
        <p:nvSpPr>
          <p:cNvPr id="229" name="Google Shape;229;p1"/>
          <p:cNvSpPr txBox="1"/>
          <p:nvPr/>
        </p:nvSpPr>
        <p:spPr>
          <a:xfrm>
            <a:off x="4311479" y="578460"/>
            <a:ext cx="5673179" cy="3906620"/>
          </a:xfrm>
          <a:prstGeom prst="rect">
            <a:avLst/>
          </a:prstGeom>
          <a:noFill/>
          <a:ln>
            <a:noFill/>
          </a:ln>
        </p:spPr>
        <p:txBody>
          <a:bodyPr anchorCtr="0" anchor="t" bIns="45700" lIns="91425" spcFirstLastPara="1" rIns="91425" wrap="square" tIns="45700">
            <a:normAutofit lnSpcReduction="20000"/>
          </a:bodyPr>
          <a:lstStyle/>
          <a:p>
            <a:pPr indent="0" lvl="0" marL="0" marR="0" rtl="0" algn="l">
              <a:spcBef>
                <a:spcPts val="0"/>
              </a:spcBef>
              <a:spcAft>
                <a:spcPts val="0"/>
              </a:spcAft>
              <a:buClr>
                <a:schemeClr val="accent1"/>
              </a:buClr>
              <a:buSzPts val="3000"/>
              <a:buFont typeface="Noto Sans Symbols"/>
              <a:buNone/>
            </a:pPr>
            <a:r>
              <a:rPr b="1" lang="de-DE" sz="3000">
                <a:solidFill>
                  <a:srgbClr val="595959"/>
                </a:solidFill>
                <a:latin typeface="Calibri"/>
                <a:ea typeface="Calibri"/>
                <a:cs typeface="Calibri"/>
                <a:sym typeface="Calibri"/>
              </a:rPr>
              <a:t>Greenworld -</a:t>
            </a:r>
            <a:br>
              <a:rPr b="1" lang="de-DE" sz="3000">
                <a:solidFill>
                  <a:srgbClr val="595959"/>
                </a:solidFill>
                <a:latin typeface="Calibri"/>
                <a:ea typeface="Calibri"/>
                <a:cs typeface="Calibri"/>
                <a:sym typeface="Calibri"/>
              </a:rPr>
            </a:br>
            <a:r>
              <a:rPr b="1" lang="de-DE" sz="3000">
                <a:solidFill>
                  <a:srgbClr val="595959"/>
                </a:solidFill>
                <a:latin typeface="Calibri"/>
                <a:ea typeface="Calibri"/>
                <a:cs typeface="Calibri"/>
                <a:sym typeface="Calibri"/>
              </a:rPr>
              <a:t>Transnational Meeting - </a:t>
            </a:r>
            <a:endParaRPr/>
          </a:p>
          <a:p>
            <a:pPr indent="0" lvl="0" marL="0" marR="0" rtl="0" algn="l">
              <a:spcBef>
                <a:spcPts val="1000"/>
              </a:spcBef>
              <a:spcAft>
                <a:spcPts val="0"/>
              </a:spcAft>
              <a:buClr>
                <a:schemeClr val="accent1"/>
              </a:buClr>
              <a:buSzPts val="2800"/>
              <a:buFont typeface="Noto Sans Symbols"/>
              <a:buNone/>
            </a:pPr>
            <a:r>
              <a:rPr b="1" lang="de-DE" sz="2800">
                <a:solidFill>
                  <a:srgbClr val="595959"/>
                </a:solidFill>
                <a:latin typeface="Calibri"/>
                <a:ea typeface="Calibri"/>
                <a:cs typeface="Calibri"/>
                <a:sym typeface="Calibri"/>
              </a:rPr>
              <a:t>LTTA</a:t>
            </a:r>
            <a:endParaRPr/>
          </a:p>
          <a:p>
            <a:pPr indent="0" lvl="0" marL="0" marR="0" rtl="0" algn="l">
              <a:spcBef>
                <a:spcPts val="1000"/>
              </a:spcBef>
              <a:spcAft>
                <a:spcPts val="0"/>
              </a:spcAft>
              <a:buClr>
                <a:schemeClr val="accent1"/>
              </a:buClr>
              <a:buSzPts val="2800"/>
              <a:buFont typeface="Noto Sans Symbols"/>
              <a:buNone/>
            </a:pPr>
            <a:r>
              <a:rPr b="1" lang="de-DE" sz="2800">
                <a:solidFill>
                  <a:srgbClr val="595959"/>
                </a:solidFill>
                <a:latin typeface="Calibri"/>
                <a:ea typeface="Calibri"/>
                <a:cs typeface="Calibri"/>
                <a:sym typeface="Calibri"/>
              </a:rPr>
              <a:t>Learning Material</a:t>
            </a:r>
            <a:endParaRPr/>
          </a:p>
          <a:p>
            <a:pPr indent="0" lvl="0" marL="0" marR="0" rtl="0" algn="l">
              <a:spcBef>
                <a:spcPts val="1000"/>
              </a:spcBef>
              <a:spcAft>
                <a:spcPts val="0"/>
              </a:spcAft>
              <a:buClr>
                <a:schemeClr val="accent1"/>
              </a:buClr>
              <a:buSzPts val="2600"/>
              <a:buFont typeface="Noto Sans Symbols"/>
              <a:buNone/>
            </a:pPr>
            <a:r>
              <a:t/>
            </a:r>
            <a:endParaRPr b="1" sz="2600">
              <a:solidFill>
                <a:srgbClr val="595959"/>
              </a:solidFill>
              <a:latin typeface="Calibri"/>
              <a:ea typeface="Calibri"/>
              <a:cs typeface="Calibri"/>
              <a:sym typeface="Calibri"/>
            </a:endParaRPr>
          </a:p>
          <a:p>
            <a:pPr indent="0" lvl="0" marL="0" marR="0" rtl="0" algn="l">
              <a:spcBef>
                <a:spcPts val="1000"/>
              </a:spcBef>
              <a:spcAft>
                <a:spcPts val="0"/>
              </a:spcAft>
              <a:buClr>
                <a:schemeClr val="accent1"/>
              </a:buClr>
              <a:buSzPts val="2800"/>
              <a:buFont typeface="Noto Sans Symbols"/>
              <a:buNone/>
            </a:pPr>
            <a:r>
              <a:rPr lang="de-DE" sz="2800">
                <a:solidFill>
                  <a:srgbClr val="595959"/>
                </a:solidFill>
                <a:latin typeface="Calibri"/>
                <a:ea typeface="Calibri"/>
                <a:cs typeface="Calibri"/>
                <a:sym typeface="Calibri"/>
              </a:rPr>
              <a:t>Natural Resource Management and Sustainability and Green Innovation in Green Entrepreneurship</a:t>
            </a:r>
            <a:endParaRPr sz="2800">
              <a:solidFill>
                <a:srgbClr val="595959"/>
              </a:solidFill>
              <a:latin typeface="Calibri"/>
              <a:ea typeface="Calibri"/>
              <a:cs typeface="Calibri"/>
              <a:sym typeface="Calibri"/>
            </a:endParaRPr>
          </a:p>
          <a:p>
            <a:pPr indent="0" lvl="0" marL="0" marR="0" rtl="0" algn="l">
              <a:spcBef>
                <a:spcPts val="1000"/>
              </a:spcBef>
              <a:spcAft>
                <a:spcPts val="0"/>
              </a:spcAft>
              <a:buClr>
                <a:schemeClr val="accent1"/>
              </a:buClr>
              <a:buSzPts val="2800"/>
              <a:buFont typeface="Noto Sans Symbols"/>
              <a:buNone/>
            </a:pPr>
            <a:r>
              <a:rPr lang="de-DE" sz="2800">
                <a:solidFill>
                  <a:srgbClr val="595959"/>
                </a:solidFill>
                <a:latin typeface="Calibri"/>
                <a:ea typeface="Calibri"/>
                <a:cs typeface="Calibri"/>
                <a:sym typeface="Calibri"/>
              </a:rPr>
              <a:t>Designed by</a:t>
            </a:r>
            <a:endParaRPr sz="2800">
              <a:solidFill>
                <a:srgbClr val="595959"/>
              </a:solidFill>
              <a:latin typeface="Calibri"/>
              <a:ea typeface="Calibri"/>
              <a:cs typeface="Calibri"/>
              <a:sym typeface="Calibri"/>
            </a:endParaRPr>
          </a:p>
        </p:txBody>
      </p:sp>
      <p:pic>
        <p:nvPicPr>
          <p:cNvPr id="230" name="Google Shape;230;p1"/>
          <p:cNvPicPr preferRelativeResize="0"/>
          <p:nvPr/>
        </p:nvPicPr>
        <p:blipFill rotWithShape="1">
          <a:blip r:embed="rId3">
            <a:alphaModFix/>
          </a:blip>
          <a:srcRect b="0" l="0" r="0" t="0"/>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
          <p:cNvSpPr txBox="1"/>
          <p:nvPr>
            <p:ph type="title"/>
          </p:nvPr>
        </p:nvSpPr>
        <p:spPr>
          <a:xfrm>
            <a:off x="381000" y="86075"/>
            <a:ext cx="107748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2880"/>
              <a:buFont typeface="Calibri"/>
              <a:buNone/>
            </a:pPr>
            <a:r>
              <a:rPr lang="de-DE" sz="2920">
                <a:solidFill>
                  <a:srgbClr val="3F762A"/>
                </a:solidFill>
              </a:rPr>
              <a:t>Green Tourism the Example of Azores, Portugal</a:t>
            </a:r>
            <a:endParaRPr sz="1480"/>
          </a:p>
        </p:txBody>
      </p:sp>
      <p:pic>
        <p:nvPicPr>
          <p:cNvPr id="344" name="Google Shape;344;p4"/>
          <p:cNvPicPr preferRelativeResize="0"/>
          <p:nvPr/>
        </p:nvPicPr>
        <p:blipFill>
          <a:blip r:embed="rId3">
            <a:alphaModFix/>
          </a:blip>
          <a:stretch>
            <a:fillRect/>
          </a:stretch>
        </p:blipFill>
        <p:spPr>
          <a:xfrm>
            <a:off x="5690800" y="1744600"/>
            <a:ext cx="5224374" cy="3918276"/>
          </a:xfrm>
          <a:prstGeom prst="rect">
            <a:avLst/>
          </a:prstGeom>
          <a:noFill/>
          <a:ln>
            <a:noFill/>
          </a:ln>
        </p:spPr>
      </p:pic>
      <p:sp>
        <p:nvSpPr>
          <p:cNvPr id="345" name="Google Shape;345;p4"/>
          <p:cNvSpPr txBox="1"/>
          <p:nvPr/>
        </p:nvSpPr>
        <p:spPr>
          <a:xfrm>
            <a:off x="842200" y="1584150"/>
            <a:ext cx="4752600" cy="4411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F3F3F"/>
              </a:buClr>
              <a:buSzPts val="2000"/>
              <a:buFont typeface="Calibri"/>
              <a:buChar char="➔"/>
            </a:pPr>
            <a:r>
              <a:rPr lang="de-DE" sz="2000">
                <a:solidFill>
                  <a:srgbClr val="3F3F3F"/>
                </a:solidFill>
                <a:latin typeface="Calibri"/>
                <a:ea typeface="Calibri"/>
                <a:cs typeface="Calibri"/>
                <a:sym typeface="Calibri"/>
              </a:rPr>
              <a:t>The natural resources of the 9 islands allow the locals to develop sustainable </a:t>
            </a:r>
            <a:r>
              <a:rPr lang="de-DE" sz="2000">
                <a:solidFill>
                  <a:srgbClr val="3F3F3F"/>
                </a:solidFill>
                <a:latin typeface="Calibri"/>
                <a:ea typeface="Calibri"/>
                <a:cs typeface="Calibri"/>
                <a:sym typeface="Calibri"/>
              </a:rPr>
              <a:t>tourist</a:t>
            </a:r>
            <a:r>
              <a:rPr lang="de-DE" sz="2000">
                <a:solidFill>
                  <a:srgbClr val="3F3F3F"/>
                </a:solidFill>
                <a:latin typeface="Calibri"/>
                <a:ea typeface="Calibri"/>
                <a:cs typeface="Calibri"/>
                <a:sym typeface="Calibri"/>
              </a:rPr>
              <a:t> </a:t>
            </a:r>
            <a:r>
              <a:rPr lang="de-DE" sz="2000">
                <a:solidFill>
                  <a:srgbClr val="3F3F3F"/>
                </a:solidFill>
                <a:latin typeface="Calibri"/>
                <a:ea typeface="Calibri"/>
                <a:cs typeface="Calibri"/>
                <a:sym typeface="Calibri"/>
              </a:rPr>
              <a:t>attractions</a:t>
            </a:r>
            <a:r>
              <a:rPr lang="de-DE" sz="2000">
                <a:solidFill>
                  <a:srgbClr val="3F3F3F"/>
                </a:solidFill>
                <a:latin typeface="Calibri"/>
                <a:ea typeface="Calibri"/>
                <a:cs typeface="Calibri"/>
                <a:sym typeface="Calibri"/>
              </a:rPr>
              <a:t> like whale watching. </a:t>
            </a:r>
            <a:endParaRPr sz="2000">
              <a:solidFill>
                <a:srgbClr val="3F3F3F"/>
              </a:solidFill>
              <a:latin typeface="Calibri"/>
              <a:ea typeface="Calibri"/>
              <a:cs typeface="Calibri"/>
              <a:sym typeface="Calibri"/>
            </a:endParaRPr>
          </a:p>
          <a:p>
            <a:pPr indent="0" lvl="0" marL="457200" rtl="0" algn="l">
              <a:spcBef>
                <a:spcPts val="0"/>
              </a:spcBef>
              <a:spcAft>
                <a:spcPts val="0"/>
              </a:spcAft>
              <a:buNone/>
            </a:pPr>
            <a:r>
              <a:t/>
            </a:r>
            <a:endParaRPr sz="2000">
              <a:solidFill>
                <a:srgbClr val="3F3F3F"/>
              </a:solidFill>
              <a:latin typeface="Calibri"/>
              <a:ea typeface="Calibri"/>
              <a:cs typeface="Calibri"/>
              <a:sym typeface="Calibri"/>
            </a:endParaRPr>
          </a:p>
          <a:p>
            <a:pPr indent="-355600" lvl="0" marL="457200" rtl="0" algn="l">
              <a:spcBef>
                <a:spcPts val="0"/>
              </a:spcBef>
              <a:spcAft>
                <a:spcPts val="0"/>
              </a:spcAft>
              <a:buClr>
                <a:srgbClr val="3F3F3F"/>
              </a:buClr>
              <a:buSzPts val="2000"/>
              <a:buFont typeface="Calibri"/>
              <a:buChar char="➔"/>
            </a:pPr>
            <a:r>
              <a:rPr lang="de-DE" sz="2000">
                <a:solidFill>
                  <a:srgbClr val="3F3F3F"/>
                </a:solidFill>
                <a:latin typeface="Calibri"/>
                <a:ea typeface="Calibri"/>
                <a:cs typeface="Calibri"/>
                <a:sym typeface="Calibri"/>
              </a:rPr>
              <a:t>This region was once known for its whale hunting industry and now as become one of the most important cetaceans </a:t>
            </a:r>
            <a:r>
              <a:rPr lang="de-DE" sz="2000">
                <a:solidFill>
                  <a:srgbClr val="3F3F3F"/>
                </a:solidFill>
                <a:latin typeface="Calibri"/>
                <a:ea typeface="Calibri"/>
                <a:cs typeface="Calibri"/>
                <a:sym typeface="Calibri"/>
              </a:rPr>
              <a:t>sanctuary</a:t>
            </a:r>
            <a:r>
              <a:rPr lang="de-DE" sz="2000">
                <a:solidFill>
                  <a:srgbClr val="3F3F3F"/>
                </a:solidFill>
                <a:latin typeface="Calibri"/>
                <a:ea typeface="Calibri"/>
                <a:cs typeface="Calibri"/>
                <a:sym typeface="Calibri"/>
              </a:rPr>
              <a:t> in the world</a:t>
            </a:r>
            <a:endParaRPr sz="2000">
              <a:solidFill>
                <a:srgbClr val="3F3F3F"/>
              </a:solidFill>
              <a:latin typeface="Calibri"/>
              <a:ea typeface="Calibri"/>
              <a:cs typeface="Calibri"/>
              <a:sym typeface="Calibri"/>
            </a:endParaRPr>
          </a:p>
          <a:p>
            <a:pPr indent="0" lvl="0" marL="457200" rtl="0" algn="l">
              <a:spcBef>
                <a:spcPts val="0"/>
              </a:spcBef>
              <a:spcAft>
                <a:spcPts val="0"/>
              </a:spcAft>
              <a:buNone/>
            </a:pPr>
            <a:r>
              <a:t/>
            </a:r>
            <a:endParaRPr sz="2000">
              <a:solidFill>
                <a:srgbClr val="3F3F3F"/>
              </a:solidFill>
              <a:latin typeface="Calibri"/>
              <a:ea typeface="Calibri"/>
              <a:cs typeface="Calibri"/>
              <a:sym typeface="Calibri"/>
            </a:endParaRPr>
          </a:p>
          <a:p>
            <a:pPr indent="-355600" lvl="0" marL="457200" rtl="0" algn="l">
              <a:spcBef>
                <a:spcPts val="0"/>
              </a:spcBef>
              <a:spcAft>
                <a:spcPts val="0"/>
              </a:spcAft>
              <a:buClr>
                <a:srgbClr val="3F3F3F"/>
              </a:buClr>
              <a:buSzPts val="2000"/>
              <a:buFont typeface="Calibri"/>
              <a:buChar char="➔"/>
            </a:pPr>
            <a:r>
              <a:rPr lang="de-DE" sz="2000">
                <a:solidFill>
                  <a:srgbClr val="3F3F3F"/>
                </a:solidFill>
                <a:latin typeface="Calibri"/>
                <a:ea typeface="Calibri"/>
                <a:cs typeface="Calibri"/>
                <a:sym typeface="Calibri"/>
              </a:rPr>
              <a:t>The shift of mindset and the investment in green tourism has turn the archipelagos a famous destination for nature lovers and science researchers </a:t>
            </a:r>
            <a:endParaRPr sz="2000">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0"/>
          <p:cNvSpPr txBox="1"/>
          <p:nvPr>
            <p:ph type="ctrTitle"/>
          </p:nvPr>
        </p:nvSpPr>
        <p:spPr>
          <a:xfrm>
            <a:off x="1097280" y="758952"/>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N</a:t>
            </a:r>
            <a:r>
              <a:rPr lang="de-DE" sz="4800">
                <a:solidFill>
                  <a:srgbClr val="3F762A"/>
                </a:solidFill>
              </a:rPr>
              <a:t>atural resource management and Green innovation</a:t>
            </a:r>
            <a:br>
              <a:rPr lang="de-DE" sz="4800">
                <a:solidFill>
                  <a:srgbClr val="3F762A"/>
                </a:solidFill>
              </a:rPr>
            </a:br>
            <a:br>
              <a:rPr lang="de-DE">
                <a:solidFill>
                  <a:srgbClr val="FFFF00"/>
                </a:solidFill>
              </a:rPr>
            </a:br>
            <a:r>
              <a:rPr lang="de-DE">
                <a:solidFill>
                  <a:srgbClr val="3F762A"/>
                </a:solidFill>
              </a:rPr>
              <a:t>Videos</a:t>
            </a:r>
            <a:endParaRPr b="1">
              <a:solidFill>
                <a:srgbClr val="3F762A"/>
              </a:solidFill>
            </a:endParaRPr>
          </a:p>
        </p:txBody>
      </p:sp>
      <p:grpSp>
        <p:nvGrpSpPr>
          <p:cNvPr id="351" name="Google Shape;351;p10"/>
          <p:cNvGrpSpPr/>
          <p:nvPr/>
        </p:nvGrpSpPr>
        <p:grpSpPr>
          <a:xfrm>
            <a:off x="5557000" y="6273133"/>
            <a:ext cx="1078000" cy="122800"/>
            <a:chOff x="3570750" y="4704850"/>
            <a:chExt cx="808500" cy="92100"/>
          </a:xfrm>
        </p:grpSpPr>
        <p:sp>
          <p:nvSpPr>
            <p:cNvPr id="352" name="Google Shape;352;p10"/>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53" name="Google Shape;353;p10"/>
            <p:cNvSpPr/>
            <p:nvPr/>
          </p:nvSpPr>
          <p:spPr>
            <a:xfrm>
              <a:off x="38095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54" name="Google Shape;354;p10"/>
            <p:cNvSpPr/>
            <p:nvPr/>
          </p:nvSpPr>
          <p:spPr>
            <a:xfrm>
              <a:off x="40483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55" name="Google Shape;355;p10"/>
            <p:cNvSpPr/>
            <p:nvPr/>
          </p:nvSpPr>
          <p:spPr>
            <a:xfrm>
              <a:off x="42871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cxnSp>
        <p:nvCxnSpPr>
          <p:cNvPr id="356" name="Google Shape;356;p1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57" name="Google Shape;357;p10"/>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58" name="Google Shape;358;p10"/>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59" name="Google Shape;359;p10"/>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02</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ee4f95c8f2_0_113"/>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g1ee4f95c8f2_0_113"/>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Videos on n</a:t>
            </a:r>
            <a:r>
              <a:rPr lang="de-DE">
                <a:solidFill>
                  <a:srgbClr val="2A4F1C"/>
                </a:solidFill>
                <a:latin typeface="Arial"/>
                <a:ea typeface="Arial"/>
                <a:cs typeface="Arial"/>
                <a:sym typeface="Arial"/>
              </a:rPr>
              <a:t>atural resource management</a:t>
            </a:r>
            <a:endParaRPr>
              <a:solidFill>
                <a:srgbClr val="2A4F1C"/>
              </a:solidFill>
            </a:endParaRPr>
          </a:p>
        </p:txBody>
      </p:sp>
      <p:sp>
        <p:nvSpPr>
          <p:cNvPr id="366" name="Google Shape;366;g1ee4f95c8f2_0_113"/>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fontScale="92500" lnSpcReduction="20000"/>
          </a:bodyPr>
          <a:lstStyle/>
          <a:p>
            <a:pPr indent="-117475" lvl="0" marL="91440" rtl="0" algn="l">
              <a:lnSpc>
                <a:spcPct val="90000"/>
              </a:lnSpc>
              <a:spcBef>
                <a:spcPts val="0"/>
              </a:spcBef>
              <a:spcAft>
                <a:spcPts val="0"/>
              </a:spcAft>
              <a:buSzPct val="100000"/>
              <a:buChar char=" "/>
            </a:pPr>
            <a:r>
              <a:rPr b="1" lang="de-DE">
                <a:solidFill>
                  <a:srgbClr val="2A4F1C"/>
                </a:solidFill>
              </a:rPr>
              <a:t>Please, watch the following videos and take notes about the important facts.</a:t>
            </a:r>
            <a:br>
              <a:rPr b="1" lang="de-DE">
                <a:solidFill>
                  <a:srgbClr val="2A4F1C"/>
                </a:solidFill>
              </a:rPr>
            </a:br>
            <a:r>
              <a:rPr b="1" lang="de-DE">
                <a:solidFill>
                  <a:srgbClr val="2A4F1C"/>
                </a:solidFill>
              </a:rPr>
              <a:t>Present the core issues of the videos to friends or in a youth group! </a:t>
            </a:r>
            <a:endParaRPr/>
          </a:p>
          <a:p>
            <a:pPr indent="0" lvl="0" marL="91440" rtl="0" algn="l">
              <a:lnSpc>
                <a:spcPct val="90000"/>
              </a:lnSpc>
              <a:spcBef>
                <a:spcPts val="1400"/>
              </a:spcBef>
              <a:spcAft>
                <a:spcPts val="0"/>
              </a:spcAft>
              <a:buSzPct val="100000"/>
              <a:buNone/>
            </a:pPr>
            <a:r>
              <a:t/>
            </a:r>
            <a:endParaRPr b="1">
              <a:solidFill>
                <a:srgbClr val="2A4F1C"/>
              </a:solidFill>
            </a:endParaRPr>
          </a:p>
          <a:p>
            <a:pPr indent="-117475" lvl="0" marL="91440" rtl="0" algn="l">
              <a:spcBef>
                <a:spcPts val="1400"/>
              </a:spcBef>
              <a:spcAft>
                <a:spcPts val="0"/>
              </a:spcAft>
              <a:buSzPct val="100000"/>
              <a:buChar char=" "/>
            </a:pPr>
            <a:r>
              <a:rPr b="1" lang="de-DE">
                <a:solidFill>
                  <a:srgbClr val="2A4F1C"/>
                </a:solidFill>
              </a:rPr>
              <a:t>Why natural resource use matters?</a:t>
            </a:r>
            <a:endParaRPr/>
          </a:p>
          <a:p>
            <a:pPr indent="-117475" lvl="0" marL="91440" rtl="0" algn="l">
              <a:spcBef>
                <a:spcPts val="1400"/>
              </a:spcBef>
              <a:spcAft>
                <a:spcPts val="0"/>
              </a:spcAft>
              <a:buSzPct val="100000"/>
              <a:buChar char=" "/>
            </a:pPr>
            <a:r>
              <a:rPr b="1" lang="de-DE" u="sng">
                <a:solidFill>
                  <a:schemeClr val="hlink"/>
                </a:solidFill>
                <a:hlinkClick r:id="rId3"/>
              </a:rPr>
              <a:t>https://youtu.be/7pPa0mRCky4?si=YrqK6DLVBmkS9Oy2</a:t>
            </a:r>
            <a:r>
              <a:rPr b="1" lang="de-DE">
                <a:solidFill>
                  <a:schemeClr val="accent1"/>
                </a:solidFill>
              </a:rPr>
              <a:t> </a:t>
            </a:r>
            <a:endParaRPr b="1">
              <a:solidFill>
                <a:schemeClr val="accent1"/>
              </a:solidFill>
            </a:endParaRPr>
          </a:p>
          <a:p>
            <a:pPr indent="-105727" lvl="0" marL="91440" rtl="0" algn="l">
              <a:spcBef>
                <a:spcPts val="1400"/>
              </a:spcBef>
              <a:spcAft>
                <a:spcPts val="0"/>
              </a:spcAft>
              <a:buClr>
                <a:schemeClr val="accent1"/>
              </a:buClr>
              <a:buSzPct val="90000"/>
              <a:buChar char=" "/>
            </a:pPr>
            <a:r>
              <a:t/>
            </a:r>
            <a:endParaRPr b="1">
              <a:solidFill>
                <a:schemeClr val="accent1"/>
              </a:solidFill>
            </a:endParaRPr>
          </a:p>
          <a:p>
            <a:pPr indent="-117475" lvl="0" marL="91440" rtl="0" algn="l">
              <a:lnSpc>
                <a:spcPct val="115000"/>
              </a:lnSpc>
              <a:spcBef>
                <a:spcPts val="0"/>
              </a:spcBef>
              <a:spcAft>
                <a:spcPts val="0"/>
              </a:spcAft>
              <a:buSzPct val="100000"/>
              <a:buChar char=" "/>
            </a:pPr>
            <a:r>
              <a:rPr b="1" lang="de-DE">
                <a:solidFill>
                  <a:srgbClr val="2A4F1C"/>
                </a:solidFill>
              </a:rPr>
              <a:t>Managing natural resources: Achieving more with less</a:t>
            </a:r>
            <a:endParaRPr b="1">
              <a:solidFill>
                <a:srgbClr val="2A4F1C"/>
              </a:solidFill>
            </a:endParaRPr>
          </a:p>
          <a:p>
            <a:pPr indent="-117475" lvl="0" marL="91440" rtl="0" algn="l">
              <a:lnSpc>
                <a:spcPct val="90000"/>
              </a:lnSpc>
              <a:spcBef>
                <a:spcPts val="1400"/>
              </a:spcBef>
              <a:spcAft>
                <a:spcPts val="0"/>
              </a:spcAft>
              <a:buSzPct val="100000"/>
              <a:buChar char=" "/>
            </a:pPr>
            <a:r>
              <a:rPr b="1" lang="de-DE" u="sng">
                <a:solidFill>
                  <a:schemeClr val="hlink"/>
                </a:solidFill>
                <a:hlinkClick r:id="rId4"/>
              </a:rPr>
              <a:t>https://youtu.be/ZERrpFwETgs?si=633yUWyOtyuFAX-V</a:t>
            </a:r>
            <a:r>
              <a:rPr b="1" lang="de-DE">
                <a:solidFill>
                  <a:schemeClr val="accent1"/>
                </a:solidFill>
              </a:rPr>
              <a:t> </a:t>
            </a:r>
            <a:endParaRPr b="1">
              <a:solidFill>
                <a:schemeClr val="accent1"/>
              </a:solidFill>
            </a:endParaRPr>
          </a:p>
          <a:p>
            <a:pPr indent="0" lvl="0" marL="0" rtl="0" algn="l">
              <a:lnSpc>
                <a:spcPct val="90000"/>
              </a:lnSpc>
              <a:spcBef>
                <a:spcPts val="1400"/>
              </a:spcBef>
              <a:spcAft>
                <a:spcPts val="0"/>
              </a:spcAft>
              <a:buSzPct val="100000"/>
              <a:buNone/>
            </a:pPr>
            <a:r>
              <a:t/>
            </a:r>
            <a:endParaRPr b="1">
              <a:solidFill>
                <a:schemeClr val="accent1"/>
              </a:solidFill>
            </a:endParaRPr>
          </a:p>
          <a:p>
            <a:pPr indent="-117475" lvl="0" marL="91440" rtl="0" algn="l">
              <a:lnSpc>
                <a:spcPct val="90000"/>
              </a:lnSpc>
              <a:spcBef>
                <a:spcPts val="1400"/>
              </a:spcBef>
              <a:spcAft>
                <a:spcPts val="0"/>
              </a:spcAft>
              <a:buSzPct val="100000"/>
              <a:buChar char=" "/>
            </a:pPr>
            <a:r>
              <a:rPr b="1" lang="de-DE">
                <a:solidFill>
                  <a:srgbClr val="2A4F1C"/>
                </a:solidFill>
              </a:rPr>
              <a:t>Bio-based innovation for sustainable use of natural resources</a:t>
            </a:r>
            <a:endParaRPr b="1">
              <a:solidFill>
                <a:srgbClr val="2A4F1C"/>
              </a:solidFill>
            </a:endParaRPr>
          </a:p>
          <a:p>
            <a:pPr indent="-117475" lvl="0" marL="91440" rtl="0" algn="l">
              <a:lnSpc>
                <a:spcPct val="90000"/>
              </a:lnSpc>
              <a:spcBef>
                <a:spcPts val="1400"/>
              </a:spcBef>
              <a:spcAft>
                <a:spcPts val="0"/>
              </a:spcAft>
              <a:buSzPct val="100000"/>
              <a:buChar char=" "/>
            </a:pPr>
            <a:r>
              <a:rPr b="1" lang="de-DE" u="sng">
                <a:solidFill>
                  <a:schemeClr val="hlink"/>
                </a:solidFill>
                <a:hlinkClick r:id="rId5"/>
              </a:rPr>
              <a:t>https://youtu.be/jj1mtWiCEZQ?si=RlskQN8XVk4Db6qd</a:t>
            </a:r>
            <a:r>
              <a:rPr b="1" lang="de-DE">
                <a:solidFill>
                  <a:schemeClr val="accent1"/>
                </a:solidFill>
              </a:rPr>
              <a:t> </a:t>
            </a:r>
            <a:endParaRPr b="1">
              <a:solidFill>
                <a:schemeClr val="accent1"/>
              </a:solidFill>
            </a:endParaRPr>
          </a:p>
          <a:p>
            <a:pPr indent="0" lvl="0" marL="91440" rtl="0" algn="l">
              <a:lnSpc>
                <a:spcPct val="90000"/>
              </a:lnSpc>
              <a:spcBef>
                <a:spcPts val="1400"/>
              </a:spcBef>
              <a:spcAft>
                <a:spcPts val="0"/>
              </a:spcAft>
              <a:buSzPct val="100000"/>
              <a:buNone/>
            </a:pPr>
            <a:r>
              <a:t/>
            </a:r>
            <a:endParaRPr b="1">
              <a:solidFill>
                <a:srgbClr val="2A4F1C"/>
              </a:solidFill>
            </a:endParaRPr>
          </a:p>
          <a:p>
            <a:pPr indent="0" lvl="0" marL="91440" rtl="0" algn="l">
              <a:lnSpc>
                <a:spcPct val="90000"/>
              </a:lnSpc>
              <a:spcBef>
                <a:spcPts val="1400"/>
              </a:spcBef>
              <a:spcAft>
                <a:spcPts val="0"/>
              </a:spcAft>
              <a:buSzPct val="100000"/>
              <a:buNone/>
            </a:pPr>
            <a:r>
              <a:t/>
            </a:r>
            <a:endParaRPr b="1">
              <a:solidFill>
                <a:schemeClr val="accent1"/>
              </a:solidFill>
            </a:endParaRPr>
          </a:p>
        </p:txBody>
      </p:sp>
      <p:sp>
        <p:nvSpPr>
          <p:cNvPr id="367" name="Google Shape;367;g1ee4f95c8f2_0_113"/>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spcBef>
                <a:spcPts val="0"/>
              </a:spcBef>
              <a:spcAft>
                <a:spcPts val="0"/>
              </a:spcAft>
              <a:buNone/>
            </a:pPr>
            <a:r>
              <a:rPr b="1" lang="de-DE" sz="2800">
                <a:solidFill>
                  <a:schemeClr val="lt1"/>
                </a:solidFill>
                <a:latin typeface="Arial"/>
                <a:ea typeface="Arial"/>
                <a:cs typeface="Arial"/>
                <a:sym typeface="Arial"/>
              </a:rPr>
              <a:t>Task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1ee4f95c8f2_0_230"/>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g1ee4f95c8f2_0_230"/>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Videos on green innovation</a:t>
            </a:r>
            <a:endParaRPr>
              <a:solidFill>
                <a:srgbClr val="2A4F1C"/>
              </a:solidFill>
            </a:endParaRPr>
          </a:p>
        </p:txBody>
      </p:sp>
      <p:sp>
        <p:nvSpPr>
          <p:cNvPr id="374" name="Google Shape;374;g1ee4f95c8f2_0_230"/>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90000"/>
              </a:lnSpc>
              <a:spcBef>
                <a:spcPts val="0"/>
              </a:spcBef>
              <a:spcAft>
                <a:spcPts val="0"/>
              </a:spcAft>
              <a:buSzPts val="2000"/>
              <a:buChar char=" "/>
            </a:pPr>
            <a:r>
              <a:rPr b="1" lang="de-DE">
                <a:solidFill>
                  <a:srgbClr val="2A4F1C"/>
                </a:solidFill>
              </a:rPr>
              <a:t>Please, watch the following videos and explore more about one green innovation idea shown and present it to your friends or in a youth group! </a:t>
            </a:r>
            <a:endParaRPr/>
          </a:p>
          <a:p>
            <a:pPr indent="0" lvl="0" marL="91440" rtl="0" algn="l">
              <a:lnSpc>
                <a:spcPct val="90000"/>
              </a:lnSpc>
              <a:spcBef>
                <a:spcPts val="1400"/>
              </a:spcBef>
              <a:spcAft>
                <a:spcPts val="0"/>
              </a:spcAft>
              <a:buSzPts val="2000"/>
              <a:buNone/>
            </a:pPr>
            <a:r>
              <a:t/>
            </a:r>
            <a:endParaRPr b="1">
              <a:solidFill>
                <a:srgbClr val="2A4F1C"/>
              </a:solidFill>
            </a:endParaRPr>
          </a:p>
          <a:p>
            <a:pPr indent="-127000" lvl="0" marL="91440" rtl="0" algn="l">
              <a:spcBef>
                <a:spcPts val="1400"/>
              </a:spcBef>
              <a:spcAft>
                <a:spcPts val="0"/>
              </a:spcAft>
              <a:buSzPts val="2000"/>
              <a:buChar char=" "/>
            </a:pPr>
            <a:r>
              <a:rPr b="1" lang="de-DE">
                <a:solidFill>
                  <a:srgbClr val="2A4F1C"/>
                </a:solidFill>
              </a:rPr>
              <a:t>5 Incredible Eco-Friendly Innovations To Save The Earth</a:t>
            </a:r>
            <a:endParaRPr/>
          </a:p>
          <a:p>
            <a:pPr indent="-127000" lvl="0" marL="91440" rtl="0" algn="l">
              <a:spcBef>
                <a:spcPts val="1400"/>
              </a:spcBef>
              <a:spcAft>
                <a:spcPts val="0"/>
              </a:spcAft>
              <a:buSzPts val="2000"/>
              <a:buChar char=" "/>
            </a:pPr>
            <a:r>
              <a:rPr b="1" lang="de-DE" u="sng">
                <a:solidFill>
                  <a:schemeClr val="hlink"/>
                </a:solidFill>
                <a:hlinkClick r:id="rId3"/>
              </a:rPr>
              <a:t>https://youtu.be/vI1dBBfjAxQ?si=5p5vYn9FvpNYlacB</a:t>
            </a:r>
            <a:r>
              <a:rPr b="1" lang="de-DE">
                <a:solidFill>
                  <a:schemeClr val="accent1"/>
                </a:solidFill>
              </a:rPr>
              <a:t> </a:t>
            </a:r>
            <a:endParaRPr b="1">
              <a:solidFill>
                <a:schemeClr val="accent1"/>
              </a:solidFill>
            </a:endParaRPr>
          </a:p>
          <a:p>
            <a:pPr indent="-114300" lvl="0" marL="91440" rtl="0" algn="l">
              <a:spcBef>
                <a:spcPts val="1400"/>
              </a:spcBef>
              <a:spcAft>
                <a:spcPts val="0"/>
              </a:spcAft>
              <a:buClr>
                <a:schemeClr val="accent1"/>
              </a:buClr>
              <a:buSzPts val="1800"/>
              <a:buChar char=" "/>
            </a:pPr>
            <a:r>
              <a:t/>
            </a:r>
            <a:endParaRPr b="1">
              <a:solidFill>
                <a:schemeClr val="accent1"/>
              </a:solidFill>
            </a:endParaRPr>
          </a:p>
          <a:p>
            <a:pPr indent="-127000" lvl="0" marL="91440" rtl="0" algn="l">
              <a:lnSpc>
                <a:spcPct val="115000"/>
              </a:lnSpc>
              <a:spcBef>
                <a:spcPts val="0"/>
              </a:spcBef>
              <a:spcAft>
                <a:spcPts val="0"/>
              </a:spcAft>
              <a:buSzPts val="2000"/>
              <a:buChar char=" "/>
            </a:pPr>
            <a:r>
              <a:rPr b="1" lang="de-DE">
                <a:solidFill>
                  <a:srgbClr val="2A4F1C"/>
                </a:solidFill>
              </a:rPr>
              <a:t>22 Inventions That Are Saving The Earth</a:t>
            </a:r>
            <a:endParaRPr b="1">
              <a:solidFill>
                <a:srgbClr val="2A4F1C"/>
              </a:solidFill>
            </a:endParaRPr>
          </a:p>
          <a:p>
            <a:pPr indent="-127000" lvl="0" marL="91440" rtl="0" algn="l">
              <a:lnSpc>
                <a:spcPct val="90000"/>
              </a:lnSpc>
              <a:spcBef>
                <a:spcPts val="1400"/>
              </a:spcBef>
              <a:spcAft>
                <a:spcPts val="0"/>
              </a:spcAft>
              <a:buSzPts val="2000"/>
              <a:buChar char=" "/>
            </a:pPr>
            <a:r>
              <a:rPr b="1" lang="de-DE" u="sng">
                <a:solidFill>
                  <a:schemeClr val="hlink"/>
                </a:solidFill>
                <a:hlinkClick r:id="rId4"/>
              </a:rPr>
              <a:t>https://youtu.be/FWFb-8hFutY?si=vytgKRvFt8gmjS3X</a:t>
            </a:r>
            <a:endParaRPr b="1">
              <a:solidFill>
                <a:schemeClr val="accent1"/>
              </a:solidFill>
            </a:endParaRPr>
          </a:p>
          <a:p>
            <a:pPr indent="-114300" lvl="0" marL="91440" rtl="0" algn="l">
              <a:lnSpc>
                <a:spcPct val="90000"/>
              </a:lnSpc>
              <a:spcBef>
                <a:spcPts val="1400"/>
              </a:spcBef>
              <a:spcAft>
                <a:spcPts val="0"/>
              </a:spcAft>
              <a:buClr>
                <a:schemeClr val="accent1"/>
              </a:buClr>
              <a:buSzPts val="1800"/>
              <a:buChar char=" "/>
            </a:pPr>
            <a:r>
              <a:t/>
            </a:r>
            <a:endParaRPr b="1">
              <a:solidFill>
                <a:schemeClr val="accent1"/>
              </a:solidFill>
            </a:endParaRPr>
          </a:p>
          <a:p>
            <a:pPr indent="-114300" lvl="0" marL="91440" rtl="0" algn="l">
              <a:lnSpc>
                <a:spcPct val="115000"/>
              </a:lnSpc>
              <a:spcBef>
                <a:spcPts val="0"/>
              </a:spcBef>
              <a:spcAft>
                <a:spcPts val="0"/>
              </a:spcAft>
              <a:buSzPts val="1800"/>
              <a:buChar char=" "/>
            </a:pPr>
            <a:r>
              <a:rPr b="1" lang="de-DE">
                <a:solidFill>
                  <a:srgbClr val="2A4F1C"/>
                </a:solidFill>
              </a:rPr>
              <a:t>The Futuristic Farms That Will Feed the World | Freethink | Future of Food</a:t>
            </a:r>
            <a:endParaRPr b="1">
              <a:solidFill>
                <a:srgbClr val="2A4F1C"/>
              </a:solidFill>
            </a:endParaRPr>
          </a:p>
          <a:p>
            <a:pPr indent="-114300" lvl="0" marL="91440" rtl="0" algn="l">
              <a:lnSpc>
                <a:spcPct val="90000"/>
              </a:lnSpc>
              <a:spcBef>
                <a:spcPts val="1400"/>
              </a:spcBef>
              <a:spcAft>
                <a:spcPts val="0"/>
              </a:spcAft>
              <a:buClr>
                <a:schemeClr val="accent1"/>
              </a:buClr>
              <a:buSzPts val="1800"/>
              <a:buChar char=" "/>
            </a:pPr>
            <a:r>
              <a:rPr b="1" lang="de-DE" u="sng">
                <a:solidFill>
                  <a:schemeClr val="hlink"/>
                </a:solidFill>
                <a:hlinkClick r:id="rId5"/>
              </a:rPr>
              <a:t>https://youtu.be/KfB2sx9uCkI?si=tYnoBk-NSDEaycvB</a:t>
            </a:r>
            <a:endParaRPr b="1">
              <a:solidFill>
                <a:schemeClr val="accent1"/>
              </a:solidFill>
            </a:endParaRPr>
          </a:p>
          <a:p>
            <a:pPr indent="-114300" lvl="0" marL="91440" rtl="0" algn="l">
              <a:lnSpc>
                <a:spcPct val="90000"/>
              </a:lnSpc>
              <a:spcBef>
                <a:spcPts val="1400"/>
              </a:spcBef>
              <a:spcAft>
                <a:spcPts val="0"/>
              </a:spcAft>
              <a:buClr>
                <a:schemeClr val="accent1"/>
              </a:buClr>
              <a:buSzPts val="1800"/>
              <a:buChar char=" "/>
            </a:pPr>
            <a:r>
              <a:t/>
            </a:r>
            <a:endParaRPr b="1">
              <a:solidFill>
                <a:schemeClr val="accent1"/>
              </a:solidFill>
            </a:endParaRPr>
          </a:p>
        </p:txBody>
      </p:sp>
      <p:sp>
        <p:nvSpPr>
          <p:cNvPr id="375" name="Google Shape;375;g1ee4f95c8f2_0_230"/>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spcBef>
                <a:spcPts val="0"/>
              </a:spcBef>
              <a:spcAft>
                <a:spcPts val="0"/>
              </a:spcAft>
              <a:buNone/>
            </a:pPr>
            <a:r>
              <a:rPr b="1" lang="de-DE" sz="2800">
                <a:solidFill>
                  <a:schemeClr val="lt1"/>
                </a:solidFill>
                <a:latin typeface="Arial"/>
                <a:ea typeface="Arial"/>
                <a:cs typeface="Arial"/>
                <a:sym typeface="Arial"/>
              </a:rPr>
              <a:t>Task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8"/>
          <p:cNvSpPr txBox="1"/>
          <p:nvPr>
            <p:ph type="ctrTitle"/>
          </p:nvPr>
        </p:nvSpPr>
        <p:spPr>
          <a:xfrm>
            <a:off x="1097280" y="758952"/>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Eco Innovation and Sustainability Design in Green Entrepreneurship</a:t>
            </a:r>
            <a:br>
              <a:rPr lang="de-DE" sz="4800">
                <a:solidFill>
                  <a:srgbClr val="3F762A"/>
                </a:solidFill>
              </a:rPr>
            </a:br>
            <a:br>
              <a:rPr lang="de-DE">
                <a:solidFill>
                  <a:srgbClr val="FFFF00"/>
                </a:solidFill>
              </a:rPr>
            </a:br>
            <a:r>
              <a:rPr lang="de-DE">
                <a:solidFill>
                  <a:srgbClr val="3F762A"/>
                </a:solidFill>
              </a:rPr>
              <a:t>Self check</a:t>
            </a:r>
            <a:endParaRPr b="1">
              <a:solidFill>
                <a:srgbClr val="3F762A"/>
              </a:solidFill>
            </a:endParaRPr>
          </a:p>
        </p:txBody>
      </p:sp>
      <p:grpSp>
        <p:nvGrpSpPr>
          <p:cNvPr id="381" name="Google Shape;381;p18"/>
          <p:cNvGrpSpPr/>
          <p:nvPr/>
        </p:nvGrpSpPr>
        <p:grpSpPr>
          <a:xfrm>
            <a:off x="5557000" y="6273133"/>
            <a:ext cx="1078000" cy="122800"/>
            <a:chOff x="3570750" y="4704850"/>
            <a:chExt cx="808500" cy="92100"/>
          </a:xfrm>
        </p:grpSpPr>
        <p:sp>
          <p:nvSpPr>
            <p:cNvPr id="382" name="Google Shape;382;p18"/>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83" name="Google Shape;383;p18"/>
            <p:cNvSpPr/>
            <p:nvPr/>
          </p:nvSpPr>
          <p:spPr>
            <a:xfrm>
              <a:off x="38095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84" name="Google Shape;384;p18"/>
            <p:cNvSpPr/>
            <p:nvPr/>
          </p:nvSpPr>
          <p:spPr>
            <a:xfrm>
              <a:off x="40483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85" name="Google Shape;385;p18"/>
            <p:cNvSpPr/>
            <p:nvPr/>
          </p:nvSpPr>
          <p:spPr>
            <a:xfrm>
              <a:off x="42871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cxnSp>
        <p:nvCxnSpPr>
          <p:cNvPr id="386" name="Google Shape;386;p18"/>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87" name="Google Shape;387;p18"/>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88" name="Google Shape;388;p18"/>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89" name="Google Shape;389;p18"/>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04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9"/>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Self Test about natural resources and its management</a:t>
            </a:r>
            <a:endParaRPr/>
          </a:p>
        </p:txBody>
      </p:sp>
      <p:sp>
        <p:nvSpPr>
          <p:cNvPr id="395" name="Google Shape;395;p19"/>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lnSpcReduction="20000"/>
          </a:bodyPr>
          <a:lstStyle/>
          <a:p>
            <a:pPr indent="-127000" lvl="0" marL="91440" rtl="0" algn="l">
              <a:lnSpc>
                <a:spcPct val="115000"/>
              </a:lnSpc>
              <a:spcBef>
                <a:spcPts val="1500"/>
              </a:spcBef>
              <a:spcAft>
                <a:spcPts val="0"/>
              </a:spcAft>
              <a:buSzPts val="2000"/>
              <a:buChar char=" "/>
            </a:pPr>
            <a:r>
              <a:rPr b="1" lang="de-DE">
                <a:solidFill>
                  <a:srgbClr val="2A4F1C"/>
                </a:solidFill>
              </a:rPr>
              <a:t>What are natural resources?</a:t>
            </a:r>
            <a:endParaRPr sz="1200">
              <a:solidFill>
                <a:srgbClr val="374151"/>
              </a:solidFill>
              <a:latin typeface="Roboto"/>
              <a:ea typeface="Roboto"/>
              <a:cs typeface="Roboto"/>
              <a:sym typeface="Roboto"/>
            </a:endParaRPr>
          </a:p>
          <a:p>
            <a:pPr indent="-146050" lvl="0" marL="91440" rtl="0" algn="l">
              <a:lnSpc>
                <a:spcPct val="115000"/>
              </a:lnSpc>
              <a:spcBef>
                <a:spcPts val="0"/>
              </a:spcBef>
              <a:spcAft>
                <a:spcPts val="0"/>
              </a:spcAft>
              <a:buSzPts val="2300"/>
              <a:buChar char=" "/>
            </a:pPr>
            <a:r>
              <a:rPr lang="de-DE" sz="1500">
                <a:solidFill>
                  <a:srgbClr val="374151"/>
                </a:solidFill>
                <a:latin typeface="Roboto"/>
                <a:ea typeface="Roboto"/>
                <a:cs typeface="Roboto"/>
                <a:sym typeface="Roboto"/>
              </a:rPr>
              <a:t>a) Only non-renewable substances</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Materials created solely by human intervention</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Biological, mineral, or aesthetic assets provided by nature without human intervention</a:t>
            </a:r>
            <a:endParaRPr sz="15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b="1" lang="de-DE">
                <a:solidFill>
                  <a:srgbClr val="2A4F1C"/>
                </a:solidFill>
              </a:rPr>
              <a:t>Define Natural Resource Management.</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lang="de-DE" sz="1500">
                <a:solidFill>
                  <a:srgbClr val="374151"/>
                </a:solidFill>
                <a:latin typeface="Roboto"/>
                <a:ea typeface="Roboto"/>
                <a:cs typeface="Roboto"/>
                <a:sym typeface="Roboto"/>
              </a:rPr>
              <a:t>a) Exploitative use of natural resources</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Sustainable utilization of resources with strategic planning</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Preservation of natural resources without human intervention</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b="1" lang="de-DE">
                <a:solidFill>
                  <a:srgbClr val="2A4F1C"/>
                </a:solidFill>
              </a:rPr>
              <a:t>What ecosystem services are not provided by natural resources?</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lang="de-DE" sz="1500">
                <a:solidFill>
                  <a:srgbClr val="374151"/>
                </a:solidFill>
                <a:latin typeface="Roboto"/>
                <a:ea typeface="Roboto"/>
                <a:cs typeface="Roboto"/>
                <a:sym typeface="Roboto"/>
              </a:rPr>
              <a:t>a) Internet services</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Consumptive and public-good elements, including soil productivity and air purification</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Entertainment services</a:t>
            </a:r>
            <a:endParaRPr sz="1200">
              <a:solidFill>
                <a:srgbClr val="374151"/>
              </a:solidFill>
              <a:latin typeface="Roboto"/>
              <a:ea typeface="Roboto"/>
              <a:cs typeface="Roboto"/>
              <a:sym typeface="Roboto"/>
            </a:endParaRPr>
          </a:p>
          <a:p>
            <a:pPr indent="0" lvl="0" marL="0" rtl="0" algn="l">
              <a:lnSpc>
                <a:spcPct val="90000"/>
              </a:lnSpc>
              <a:spcBef>
                <a:spcPts val="15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ee4f95c8f2_0_25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de-DE"/>
              <a:t>Self Test about green </a:t>
            </a:r>
            <a:r>
              <a:rPr lang="de-DE"/>
              <a:t>innovation</a:t>
            </a:r>
            <a:r>
              <a:rPr lang="de-DE"/>
              <a:t> and green entrepreneurship</a:t>
            </a:r>
            <a:endParaRPr/>
          </a:p>
        </p:txBody>
      </p:sp>
      <p:sp>
        <p:nvSpPr>
          <p:cNvPr id="401" name="Google Shape;401;g1ee4f95c8f2_0_25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p>
            <a:pPr indent="-127000" lvl="0" marL="91440" rtl="0" algn="l">
              <a:lnSpc>
                <a:spcPct val="115000"/>
              </a:lnSpc>
              <a:spcBef>
                <a:spcPts val="1500"/>
              </a:spcBef>
              <a:spcAft>
                <a:spcPts val="0"/>
              </a:spcAft>
              <a:buSzPts val="2000"/>
              <a:buChar char=" "/>
            </a:pPr>
            <a:r>
              <a:rPr b="1" lang="de-DE">
                <a:solidFill>
                  <a:srgbClr val="2A4F1C"/>
                </a:solidFill>
              </a:rPr>
              <a:t>Complete the sentence</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1500"/>
              </a:spcAft>
              <a:buNone/>
            </a:pPr>
            <a:r>
              <a:rPr lang="de-DE" sz="1600">
                <a:solidFill>
                  <a:srgbClr val="374151"/>
                </a:solidFill>
                <a:latin typeface="Roboto"/>
                <a:ea typeface="Roboto"/>
                <a:cs typeface="Roboto"/>
                <a:sym typeface="Roboto"/>
              </a:rPr>
              <a:t>The green innovation is the </a:t>
            </a:r>
            <a:r>
              <a:rPr lang="de-DE" sz="1600">
                <a:solidFill>
                  <a:srgbClr val="0F0F0F"/>
                </a:solidFill>
                <a:latin typeface="Roboto"/>
                <a:ea typeface="Roboto"/>
                <a:cs typeface="Roboto"/>
                <a:sym typeface="Roboto"/>
              </a:rPr>
              <a:t>utilization of new__________, ____________and ___________ to minimize environmental impact and improving __________ growth. A good example of green entrepreneurship is _________, that not only helps the local economy but also sensitises tourists about ______________</a:t>
            </a:r>
            <a:r>
              <a:rPr lang="de-DE" sz="1200">
                <a:solidFill>
                  <a:schemeClr val="dk1"/>
                </a:solidFill>
                <a:latin typeface="Times New Roman"/>
                <a:ea typeface="Times New Roman"/>
                <a:cs typeface="Times New Roman"/>
                <a:sym typeface="Times New Roman"/>
              </a:rPr>
              <a:t>.</a:t>
            </a:r>
            <a:r>
              <a:rPr lang="de-DE"/>
              <a:t> </a:t>
            </a:r>
            <a:endParaRPr/>
          </a:p>
        </p:txBody>
      </p:sp>
      <p:sp>
        <p:nvSpPr>
          <p:cNvPr id="402" name="Google Shape;402;g1ee4f95c8f2_0_256"/>
          <p:cNvSpPr txBox="1"/>
          <p:nvPr/>
        </p:nvSpPr>
        <p:spPr>
          <a:xfrm>
            <a:off x="5194475" y="43634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2000">
                <a:solidFill>
                  <a:srgbClr val="3F3F3F"/>
                </a:solidFill>
                <a:latin typeface="Calibri"/>
                <a:ea typeface="Calibri"/>
                <a:cs typeface="Calibri"/>
                <a:sym typeface="Calibri"/>
              </a:rPr>
              <a:t>Eco-tourism</a:t>
            </a:r>
            <a:endParaRPr sz="2000">
              <a:solidFill>
                <a:srgbClr val="3F3F3F"/>
              </a:solidFill>
              <a:latin typeface="Calibri"/>
              <a:ea typeface="Calibri"/>
              <a:cs typeface="Calibri"/>
              <a:sym typeface="Calibri"/>
            </a:endParaRPr>
          </a:p>
        </p:txBody>
      </p:sp>
      <p:sp>
        <p:nvSpPr>
          <p:cNvPr id="403" name="Google Shape;403;g1ee4f95c8f2_0_256"/>
          <p:cNvSpPr txBox="1"/>
          <p:nvPr/>
        </p:nvSpPr>
        <p:spPr>
          <a:xfrm>
            <a:off x="7312900" y="43634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DE" sz="2000">
                <a:solidFill>
                  <a:srgbClr val="3F3F3F"/>
                </a:solidFill>
                <a:latin typeface="Calibri"/>
                <a:ea typeface="Calibri"/>
                <a:cs typeface="Calibri"/>
                <a:sym typeface="Calibri"/>
              </a:rPr>
              <a:t>Processes</a:t>
            </a:r>
            <a:endParaRPr sz="2000">
              <a:solidFill>
                <a:srgbClr val="3F3F3F"/>
              </a:solidFill>
              <a:latin typeface="Calibri"/>
              <a:ea typeface="Calibri"/>
              <a:cs typeface="Calibri"/>
              <a:sym typeface="Calibri"/>
            </a:endParaRPr>
          </a:p>
        </p:txBody>
      </p:sp>
      <p:sp>
        <p:nvSpPr>
          <p:cNvPr id="404" name="Google Shape;404;g1ee4f95c8f2_0_256"/>
          <p:cNvSpPr txBox="1"/>
          <p:nvPr/>
        </p:nvSpPr>
        <p:spPr>
          <a:xfrm>
            <a:off x="7312900" y="35693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DE" sz="2000">
                <a:solidFill>
                  <a:srgbClr val="3F3F3F"/>
                </a:solidFill>
                <a:latin typeface="Calibri"/>
                <a:ea typeface="Calibri"/>
                <a:cs typeface="Calibri"/>
                <a:sym typeface="Calibri"/>
              </a:rPr>
              <a:t>Services</a:t>
            </a:r>
            <a:endParaRPr sz="2000">
              <a:solidFill>
                <a:srgbClr val="3F3F3F"/>
              </a:solidFill>
              <a:latin typeface="Calibri"/>
              <a:ea typeface="Calibri"/>
              <a:cs typeface="Calibri"/>
              <a:sym typeface="Calibri"/>
            </a:endParaRPr>
          </a:p>
        </p:txBody>
      </p:sp>
      <p:sp>
        <p:nvSpPr>
          <p:cNvPr id="405" name="Google Shape;405;g1ee4f95c8f2_0_256"/>
          <p:cNvSpPr txBox="1"/>
          <p:nvPr/>
        </p:nvSpPr>
        <p:spPr>
          <a:xfrm>
            <a:off x="5054825" y="3569375"/>
            <a:ext cx="17430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DE" sz="2000">
                <a:solidFill>
                  <a:srgbClr val="3F3F3F"/>
                </a:solidFill>
                <a:latin typeface="Calibri"/>
                <a:ea typeface="Calibri"/>
                <a:cs typeface="Calibri"/>
                <a:sym typeface="Calibri"/>
              </a:rPr>
              <a:t>Sustainability</a:t>
            </a:r>
            <a:endParaRPr sz="2000">
              <a:solidFill>
                <a:srgbClr val="3F3F3F"/>
              </a:solidFill>
              <a:latin typeface="Calibri"/>
              <a:ea typeface="Calibri"/>
              <a:cs typeface="Calibri"/>
              <a:sym typeface="Calibri"/>
            </a:endParaRPr>
          </a:p>
        </p:txBody>
      </p:sp>
      <p:sp>
        <p:nvSpPr>
          <p:cNvPr id="406" name="Google Shape;406;g1ee4f95c8f2_0_256"/>
          <p:cNvSpPr txBox="1"/>
          <p:nvPr/>
        </p:nvSpPr>
        <p:spPr>
          <a:xfrm>
            <a:off x="3076050" y="35693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DE" sz="2000">
                <a:solidFill>
                  <a:srgbClr val="3F3F3F"/>
                </a:solidFill>
                <a:latin typeface="Calibri"/>
                <a:ea typeface="Calibri"/>
                <a:cs typeface="Calibri"/>
                <a:sym typeface="Calibri"/>
              </a:rPr>
              <a:t>Technology</a:t>
            </a:r>
            <a:endParaRPr sz="2000">
              <a:solidFill>
                <a:srgbClr val="3F3F3F"/>
              </a:solidFill>
              <a:latin typeface="Calibri"/>
              <a:ea typeface="Calibri"/>
              <a:cs typeface="Calibri"/>
              <a:sym typeface="Calibri"/>
            </a:endParaRPr>
          </a:p>
        </p:txBody>
      </p:sp>
      <p:sp>
        <p:nvSpPr>
          <p:cNvPr id="407" name="Google Shape;407;g1ee4f95c8f2_0_256"/>
          <p:cNvSpPr txBox="1"/>
          <p:nvPr/>
        </p:nvSpPr>
        <p:spPr>
          <a:xfrm>
            <a:off x="3076050" y="43634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DE" sz="2000">
                <a:solidFill>
                  <a:srgbClr val="3F3F3F"/>
                </a:solidFill>
                <a:latin typeface="Calibri"/>
                <a:ea typeface="Calibri"/>
                <a:cs typeface="Calibri"/>
                <a:sym typeface="Calibri"/>
              </a:rPr>
              <a:t>Economy</a:t>
            </a:r>
            <a:endParaRPr sz="2000">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ee4f95c8f2_0_379"/>
          <p:cNvSpPr txBox="1"/>
          <p:nvPr>
            <p:ph type="title"/>
          </p:nvPr>
        </p:nvSpPr>
        <p:spPr>
          <a:xfrm>
            <a:off x="218663" y="286604"/>
            <a:ext cx="109170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de-DE">
                <a:solidFill>
                  <a:srgbClr val="2A4F1C"/>
                </a:solidFill>
              </a:rPr>
              <a:t>References and Links</a:t>
            </a:r>
            <a:endParaRPr/>
          </a:p>
        </p:txBody>
      </p:sp>
      <p:cxnSp>
        <p:nvCxnSpPr>
          <p:cNvPr id="413" name="Google Shape;413;g1ee4f95c8f2_0_37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4" name="Google Shape;414;g1ee4f95c8f2_0_379"/>
          <p:cNvSpPr txBox="1"/>
          <p:nvPr/>
        </p:nvSpPr>
        <p:spPr>
          <a:xfrm>
            <a:off x="218675" y="982575"/>
            <a:ext cx="11010900" cy="487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Azores Getaways. (n.d.). The Azores: Whale Hunting to Whale Watching in the Azores. Azores Getaways. Retreived from https://azoresgetaways.com/en-us/destination/azores/general-articles/whale-hunting-to-whale-watching-azores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Britannica, T. Editors of Encyclopaedia (2023, October 16). natural resource. Encyclopedia Britannica. https://www.britannica.com/science/natural-resource</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Chyhgryn, O. (2017). Green entrepreneurship: EU experience and Ukraine perspectives. CSIE Working Papers, Center for Studies in European Integration (CSEI), Academy of Economic Studies of Moldova (ASEM), Issue 6, 6-13. September.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Cultivating Capital. (n.d.). Natural Capital. Retrieved from https://www.cultivatingcapital.com/natural-capital/</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Epstein, C. (2023, August 18). natural resource management. Encyclopedia Britannica. https://www.britannica.com/money/topic/natural-resource-management</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Ermakova, A., Oznobihina, L., &amp; Avilova, T. (2020). Analysis of the current state and features of natural resource potential management. E3S Web Conf., 157, 03005. DOI: 10.1051/e3sconf/202015703005.</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Gatley, N. (n.d.). What Is Sustainable Resource Management and How Do You Achieve It? British Assessment. Retrieved from https://www.british-assessment.co.uk/what-is-sustainable-resource-management-and-how-do-you-achieve-it/</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Kaim, M. (2018). Green entrepreneurship management in Portugal: The case of Azores Islands. In Competitiveness and innovation in the knowledge economy [online]: collection of selected articles: conf. Intern. sch., Sept. 28-29, 2018. Chisinau: ASEM. E-ISBN 978-9975-75-933-5.</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Muralikrishna, I. V., &amp; Manickam, V. (2017). Natural Resource Management and Biodiversity Conservation. In I. V. Muralikrishna &amp; V. Manickam (Eds.), Environmental Management (pp. 23-35). Butterworth-Heinemann. ISBN 9780128119891. https://doi.org/10.1016/B978-0-12-811989-1.00003-8</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Pinto-Rodrigues, A. (2023, November 1). The islands that went from whale hunting to whale watching. CNN. Retreived from   https://edition.cnn.com/travel/article/azores-whalewatching/index.html</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Sagoff, Mark. (1997). Do We Consume Too Much?. The Atlantic Monthly - THE ATLANTIC. 279.</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Toubes, D. R., &amp; Araújo-Vila, N. (2022). A review research on tourism in the green economy. Economies, MDPI, 10(6), 1-18. June.</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Vitality. (n.d.). Why Is Sustainable Use of Natural Resources Important? Strategies for Sustainable Use of Natural Resources. Retrieved from https://vitality.io/why-is-sustainable-use-of-natural-resources-important/#strategiesforsustainableuseofnaturalresources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VLS (n.d.). Fostering More Sustainable Business. VLS Environmental Services. Retrieved from https://www.vlses.com/2022/08/08/fostering-more-sustainable-business/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Xiang, X., Liu, C., &amp; Yang, M. (2022). Who is financing corporate green innovation? International Review of Economics &amp; Finance, 78, 321-337. ISSN 1059-0560. https://doi.org/10.1016/j.iref.2021.12.011.</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0"/>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Prof. Dr. Marc Beutner</a:t>
            </a:r>
            <a:endParaRPr/>
          </a:p>
          <a:p>
            <a:pPr indent="0" lvl="0" marL="0" marR="0" rtl="0" algn="l">
              <a:lnSpc>
                <a:spcPct val="89999"/>
              </a:lnSpc>
              <a:spcBef>
                <a:spcPts val="0"/>
              </a:spcBef>
              <a:spcAft>
                <a:spcPts val="0"/>
              </a:spcAft>
              <a:buNone/>
            </a:pPr>
            <a:r>
              <a:rPr lang="de-DE" sz="1600">
                <a:solidFill>
                  <a:schemeClr val="dk1"/>
                </a:solidFill>
                <a:latin typeface="Calibri"/>
                <a:ea typeface="Calibri"/>
                <a:cs typeface="Calibri"/>
                <a:sym typeface="Calibri"/>
              </a:rPr>
              <a:t>Tel:	+49 (0) 52 51 / 60 - 23 67</a:t>
            </a:r>
            <a:endParaRPr/>
          </a:p>
          <a:p>
            <a:pPr indent="0" lvl="0" marL="0" marR="0" rtl="0" algn="l">
              <a:lnSpc>
                <a:spcPct val="89999"/>
              </a:lnSpc>
              <a:spcBef>
                <a:spcPts val="0"/>
              </a:spcBef>
              <a:spcAft>
                <a:spcPts val="0"/>
              </a:spcAft>
              <a:buNone/>
            </a:pPr>
            <a:r>
              <a:rPr lang="de-DE" sz="1600">
                <a:solidFill>
                  <a:schemeClr val="dk1"/>
                </a:solidFill>
                <a:latin typeface="Calibri"/>
                <a:ea typeface="Calibri"/>
                <a:cs typeface="Calibri"/>
                <a:sym typeface="Calibri"/>
              </a:rPr>
              <a:t>Fax:	+49 (0) 52 51 / 60 - 35 63</a:t>
            </a:r>
            <a:endParaRPr/>
          </a:p>
          <a:p>
            <a:pPr indent="0" lvl="0" marL="0" marR="0" rtl="0" algn="l">
              <a:lnSpc>
                <a:spcPct val="100000"/>
              </a:lnSpc>
              <a:spcBef>
                <a:spcPts val="0"/>
              </a:spcBef>
              <a:spcAft>
                <a:spcPts val="0"/>
              </a:spcAft>
              <a:buNone/>
            </a:pPr>
            <a:r>
              <a:rPr lang="de-DE" sz="1600">
                <a:solidFill>
                  <a:schemeClr val="dk1"/>
                </a:solidFill>
                <a:latin typeface="Calibri"/>
                <a:ea typeface="Calibri"/>
                <a:cs typeface="Calibri"/>
                <a:sym typeface="Calibri"/>
              </a:rPr>
              <a:t>E-Mail:	marc.beutner@uni-paderborn.de</a:t>
            </a:r>
            <a:endParaRPr/>
          </a:p>
        </p:txBody>
      </p:sp>
      <p:sp>
        <p:nvSpPr>
          <p:cNvPr id="420" name="Google Shape;420;p20"/>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Universität Paderborn</a:t>
            </a:r>
            <a:endParaRPr/>
          </a:p>
          <a:p>
            <a:pPr indent="0" lvl="0" marL="0" marR="0" rtl="0" algn="l">
              <a:lnSpc>
                <a:spcPct val="99583"/>
              </a:lnSpc>
              <a:spcBef>
                <a:spcPts val="0"/>
              </a:spcBef>
              <a:spcAft>
                <a:spcPts val="0"/>
              </a:spcAft>
              <a:buNone/>
            </a:pPr>
            <a:r>
              <a:rPr b="1" lang="de-DE" sz="1600">
                <a:solidFill>
                  <a:schemeClr val="dk1"/>
                </a:solidFill>
                <a:latin typeface="Calibri"/>
                <a:ea typeface="Calibri"/>
                <a:cs typeface="Calibri"/>
                <a:sym typeface="Calibri"/>
              </a:rPr>
              <a:t>Department Wirtschaftspädagogik Lehrstuhl Wirtschaftspädagogik II Warburger Str. 100</a:t>
            </a:r>
            <a:endParaRPr/>
          </a:p>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33098 Paderborn</a:t>
            </a:r>
            <a:endParaRPr/>
          </a:p>
          <a:p>
            <a:pPr indent="0" lvl="0" marL="0" marR="0" rtl="0" algn="l">
              <a:lnSpc>
                <a:spcPct val="106666"/>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http://www.upb.de/wipaed</a:t>
            </a:r>
            <a:endParaRPr b="1" sz="1600">
              <a:solidFill>
                <a:schemeClr val="dk1"/>
              </a:solidFill>
              <a:latin typeface="Calibri"/>
              <a:ea typeface="Calibri"/>
              <a:cs typeface="Calibri"/>
              <a:sym typeface="Calibri"/>
            </a:endParaRPr>
          </a:p>
        </p:txBody>
      </p:sp>
      <p:sp>
        <p:nvSpPr>
          <p:cNvPr id="421" name="Google Shape;421;p20"/>
          <p:cNvSpPr/>
          <p:nvPr/>
        </p:nvSpPr>
        <p:spPr>
          <a:xfrm>
            <a:off x="1100251" y="1319669"/>
            <a:ext cx="165865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5234E"/>
              </a:buClr>
              <a:buSzPts val="3600"/>
              <a:buFont typeface="Noto Sans Symbols"/>
              <a:buNone/>
            </a:pPr>
            <a:r>
              <a:rPr b="1" lang="de-DE" sz="3600">
                <a:solidFill>
                  <a:srgbClr val="05234E"/>
                </a:solidFill>
                <a:latin typeface="Calibri"/>
                <a:ea typeface="Calibri"/>
                <a:cs typeface="Calibri"/>
                <a:sym typeface="Calibri"/>
              </a:rPr>
              <a:t>Contact</a:t>
            </a:r>
            <a:endParaRPr b="1" sz="3600">
              <a:solidFill>
                <a:srgbClr val="05234E"/>
              </a:solidFill>
              <a:latin typeface="Calibri"/>
              <a:ea typeface="Calibri"/>
              <a:cs typeface="Calibri"/>
              <a:sym typeface="Calibri"/>
            </a:endParaRPr>
          </a:p>
        </p:txBody>
      </p:sp>
      <p:sp>
        <p:nvSpPr>
          <p:cNvPr id="422" name="Google Shape;422;p20"/>
          <p:cNvSpPr/>
          <p:nvPr/>
        </p:nvSpPr>
        <p:spPr>
          <a:xfrm>
            <a:off x="0" y="4338215"/>
            <a:ext cx="12191999" cy="1073888"/>
          </a:xfrm>
          <a:prstGeom prst="rect">
            <a:avLst/>
          </a:prstGeom>
          <a:noFill/>
          <a:ln>
            <a:noFill/>
          </a:ln>
        </p:spPr>
        <p:txBody>
          <a:bodyPr anchorCtr="0" anchor="t" bIns="45700" lIns="91425" spcFirstLastPara="1" rIns="91425" wrap="square" tIns="45700">
            <a:normAutofit/>
          </a:bodyPr>
          <a:lstStyle/>
          <a:p>
            <a:pPr indent="-245745" lvl="0" marL="342900" marR="0" rtl="0" algn="l">
              <a:lnSpc>
                <a:spcPct val="87000"/>
              </a:lnSpc>
              <a:spcBef>
                <a:spcPts val="0"/>
              </a:spcBef>
              <a:spcAft>
                <a:spcPts val="0"/>
              </a:spcAft>
              <a:buClr>
                <a:schemeClr val="accent1"/>
              </a:buClr>
              <a:buSzPts val="1530"/>
              <a:buFont typeface="Noto Sans Symbols"/>
              <a:buNone/>
            </a:pPr>
            <a:r>
              <a:t/>
            </a:r>
            <a:endParaRPr sz="1530">
              <a:solidFill>
                <a:srgbClr val="3F3F3F"/>
              </a:solidFill>
              <a:latin typeface="Calibri"/>
              <a:ea typeface="Calibri"/>
              <a:cs typeface="Calibri"/>
              <a:sym typeface="Calibri"/>
            </a:endParaRPr>
          </a:p>
          <a:p>
            <a:pPr indent="0" lvl="1" marL="457200" marR="0" rtl="0" algn="ctr">
              <a:lnSpc>
                <a:spcPct val="87000"/>
              </a:lnSpc>
              <a:spcBef>
                <a:spcPts val="1000"/>
              </a:spcBef>
              <a:spcAft>
                <a:spcPts val="0"/>
              </a:spcAft>
              <a:buClr>
                <a:schemeClr val="accent1"/>
              </a:buClr>
              <a:buSzPts val="2380"/>
              <a:buFont typeface="Noto Sans Symbols"/>
              <a:buNone/>
            </a:pPr>
            <a:r>
              <a:rPr b="1" i="0" lang="de-DE" sz="2380" u="none" cap="none" strike="noStrike">
                <a:solidFill>
                  <a:srgbClr val="3F3F3F"/>
                </a:solidFill>
                <a:latin typeface="Calibri"/>
                <a:ea typeface="Calibri"/>
                <a:cs typeface="Calibri"/>
                <a:sym typeface="Calibri"/>
              </a:rPr>
              <a:t>Thank you for your attendance.</a:t>
            </a:r>
            <a:br>
              <a:rPr b="1" i="0" lang="de-DE" sz="2380" u="none" cap="none" strike="noStrike">
                <a:solidFill>
                  <a:srgbClr val="3F3F3F"/>
                </a:solidFill>
                <a:latin typeface="Calibri"/>
                <a:ea typeface="Calibri"/>
                <a:cs typeface="Calibri"/>
                <a:sym typeface="Calibri"/>
              </a:rPr>
            </a:br>
            <a:r>
              <a:rPr b="1" i="0" lang="de-DE" sz="2380" u="none" cap="none" strike="noStrike">
                <a:solidFill>
                  <a:srgbClr val="3F3F3F"/>
                </a:solidFill>
                <a:latin typeface="Calibri"/>
                <a:ea typeface="Calibri"/>
                <a:cs typeface="Calibri"/>
                <a:sym typeface="Calibri"/>
              </a:rPr>
              <a:t>Do you have any questions?</a:t>
            </a:r>
            <a:endParaRPr/>
          </a:p>
          <a:p>
            <a:pPr indent="0" lvl="2" marL="914400" marR="0" rtl="0" algn="l">
              <a:lnSpc>
                <a:spcPct val="87000"/>
              </a:lnSpc>
              <a:spcBef>
                <a:spcPts val="1000"/>
              </a:spcBef>
              <a:spcAft>
                <a:spcPts val="0"/>
              </a:spcAft>
              <a:buClr>
                <a:schemeClr val="accent1"/>
              </a:buClr>
              <a:buSzPts val="1190"/>
              <a:buFont typeface="Noto Sans Symbols"/>
              <a:buNone/>
            </a:pPr>
            <a:r>
              <a:t/>
            </a:r>
            <a:endParaRPr b="0" i="0" sz="1190" u="none" cap="none" strike="noStrike">
              <a:solidFill>
                <a:srgbClr val="3F3F3F"/>
              </a:solidFill>
              <a:latin typeface="Calibri"/>
              <a:ea typeface="Calibri"/>
              <a:cs typeface="Calibri"/>
              <a:sym typeface="Calibri"/>
            </a:endParaRPr>
          </a:p>
          <a:p>
            <a:pPr indent="-199390" lvl="1" marL="742950" marR="0" rtl="0" algn="l">
              <a:lnSpc>
                <a:spcPct val="87000"/>
              </a:lnSpc>
              <a:spcBef>
                <a:spcPts val="1000"/>
              </a:spcBef>
              <a:spcAft>
                <a:spcPts val="0"/>
              </a:spcAft>
              <a:buClr>
                <a:schemeClr val="accent1"/>
              </a:buClr>
              <a:buSzPts val="1360"/>
              <a:buFont typeface="Noto Sans Symbols"/>
              <a:buNone/>
            </a:pPr>
            <a:r>
              <a:t/>
            </a:r>
            <a:endParaRPr b="0" i="0" sz="136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de-DE"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8" name="Google Shape;238;g1ee4f95c8f2_0_616"/>
          <p:cNvSpPr txBox="1"/>
          <p:nvPr>
            <p:ph type="title"/>
          </p:nvPr>
        </p:nvSpPr>
        <p:spPr>
          <a:xfrm>
            <a:off x="340865" y="57142"/>
            <a:ext cx="10515600" cy="1050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Learning Outcomes of Module 2</a:t>
            </a:r>
            <a:endParaRPr/>
          </a:p>
        </p:txBody>
      </p:sp>
      <p:sp>
        <p:nvSpPr>
          <p:cNvPr id="239" name="Google Shape;239;g1ee4f95c8f2_0_616"/>
          <p:cNvSpPr txBox="1"/>
          <p:nvPr>
            <p:ph idx="1" type="body"/>
          </p:nvPr>
        </p:nvSpPr>
        <p:spPr>
          <a:xfrm>
            <a:off x="340865" y="1246423"/>
            <a:ext cx="11557500" cy="5415600"/>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de-DE" sz="2600">
                <a:solidFill>
                  <a:srgbClr val="004B3A"/>
                </a:solidFill>
              </a:rPr>
              <a:t>In this module you will</a:t>
            </a:r>
            <a:br>
              <a:rPr lang="de-DE" sz="2600">
                <a:solidFill>
                  <a:srgbClr val="004B3A"/>
                </a:solidFill>
              </a:rPr>
            </a:b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learn what Natural Resources, </a:t>
            </a:r>
            <a:r>
              <a:rPr lang="de-DE" sz="2600">
                <a:solidFill>
                  <a:srgbClr val="004B3A"/>
                </a:solidFill>
              </a:rPr>
              <a:t>Natural Resources Management</a:t>
            </a:r>
            <a:r>
              <a:rPr lang="de-DE" sz="2600">
                <a:solidFill>
                  <a:srgbClr val="004B3A"/>
                </a:solidFill>
              </a:rPr>
              <a:t>, Green innovation and Green Economy are.</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reflect on the c</a:t>
            </a:r>
            <a:r>
              <a:rPr lang="de-DE" sz="2600">
                <a:solidFill>
                  <a:srgbClr val="004B3A"/>
                </a:solidFill>
              </a:rPr>
              <a:t>hallenges in resource consumption nowadays</a:t>
            </a:r>
            <a:r>
              <a:rPr lang="de-DE" sz="2600">
                <a:solidFill>
                  <a:srgbClr val="004B3A"/>
                </a:solidFill>
              </a:rPr>
              <a:t>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understand the need for new sustainable entrepreneurship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discover examples of eco innovation using natural resources</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reflect on the importance of sustainability and eco innovation for human life</a:t>
            </a:r>
            <a:endParaRPr sz="2600">
              <a:solidFill>
                <a:srgbClr val="004B3A"/>
              </a:solidFill>
            </a:endParaRPr>
          </a:p>
          <a:p>
            <a:pPr indent="-279400" lvl="0" marL="601200" rtl="0" algn="l">
              <a:lnSpc>
                <a:spcPct val="150000"/>
              </a:lnSpc>
              <a:spcBef>
                <a:spcPts val="1400"/>
              </a:spcBef>
              <a:spcAft>
                <a:spcPts val="0"/>
              </a:spcAft>
              <a:buClr>
                <a:srgbClr val="2A4F1C"/>
              </a:buClr>
              <a:buSzPts val="2800"/>
              <a:buFont typeface="Noto Sans Symbols"/>
              <a:buNone/>
            </a:pPr>
            <a:r>
              <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Overview on the module</a:t>
            </a:r>
            <a:endParaRPr/>
          </a:p>
        </p:txBody>
      </p:sp>
      <p:sp>
        <p:nvSpPr>
          <p:cNvPr id="245" name="Google Shape;245;p2"/>
          <p:cNvSpPr txBox="1"/>
          <p:nvPr/>
        </p:nvSpPr>
        <p:spPr>
          <a:xfrm>
            <a:off x="2566665" y="22427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Introduction</a:t>
            </a:r>
            <a:endParaRPr b="1" sz="3200">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Example</a:t>
            </a:r>
            <a:endParaRPr b="1" sz="3200">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200"/>
              </a:spcBef>
              <a:spcAft>
                <a:spcPts val="1600"/>
              </a:spcAft>
              <a:buNone/>
            </a:pPr>
            <a:r>
              <a:rPr lang="de-DE" sz="2000">
                <a:solidFill>
                  <a:srgbClr val="3F3F3F"/>
                </a:solidFill>
                <a:latin typeface="Calibri"/>
                <a:ea typeface="Calibri"/>
                <a:cs typeface="Calibri"/>
                <a:sym typeface="Calibri"/>
              </a:rPr>
              <a:t>of innovation for sustainability and green entrepreneurship - Green Tourism</a:t>
            </a:r>
            <a:endParaRPr sz="2000">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Self-Check</a:t>
            </a:r>
            <a:endParaRPr b="1" sz="3200">
              <a:solidFill>
                <a:srgbClr val="3F3F3F"/>
              </a:solidFill>
              <a:latin typeface="Calibri"/>
              <a:ea typeface="Calibri"/>
              <a:cs typeface="Calibri"/>
              <a:sym typeface="Calibri"/>
            </a:endParaRPr>
          </a:p>
        </p:txBody>
      </p:sp>
      <p:sp>
        <p:nvSpPr>
          <p:cNvPr id="249" name="Google Shape;249;p2"/>
          <p:cNvSpPr txBox="1"/>
          <p:nvPr/>
        </p:nvSpPr>
        <p:spPr>
          <a:xfrm>
            <a:off x="5851075" y="4403065"/>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lang="de-DE" sz="2000">
                <a:solidFill>
                  <a:srgbClr val="3F3F3F"/>
                </a:solidFill>
                <a:latin typeface="Calibri"/>
                <a:ea typeface="Calibri"/>
                <a:cs typeface="Calibri"/>
                <a:sym typeface="Calibri"/>
              </a:rPr>
              <a:t>Forms-Quiz</a:t>
            </a:r>
            <a:endParaRPr sz="2000">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Videos</a:t>
            </a:r>
            <a:endParaRPr b="1" sz="3200">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01</a:t>
            </a:r>
            <a:endParaRPr/>
          </a:p>
        </p:txBody>
      </p:sp>
      <p:sp>
        <p:nvSpPr>
          <p:cNvPr id="252" name="Google Shape;252;p2"/>
          <p:cNvSpPr txBox="1"/>
          <p:nvPr/>
        </p:nvSpPr>
        <p:spPr>
          <a:xfrm>
            <a:off x="8460740"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02</a:t>
            </a:r>
            <a:endParaRPr/>
          </a:p>
        </p:txBody>
      </p:sp>
      <p:sp>
        <p:nvSpPr>
          <p:cNvPr id="253" name="Google Shape;253;p2"/>
          <p:cNvSpPr txBox="1"/>
          <p:nvPr/>
        </p:nvSpPr>
        <p:spPr>
          <a:xfrm>
            <a:off x="1494844"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03</a:t>
            </a:r>
            <a:endParaRPr/>
          </a:p>
        </p:txBody>
      </p:sp>
      <p:sp>
        <p:nvSpPr>
          <p:cNvPr id="254" name="Google Shape;254;p2"/>
          <p:cNvSpPr txBox="1"/>
          <p:nvPr/>
        </p:nvSpPr>
        <p:spPr>
          <a:xfrm>
            <a:off x="8460740"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04</a:t>
            </a:r>
            <a:endParaRPr/>
          </a:p>
        </p:txBody>
      </p:sp>
      <p:cxnSp>
        <p:nvCxnSpPr>
          <p:cNvPr id="255" name="Google Shape;255;p2"/>
          <p:cNvCxnSpPr/>
          <p:nvPr/>
        </p:nvCxnSpPr>
        <p:spPr>
          <a:xfrm rot="10800000">
            <a:off x="785170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6" name="Google Shape;256;p2"/>
          <p:cNvCxnSpPr/>
          <p:nvPr/>
        </p:nvCxnSpPr>
        <p:spPr>
          <a:xfrm rot="10800000">
            <a:off x="785170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7" name="Google Shape;257;p2"/>
          <p:cNvCxnSpPr/>
          <p:nvPr/>
        </p:nvCxnSpPr>
        <p:spPr>
          <a:xfrm rot="10800000">
            <a:off x="149724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8" name="Google Shape;258;p2"/>
          <p:cNvCxnSpPr/>
          <p:nvPr/>
        </p:nvCxnSpPr>
        <p:spPr>
          <a:xfrm rot="10800000">
            <a:off x="149724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9" name="Google Shape;259;p2"/>
          <p:cNvCxnSpPr/>
          <p:nvPr/>
        </p:nvCxnSpPr>
        <p:spPr>
          <a:xfrm>
            <a:off x="5639400" y="2381620"/>
            <a:ext cx="0" cy="2193300"/>
          </a:xfrm>
          <a:prstGeom prst="straightConnector1">
            <a:avLst/>
          </a:prstGeom>
          <a:noFill/>
          <a:ln cap="flat" cmpd="sng" w="19050">
            <a:solidFill>
              <a:schemeClr val="lt1"/>
            </a:solidFill>
            <a:prstDash val="solid"/>
            <a:round/>
            <a:headEnd len="sm" w="sm" type="none"/>
            <a:tailEnd len="sm" w="sm" type="none"/>
          </a:ln>
        </p:spPr>
      </p:cxnSp>
      <p:cxnSp>
        <p:nvCxnSpPr>
          <p:cNvPr id="260" name="Google Shape;260;p2"/>
          <p:cNvCxnSpPr/>
          <p:nvPr/>
        </p:nvCxnSpPr>
        <p:spPr>
          <a:xfrm>
            <a:off x="5471760" y="2529820"/>
            <a:ext cx="0" cy="2193300"/>
          </a:xfrm>
          <a:prstGeom prst="straightConnector1">
            <a:avLst/>
          </a:prstGeom>
          <a:noFill/>
          <a:ln cap="flat" cmpd="sng" w="19050">
            <a:solidFill>
              <a:schemeClr val="dk1"/>
            </a:solidFill>
            <a:prstDash val="solid"/>
            <a:round/>
            <a:headEnd len="sm" w="sm" type="none"/>
            <a:tailEnd len="sm" w="sm" type="none"/>
          </a:ln>
        </p:spPr>
      </p:cxnSp>
      <p:sp>
        <p:nvSpPr>
          <p:cNvPr id="261" name="Google Shape;261;p2"/>
          <p:cNvSpPr txBox="1"/>
          <p:nvPr/>
        </p:nvSpPr>
        <p:spPr>
          <a:xfrm>
            <a:off x="1264292" y="2664255"/>
            <a:ext cx="403980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1200"/>
              </a:spcBef>
              <a:spcAft>
                <a:spcPts val="1600"/>
              </a:spcAft>
              <a:buNone/>
            </a:pPr>
            <a:r>
              <a:rPr lang="de-DE" sz="2000">
                <a:solidFill>
                  <a:srgbClr val="3F3F3F"/>
                </a:solidFill>
                <a:latin typeface="Calibri"/>
                <a:ea typeface="Calibri"/>
                <a:cs typeface="Calibri"/>
                <a:sym typeface="Calibri"/>
              </a:rPr>
              <a:t>Natural </a:t>
            </a:r>
            <a:r>
              <a:rPr lang="de-DE" sz="2000">
                <a:solidFill>
                  <a:srgbClr val="3F3F3F"/>
                </a:solidFill>
                <a:latin typeface="Calibri"/>
                <a:ea typeface="Calibri"/>
                <a:cs typeface="Calibri"/>
                <a:sym typeface="Calibri"/>
              </a:rPr>
              <a:t>resources</a:t>
            </a:r>
            <a:r>
              <a:rPr lang="de-DE" sz="2000">
                <a:solidFill>
                  <a:srgbClr val="3F3F3F"/>
                </a:solidFill>
                <a:latin typeface="Calibri"/>
                <a:ea typeface="Calibri"/>
                <a:cs typeface="Calibri"/>
                <a:sym typeface="Calibri"/>
              </a:rPr>
              <a:t>, management, green innovation and green entrepreneurship</a:t>
            </a:r>
            <a:endParaRPr sz="2000">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ctrTitle"/>
          </p:nvPr>
        </p:nvSpPr>
        <p:spPr>
          <a:xfrm>
            <a:off x="1066805" y="1862340"/>
            <a:ext cx="10058400" cy="356610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Natural Resource Management and Sustainability and Green Innovation in Green Entrepreneurship</a:t>
            </a:r>
            <a:br>
              <a:rPr lang="de-DE" sz="4800">
                <a:solidFill>
                  <a:srgbClr val="3F762A"/>
                </a:solidFill>
              </a:rPr>
            </a:br>
            <a:br>
              <a:rPr lang="de-DE">
                <a:solidFill>
                  <a:srgbClr val="FFFF00"/>
                </a:solidFill>
              </a:rPr>
            </a:br>
            <a:r>
              <a:rPr lang="de-DE">
                <a:solidFill>
                  <a:srgbClr val="3F762A"/>
                </a:solidFill>
              </a:rPr>
              <a:t>Introduction</a:t>
            </a:r>
            <a:endParaRPr b="1">
              <a:solidFill>
                <a:srgbClr val="3F762A"/>
              </a:solidFill>
            </a:endParaRPr>
          </a:p>
        </p:txBody>
      </p:sp>
      <p:grpSp>
        <p:nvGrpSpPr>
          <p:cNvPr id="267" name="Google Shape;267;p3"/>
          <p:cNvGrpSpPr/>
          <p:nvPr/>
        </p:nvGrpSpPr>
        <p:grpSpPr>
          <a:xfrm>
            <a:off x="5557000" y="6273133"/>
            <a:ext cx="1078000" cy="122800"/>
            <a:chOff x="3570750" y="4704850"/>
            <a:chExt cx="808500" cy="92100"/>
          </a:xfrm>
        </p:grpSpPr>
        <p:sp>
          <p:nvSpPr>
            <p:cNvPr id="268" name="Google Shape;268;p3"/>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69" name="Google Shape;269;p3"/>
            <p:cNvSpPr/>
            <p:nvPr/>
          </p:nvSpPr>
          <p:spPr>
            <a:xfrm>
              <a:off x="38095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70" name="Google Shape;270;p3"/>
            <p:cNvSpPr/>
            <p:nvPr/>
          </p:nvSpPr>
          <p:spPr>
            <a:xfrm>
              <a:off x="40483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71" name="Google Shape;271;p3"/>
            <p:cNvSpPr/>
            <p:nvPr/>
          </p:nvSpPr>
          <p:spPr>
            <a:xfrm>
              <a:off x="4287150" y="4704850"/>
              <a:ext cx="92100" cy="92100"/>
            </a:xfrm>
            <a:prstGeom prst="ellipse">
              <a:avLst/>
            </a:prstGeom>
            <a:solidFill>
              <a:schemeClr val="lt1">
                <a:alpha val="4980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cxnSp>
        <p:nvCxnSpPr>
          <p:cNvPr id="272" name="Google Shape;272;p3"/>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3" name="Google Shape;273;p3"/>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4" name="Google Shape;274;p3"/>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lang="de-DE" sz="3200">
                <a:solidFill>
                  <a:srgbClr val="3F3F3F"/>
                </a:solidFill>
                <a:latin typeface="Calibri"/>
                <a:ea typeface="Calibri"/>
                <a:cs typeface="Calibri"/>
                <a:sym typeface="Calibri"/>
              </a:rPr>
              <a:t>01</a:t>
            </a:r>
            <a:endParaRPr/>
          </a:p>
        </p:txBody>
      </p:sp>
      <p:pic>
        <p:nvPicPr>
          <p:cNvPr descr="Bücher" id="275" name="Google Shape;275;p3"/>
          <p:cNvPicPr preferRelativeResize="0"/>
          <p:nvPr/>
        </p:nvPicPr>
        <p:blipFill rotWithShape="1">
          <a:blip r:embed="rId4">
            <a:alphaModFix/>
          </a:blip>
          <a:srcRect b="0" l="0" r="0" t="0"/>
          <a:stretch/>
        </p:blipFill>
        <p:spPr>
          <a:xfrm>
            <a:off x="8321380" y="2722482"/>
            <a:ext cx="2541336" cy="1620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3F3F3F"/>
              </a:buClr>
              <a:buSzPct val="98630"/>
              <a:buFont typeface="Calibri"/>
              <a:buNone/>
            </a:pPr>
            <a:r>
              <a:rPr lang="de-DE" sz="2920">
                <a:solidFill>
                  <a:srgbClr val="3F762A"/>
                </a:solidFill>
              </a:rPr>
              <a:t>Introduction to natural resources and natural resource management</a:t>
            </a:r>
            <a:endParaRPr sz="1480"/>
          </a:p>
          <a:p>
            <a:pPr indent="0" lvl="0" marL="0" rtl="0" algn="l">
              <a:lnSpc>
                <a:spcPct val="85000"/>
              </a:lnSpc>
              <a:spcBef>
                <a:spcPts val="0"/>
              </a:spcBef>
              <a:spcAft>
                <a:spcPts val="0"/>
              </a:spcAft>
              <a:buClr>
                <a:srgbClr val="3F3F3F"/>
              </a:buClr>
              <a:buSzPct val="100000"/>
              <a:buFont typeface="Calibri"/>
              <a:buNone/>
            </a:pPr>
            <a:r>
              <a:t/>
            </a:r>
            <a:endParaRPr/>
          </a:p>
        </p:txBody>
      </p:sp>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de-DE" sz="1500">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de-DE" sz="1100">
                  <a:solidFill>
                    <a:srgbClr val="FFFFFF"/>
                  </a:solidFill>
                  <a:latin typeface="Roboto"/>
                  <a:ea typeface="Roboto"/>
                  <a:cs typeface="Roboto"/>
                  <a:sym typeface="Roboto"/>
                </a:rPr>
                <a:t>Lorem ipsum dolor sit amet, consectetur adipiscing elit, sed do eiusmod tempor.</a:t>
              </a:r>
              <a:endParaRPr sz="1500">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DE" sz="2100">
                <a:solidFill>
                  <a:schemeClr val="accent1"/>
                </a:solidFill>
                <a:latin typeface="Calibri"/>
                <a:ea typeface="Calibri"/>
                <a:cs typeface="Calibri"/>
                <a:sym typeface="Calibri"/>
              </a:rPr>
              <a:t>What are Natural </a:t>
            </a:r>
            <a:r>
              <a:rPr b="1" lang="de-DE" sz="2100">
                <a:solidFill>
                  <a:schemeClr val="accent1"/>
                </a:solidFill>
                <a:latin typeface="Calibri"/>
                <a:ea typeface="Calibri"/>
                <a:cs typeface="Calibri"/>
                <a:sym typeface="Calibri"/>
              </a:rPr>
              <a:t>Resources?</a:t>
            </a:r>
            <a:endParaRPr b="1" sz="2100">
              <a:solidFill>
                <a:schemeClr val="accent1"/>
              </a:solidFill>
              <a:latin typeface="Calibri"/>
              <a:ea typeface="Calibri"/>
              <a:cs typeface="Calibri"/>
              <a:sym typeface="Calibri"/>
            </a:endParaRPr>
          </a:p>
        </p:txBody>
      </p:sp>
      <p:sp>
        <p:nvSpPr>
          <p:cNvPr id="285" name="Google Shape;285;p5"/>
          <p:cNvSpPr txBox="1"/>
          <p:nvPr/>
        </p:nvSpPr>
        <p:spPr>
          <a:xfrm>
            <a:off x="1097275" y="1752050"/>
            <a:ext cx="5855400" cy="25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b="1" lang="de-DE" sz="1700">
                <a:solidFill>
                  <a:schemeClr val="accent1"/>
                </a:solidFill>
                <a:latin typeface="Calibri"/>
                <a:ea typeface="Calibri"/>
                <a:cs typeface="Calibri"/>
                <a:sym typeface="Calibri"/>
              </a:rPr>
              <a:t>Renewable Resources: </a:t>
            </a:r>
            <a:endParaRPr sz="800">
              <a:solidFill>
                <a:srgbClr val="374151"/>
              </a:solidFill>
              <a:latin typeface="Roboto"/>
              <a:ea typeface="Roboto"/>
              <a:cs typeface="Roboto"/>
              <a:sym typeface="Roboto"/>
            </a:endParaRPr>
          </a:p>
          <a:p>
            <a:pPr indent="-304800" lvl="0" marL="457200" rtl="0" algn="l">
              <a:lnSpc>
                <a:spcPct val="115000"/>
              </a:lnSpc>
              <a:spcBef>
                <a:spcPts val="150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It can be regenerated naturally over time, such as sunlight, wind, water, and biomass. </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Their availability is not depleted as quickly as they are consumed.</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b="1" lang="de-DE" sz="1700">
                <a:solidFill>
                  <a:schemeClr val="accent1"/>
                </a:solidFill>
                <a:latin typeface="Calibri"/>
                <a:ea typeface="Calibri"/>
                <a:cs typeface="Calibri"/>
                <a:sym typeface="Calibri"/>
              </a:rPr>
              <a:t>Non-Renewable Resources:</a:t>
            </a:r>
            <a:r>
              <a:rPr lang="de-DE" sz="1200">
                <a:solidFill>
                  <a:srgbClr val="374151"/>
                </a:solidFill>
                <a:latin typeface="Roboto"/>
                <a:ea typeface="Roboto"/>
                <a:cs typeface="Roboto"/>
                <a:sym typeface="Roboto"/>
              </a:rPr>
              <a:t> </a:t>
            </a:r>
            <a:endParaRPr sz="1200">
              <a:solidFill>
                <a:srgbClr val="374151"/>
              </a:solidFill>
              <a:latin typeface="Roboto"/>
              <a:ea typeface="Roboto"/>
              <a:cs typeface="Roboto"/>
              <a:sym typeface="Roboto"/>
            </a:endParaRPr>
          </a:p>
          <a:p>
            <a:pPr indent="-304800" lvl="0" marL="457200" rtl="0" algn="l">
              <a:lnSpc>
                <a:spcPct val="115000"/>
              </a:lnSpc>
              <a:spcBef>
                <a:spcPts val="150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It cannot be regenerated within a human time frame. </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Examples include fossil fuels (coal, oil, and natural gas), minerals, and metals. </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Once these resources are depleted, they cannot be readily replaced.</a:t>
            </a:r>
            <a:endParaRPr sz="1200">
              <a:solidFill>
                <a:srgbClr val="374151"/>
              </a:solidFill>
              <a:latin typeface="Roboto"/>
              <a:ea typeface="Roboto"/>
              <a:cs typeface="Roboto"/>
              <a:sym typeface="Roboto"/>
            </a:endParaRPr>
          </a:p>
          <a:p>
            <a:pPr indent="0" lvl="0" marL="0" rtl="0" algn="l">
              <a:spcBef>
                <a:spcPts val="1500"/>
              </a:spcBef>
              <a:spcAft>
                <a:spcPts val="0"/>
              </a:spcAft>
              <a:buNone/>
            </a:pPr>
            <a:r>
              <a:t/>
            </a:r>
            <a:endParaRPr sz="2000">
              <a:solidFill>
                <a:srgbClr val="3F3F3F"/>
              </a:solidFill>
              <a:latin typeface="Calibri"/>
              <a:ea typeface="Calibri"/>
              <a:cs typeface="Calibri"/>
              <a:sym typeface="Calibri"/>
            </a:endParaRPr>
          </a:p>
        </p:txBody>
      </p:sp>
      <p:sp>
        <p:nvSpPr>
          <p:cNvPr id="286" name="Google Shape;286;p5"/>
          <p:cNvSpPr txBox="1"/>
          <p:nvPr/>
        </p:nvSpPr>
        <p:spPr>
          <a:xfrm>
            <a:off x="6876725" y="1110350"/>
            <a:ext cx="4271100" cy="256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de-DE" sz="1700">
                <a:solidFill>
                  <a:schemeClr val="accent1"/>
                </a:solidFill>
                <a:latin typeface="Calibri"/>
                <a:ea typeface="Calibri"/>
                <a:cs typeface="Calibri"/>
                <a:sym typeface="Calibri"/>
              </a:rPr>
              <a:t>Examples:</a:t>
            </a:r>
            <a:endParaRPr sz="1200">
              <a:solidFill>
                <a:srgbClr val="374151"/>
              </a:solidFill>
              <a:latin typeface="Roboto"/>
              <a:ea typeface="Roboto"/>
              <a:cs typeface="Roboto"/>
              <a:sym typeface="Roboto"/>
            </a:endParaRPr>
          </a:p>
          <a:p>
            <a:pPr indent="-228600" lvl="0" marL="457200" rtl="0" algn="l">
              <a:lnSpc>
                <a:spcPct val="115000"/>
              </a:lnSpc>
              <a:spcBef>
                <a:spcPts val="1500"/>
              </a:spcBef>
              <a:spcAft>
                <a:spcPts val="0"/>
              </a:spcAft>
              <a:buClr>
                <a:srgbClr val="374151"/>
              </a:buClr>
              <a:buSzPts val="1200"/>
              <a:buFont typeface="Roboto"/>
              <a:buNone/>
            </a:pPr>
            <a:r>
              <a:rPr b="1" lang="de-DE" sz="1200">
                <a:solidFill>
                  <a:schemeClr val="accent1"/>
                </a:solidFill>
                <a:latin typeface="Calibri"/>
                <a:ea typeface="Calibri"/>
                <a:cs typeface="Calibri"/>
                <a:sym typeface="Calibri"/>
              </a:rPr>
              <a:t>Forests:</a:t>
            </a:r>
            <a:r>
              <a:rPr lang="de-DE" sz="1200">
                <a:solidFill>
                  <a:srgbClr val="374151"/>
                </a:solidFill>
                <a:latin typeface="Roboto"/>
                <a:ea typeface="Roboto"/>
                <a:cs typeface="Roboto"/>
                <a:sym typeface="Roboto"/>
              </a:rPr>
              <a:t> Providing timber, habitat for various species, and ecosystem services.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b="1" lang="de-DE" sz="1200">
                <a:solidFill>
                  <a:schemeClr val="accent1"/>
                </a:solidFill>
                <a:latin typeface="Calibri"/>
                <a:ea typeface="Calibri"/>
                <a:cs typeface="Calibri"/>
                <a:sym typeface="Calibri"/>
              </a:rPr>
              <a:t>Surface Water and Groundwater: C</a:t>
            </a:r>
            <a:r>
              <a:rPr lang="de-DE" sz="1200">
                <a:solidFill>
                  <a:srgbClr val="374151"/>
                </a:solidFill>
                <a:latin typeface="Roboto"/>
                <a:ea typeface="Roboto"/>
                <a:cs typeface="Roboto"/>
                <a:sym typeface="Roboto"/>
              </a:rPr>
              <a:t>rucial for various human activities, agriculture, and supporting ecosystems.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b="1" lang="de-DE" sz="1200">
                <a:solidFill>
                  <a:schemeClr val="accent1"/>
                </a:solidFill>
                <a:latin typeface="Calibri"/>
                <a:ea typeface="Calibri"/>
                <a:cs typeface="Calibri"/>
                <a:sym typeface="Calibri"/>
              </a:rPr>
              <a:t>Fertile Lands and Minerals in Soil: </a:t>
            </a:r>
            <a:r>
              <a:rPr lang="de-DE" sz="1200">
                <a:solidFill>
                  <a:srgbClr val="374151"/>
                </a:solidFill>
                <a:latin typeface="Roboto"/>
                <a:ea typeface="Roboto"/>
                <a:cs typeface="Roboto"/>
                <a:sym typeface="Roboto"/>
              </a:rPr>
              <a:t>Valuable for agriculture and the extraction of minerals.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b="1" lang="de-DE" sz="1200">
                <a:solidFill>
                  <a:schemeClr val="accent1"/>
                </a:solidFill>
                <a:latin typeface="Calibri"/>
                <a:ea typeface="Calibri"/>
                <a:cs typeface="Calibri"/>
                <a:sym typeface="Calibri"/>
              </a:rPr>
              <a:t>Energy Resources: </a:t>
            </a:r>
            <a:r>
              <a:rPr lang="de-DE" sz="1200">
                <a:solidFill>
                  <a:srgbClr val="374151"/>
                </a:solidFill>
                <a:latin typeface="Roboto"/>
                <a:ea typeface="Roboto"/>
                <a:cs typeface="Roboto"/>
                <a:sym typeface="Roboto"/>
              </a:rPr>
              <a:t>Such as petroleum, natural gas, and geothermal energy contained within rock layers.</a:t>
            </a:r>
            <a:endParaRPr sz="1200">
              <a:solidFill>
                <a:srgbClr val="374151"/>
              </a:solidFill>
              <a:latin typeface="Roboto"/>
              <a:ea typeface="Roboto"/>
              <a:cs typeface="Roboto"/>
              <a:sym typeface="Roboto"/>
            </a:endParaRPr>
          </a:p>
        </p:txBody>
      </p:sp>
      <p:pic>
        <p:nvPicPr>
          <p:cNvPr id="287" name="Google Shape;287;p5"/>
          <p:cNvPicPr preferRelativeResize="0"/>
          <p:nvPr/>
        </p:nvPicPr>
        <p:blipFill>
          <a:blip r:embed="rId3">
            <a:alphaModFix/>
          </a:blip>
          <a:stretch>
            <a:fillRect/>
          </a:stretch>
        </p:blipFill>
        <p:spPr>
          <a:xfrm>
            <a:off x="7590688" y="3730796"/>
            <a:ext cx="2952663" cy="19694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3F3F3F"/>
              </a:buClr>
              <a:buSzPct val="98630"/>
              <a:buFont typeface="Calibri"/>
              <a:buNone/>
            </a:pPr>
            <a:r>
              <a:rPr lang="de-DE" sz="2920">
                <a:solidFill>
                  <a:srgbClr val="3F762A"/>
                </a:solidFill>
              </a:rPr>
              <a:t>Introduction to natural resources and natural resource management</a:t>
            </a:r>
            <a:endParaRPr/>
          </a:p>
        </p:txBody>
      </p:sp>
      <p:sp>
        <p:nvSpPr>
          <p:cNvPr id="293" name="Google Shape;293;p6"/>
          <p:cNvSpPr txBox="1"/>
          <p:nvPr/>
        </p:nvSpPr>
        <p:spPr>
          <a:xfrm>
            <a:off x="1097275" y="1890100"/>
            <a:ext cx="46176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de-DE" sz="1300" u="sng">
                <a:solidFill>
                  <a:srgbClr val="374151"/>
                </a:solidFill>
                <a:latin typeface="Roboto"/>
                <a:ea typeface="Roboto"/>
                <a:cs typeface="Roboto"/>
                <a:sym typeface="Roboto"/>
              </a:rPr>
              <a:t>Strategic and Sustainable Use</a:t>
            </a:r>
            <a:endParaRPr sz="1300" u="sng">
              <a:solidFill>
                <a:srgbClr val="374151"/>
              </a:solidFill>
              <a:latin typeface="Roboto"/>
              <a:ea typeface="Roboto"/>
              <a:cs typeface="Roboto"/>
              <a:sym typeface="Roboto"/>
            </a:endParaRPr>
          </a:p>
          <a:p>
            <a:pPr indent="-311150" lvl="1" marL="914400" rtl="0" algn="l">
              <a:lnSpc>
                <a:spcPct val="115000"/>
              </a:lnSpc>
              <a:spcBef>
                <a:spcPts val="1500"/>
              </a:spcBef>
              <a:spcAft>
                <a:spcPts val="0"/>
              </a:spcAft>
              <a:buClr>
                <a:srgbClr val="374151"/>
              </a:buClr>
              <a:buSzPts val="1300"/>
              <a:buFont typeface="Roboto"/>
              <a:buChar char="●"/>
            </a:pPr>
            <a:r>
              <a:rPr lang="de-DE" sz="1300">
                <a:solidFill>
                  <a:srgbClr val="374151"/>
                </a:solidFill>
                <a:latin typeface="Roboto"/>
                <a:ea typeface="Roboto"/>
                <a:cs typeface="Roboto"/>
                <a:sym typeface="Roboto"/>
              </a:rPr>
              <a:t>Natural Resource Management involves wisely using essential resources like land, water, air, minerals, forests, fisheries, and biodiversity.</a:t>
            </a:r>
            <a:endParaRPr sz="13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lang="de-DE" sz="1300" u="sng">
                <a:solidFill>
                  <a:srgbClr val="374151"/>
                </a:solidFill>
                <a:latin typeface="Roboto"/>
                <a:ea typeface="Roboto"/>
                <a:cs typeface="Roboto"/>
                <a:sym typeface="Roboto"/>
              </a:rPr>
              <a:t>Ecosystem Services: </a:t>
            </a:r>
            <a:r>
              <a:rPr lang="de-DE" sz="1300" u="sng">
                <a:solidFill>
                  <a:srgbClr val="374151"/>
                </a:solidFill>
                <a:latin typeface="Roboto"/>
                <a:ea typeface="Roboto"/>
                <a:cs typeface="Roboto"/>
                <a:sym typeface="Roboto"/>
              </a:rPr>
              <a:t>Enhancing Human Life</a:t>
            </a:r>
            <a:endParaRPr sz="1300" u="sng">
              <a:solidFill>
                <a:srgbClr val="374151"/>
              </a:solidFill>
              <a:latin typeface="Roboto"/>
              <a:ea typeface="Roboto"/>
              <a:cs typeface="Roboto"/>
              <a:sym typeface="Roboto"/>
            </a:endParaRPr>
          </a:p>
          <a:p>
            <a:pPr indent="-311150" lvl="1" marL="914400" rtl="0" algn="l">
              <a:lnSpc>
                <a:spcPct val="115000"/>
              </a:lnSpc>
              <a:spcBef>
                <a:spcPts val="1500"/>
              </a:spcBef>
              <a:spcAft>
                <a:spcPts val="0"/>
              </a:spcAft>
              <a:buClr>
                <a:srgbClr val="374151"/>
              </a:buClr>
              <a:buSzPts val="1300"/>
              <a:buFont typeface="Roboto"/>
              <a:buChar char="●"/>
            </a:pPr>
            <a:r>
              <a:rPr lang="de-DE" sz="1300">
                <a:solidFill>
                  <a:srgbClr val="374151"/>
                </a:solidFill>
                <a:latin typeface="Roboto"/>
                <a:ea typeface="Roboto"/>
                <a:cs typeface="Roboto"/>
                <a:sym typeface="Roboto"/>
              </a:rPr>
              <a:t>These resources collectively provide crucial ecosystem services, benefiting human life quality.</a:t>
            </a:r>
            <a:endParaRPr sz="1300">
              <a:solidFill>
                <a:srgbClr val="374151"/>
              </a:solidFill>
              <a:latin typeface="Roboto"/>
              <a:ea typeface="Roboto"/>
              <a:cs typeface="Roboto"/>
              <a:sym typeface="Roboto"/>
            </a:endParaRPr>
          </a:p>
          <a:p>
            <a:pPr indent="-311150" lvl="1" marL="914400" rtl="0" algn="l">
              <a:lnSpc>
                <a:spcPct val="115000"/>
              </a:lnSpc>
              <a:spcBef>
                <a:spcPts val="0"/>
              </a:spcBef>
              <a:spcAft>
                <a:spcPts val="0"/>
              </a:spcAft>
              <a:buClr>
                <a:srgbClr val="374151"/>
              </a:buClr>
              <a:buSzPts val="1300"/>
              <a:buFont typeface="Roboto"/>
              <a:buChar char="●"/>
            </a:pPr>
            <a:r>
              <a:rPr lang="de-DE" sz="1300">
                <a:solidFill>
                  <a:srgbClr val="374151"/>
                </a:solidFill>
                <a:latin typeface="Roboto"/>
                <a:ea typeface="Roboto"/>
                <a:cs typeface="Roboto"/>
                <a:sym typeface="Roboto"/>
              </a:rPr>
              <a:t>Services include soil productivity, nutrient recycling, air and water purification, and climatic balance.</a:t>
            </a:r>
            <a:endParaRPr sz="1300">
              <a:solidFill>
                <a:srgbClr val="374151"/>
              </a:solidFill>
              <a:latin typeface="Roboto"/>
              <a:ea typeface="Roboto"/>
              <a:cs typeface="Roboto"/>
              <a:sym typeface="Roboto"/>
            </a:endParaRPr>
          </a:p>
        </p:txBody>
      </p:sp>
      <p:sp>
        <p:nvSpPr>
          <p:cNvPr id="294" name="Google Shape;294;p6"/>
          <p:cNvSpPr txBox="1"/>
          <p:nvPr/>
        </p:nvSpPr>
        <p:spPr>
          <a:xfrm>
            <a:off x="1097275" y="1248388"/>
            <a:ext cx="4271100" cy="6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DE" sz="2100">
                <a:solidFill>
                  <a:schemeClr val="accent1"/>
                </a:solidFill>
                <a:latin typeface="Calibri"/>
                <a:ea typeface="Calibri"/>
                <a:cs typeface="Calibri"/>
                <a:sym typeface="Calibri"/>
              </a:rPr>
              <a:t>Natural Resource Management</a:t>
            </a:r>
            <a:endParaRPr b="1" sz="2100">
              <a:solidFill>
                <a:schemeClr val="accent1"/>
              </a:solidFill>
              <a:latin typeface="Calibri"/>
              <a:ea typeface="Calibri"/>
              <a:cs typeface="Calibri"/>
              <a:sym typeface="Calibri"/>
            </a:endParaRPr>
          </a:p>
        </p:txBody>
      </p:sp>
      <p:sp>
        <p:nvSpPr>
          <p:cNvPr id="295" name="Google Shape;295;p6"/>
          <p:cNvSpPr/>
          <p:nvPr/>
        </p:nvSpPr>
        <p:spPr>
          <a:xfrm>
            <a:off x="6000775" y="1890100"/>
            <a:ext cx="5879100" cy="3101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de-DE" sz="1800">
                <a:solidFill>
                  <a:schemeClr val="accent1"/>
                </a:solidFill>
                <a:latin typeface="Calibri"/>
                <a:ea typeface="Calibri"/>
                <a:cs typeface="Calibri"/>
                <a:sym typeface="Calibri"/>
              </a:rPr>
              <a:t>Challenges in Resource Consumption</a:t>
            </a:r>
            <a:endParaRPr sz="1800">
              <a:solidFill>
                <a:srgbClr val="374151"/>
              </a:solidFill>
              <a:latin typeface="Roboto"/>
              <a:ea typeface="Roboto"/>
              <a:cs typeface="Roboto"/>
              <a:sym typeface="Roboto"/>
            </a:endParaRPr>
          </a:p>
          <a:p>
            <a:pPr indent="0" lvl="0" marL="0" rtl="0" algn="l">
              <a:lnSpc>
                <a:spcPct val="100000"/>
              </a:lnSpc>
              <a:spcBef>
                <a:spcPts val="1500"/>
              </a:spcBef>
              <a:spcAft>
                <a:spcPts val="0"/>
              </a:spcAft>
              <a:buNone/>
            </a:pPr>
            <a:r>
              <a:rPr lang="de-DE">
                <a:solidFill>
                  <a:srgbClr val="374151"/>
                </a:solidFill>
                <a:latin typeface="Roboto"/>
                <a:ea typeface="Roboto"/>
                <a:cs typeface="Roboto"/>
                <a:sym typeface="Roboto"/>
              </a:rPr>
              <a:t>Global Consumption: </a:t>
            </a:r>
            <a:r>
              <a:rPr b="1" lang="de-DE">
                <a:solidFill>
                  <a:srgbClr val="374151"/>
                </a:solidFill>
                <a:latin typeface="Roboto"/>
                <a:ea typeface="Roboto"/>
                <a:cs typeface="Roboto"/>
                <a:sym typeface="Roboto"/>
              </a:rPr>
              <a:t>Imbalance</a:t>
            </a:r>
            <a:endParaRPr b="1">
              <a:solidFill>
                <a:srgbClr val="374151"/>
              </a:solidFill>
              <a:latin typeface="Roboto"/>
              <a:ea typeface="Roboto"/>
              <a:cs typeface="Roboto"/>
              <a:sym typeface="Roboto"/>
            </a:endParaRPr>
          </a:p>
          <a:p>
            <a:pPr indent="-304800" lvl="1" marL="914400" rtl="0" algn="l">
              <a:lnSpc>
                <a:spcPct val="100000"/>
              </a:lnSpc>
              <a:spcBef>
                <a:spcPts val="1500"/>
              </a:spcBef>
              <a:spcAft>
                <a:spcPts val="0"/>
              </a:spcAft>
              <a:buClr>
                <a:srgbClr val="374151"/>
              </a:buClr>
              <a:buSzPts val="1200"/>
              <a:buFont typeface="Roboto"/>
              <a:buChar char="●"/>
            </a:pPr>
            <a:r>
              <a:rPr b="1" lang="de-DE" sz="1200">
                <a:solidFill>
                  <a:srgbClr val="374151"/>
                </a:solidFill>
                <a:latin typeface="Roboto"/>
                <a:ea typeface="Roboto"/>
                <a:cs typeface="Roboto"/>
                <a:sym typeface="Roboto"/>
              </a:rPr>
              <a:t>20%</a:t>
            </a:r>
            <a:r>
              <a:rPr lang="de-DE" sz="1200">
                <a:solidFill>
                  <a:srgbClr val="374151"/>
                </a:solidFill>
                <a:latin typeface="Roboto"/>
                <a:ea typeface="Roboto"/>
                <a:cs typeface="Roboto"/>
                <a:sym typeface="Roboto"/>
              </a:rPr>
              <a:t> of the world's population consumes </a:t>
            </a:r>
            <a:r>
              <a:rPr b="1" lang="de-DE" sz="1200">
                <a:solidFill>
                  <a:srgbClr val="374151"/>
                </a:solidFill>
                <a:latin typeface="Roboto"/>
                <a:ea typeface="Roboto"/>
                <a:cs typeface="Roboto"/>
                <a:sym typeface="Roboto"/>
              </a:rPr>
              <a:t>80% </a:t>
            </a:r>
            <a:r>
              <a:rPr lang="de-DE" sz="1200">
                <a:solidFill>
                  <a:srgbClr val="374151"/>
                </a:solidFill>
                <a:latin typeface="Roboto"/>
                <a:ea typeface="Roboto"/>
                <a:cs typeface="Roboto"/>
                <a:sym typeface="Roboto"/>
              </a:rPr>
              <a:t>of global resources (Ermakova et al., 2020).</a:t>
            </a:r>
            <a:endParaRPr sz="1200">
              <a:solidFill>
                <a:srgbClr val="374151"/>
              </a:solidFill>
              <a:latin typeface="Roboto"/>
              <a:ea typeface="Roboto"/>
              <a:cs typeface="Roboto"/>
              <a:sym typeface="Roboto"/>
            </a:endParaRPr>
          </a:p>
          <a:p>
            <a:pPr indent="-304800" lvl="1" marL="914400" rtl="0" algn="l">
              <a:lnSpc>
                <a:spcPct val="115000"/>
              </a:lnSpc>
              <a:spcBef>
                <a:spcPts val="150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Emphasis on "critical natural capital," unique resources vital for life support, biodiversity, health, aesthetics, culture, and heritage.</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lang="de-DE">
                <a:solidFill>
                  <a:srgbClr val="374151"/>
                </a:solidFill>
                <a:latin typeface="Roboto"/>
                <a:ea typeface="Roboto"/>
                <a:cs typeface="Roboto"/>
                <a:sym typeface="Roboto"/>
              </a:rPr>
              <a:t>Depletion and Innovation: </a:t>
            </a:r>
            <a:r>
              <a:rPr b="1" lang="de-DE">
                <a:solidFill>
                  <a:srgbClr val="374151"/>
                </a:solidFill>
                <a:latin typeface="Roboto"/>
                <a:ea typeface="Roboto"/>
                <a:cs typeface="Roboto"/>
                <a:sym typeface="Roboto"/>
              </a:rPr>
              <a:t>Necessity</a:t>
            </a:r>
            <a:endParaRPr b="1">
              <a:solidFill>
                <a:srgbClr val="374151"/>
              </a:solidFill>
              <a:latin typeface="Roboto"/>
              <a:ea typeface="Roboto"/>
              <a:cs typeface="Roboto"/>
              <a:sym typeface="Roboto"/>
            </a:endParaRPr>
          </a:p>
          <a:p>
            <a:pPr indent="-304800" lvl="1" marL="914400" rtl="0" algn="l">
              <a:lnSpc>
                <a:spcPct val="115000"/>
              </a:lnSpc>
              <a:spcBef>
                <a:spcPts val="150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Ongoing depletion of resources requires innovative approaches for effective use, especially for hard-to-reach resources.</a:t>
            </a:r>
            <a:endParaRPr sz="1200">
              <a:solidFill>
                <a:srgbClr val="374151"/>
              </a:solidFill>
              <a:latin typeface="Roboto"/>
              <a:ea typeface="Roboto"/>
              <a:cs typeface="Roboto"/>
              <a:sym typeface="Robo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ee4f95c8f2_0_493"/>
          <p:cNvSpPr txBox="1"/>
          <p:nvPr>
            <p:ph type="title"/>
          </p:nvPr>
        </p:nvSpPr>
        <p:spPr>
          <a:xfrm>
            <a:off x="1097275" y="406900"/>
            <a:ext cx="9625200" cy="823800"/>
          </a:xfrm>
          <a:prstGeom prst="rect">
            <a:avLst/>
          </a:prstGeom>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None/>
            </a:pPr>
            <a:r>
              <a:rPr b="1" lang="de-DE" sz="2920">
                <a:solidFill>
                  <a:srgbClr val="3F762A"/>
                </a:solidFill>
                <a:latin typeface="Calibri"/>
                <a:ea typeface="Calibri"/>
                <a:cs typeface="Calibri"/>
                <a:sym typeface="Calibri"/>
              </a:rPr>
              <a:t>Introduction to innovation for sustainability and green entrepreneurship</a:t>
            </a:r>
            <a:endParaRPr b="1" sz="2920">
              <a:solidFill>
                <a:srgbClr val="3F762A"/>
              </a:solidFill>
              <a:latin typeface="Calibri"/>
              <a:ea typeface="Calibri"/>
              <a:cs typeface="Calibri"/>
              <a:sym typeface="Calibri"/>
            </a:endParaRPr>
          </a:p>
        </p:txBody>
      </p:sp>
      <p:sp>
        <p:nvSpPr>
          <p:cNvPr id="302" name="Google Shape;302;g1ee4f95c8f2_0_493"/>
          <p:cNvSpPr txBox="1"/>
          <p:nvPr/>
        </p:nvSpPr>
        <p:spPr>
          <a:xfrm>
            <a:off x="1283275" y="1890100"/>
            <a:ext cx="4717500" cy="310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de-DE" sz="1800">
                <a:solidFill>
                  <a:schemeClr val="accent1"/>
                </a:solidFill>
                <a:latin typeface="Calibri"/>
                <a:ea typeface="Calibri"/>
                <a:cs typeface="Calibri"/>
                <a:sym typeface="Calibri"/>
              </a:rPr>
              <a:t>Entrepreneurship and Innovation:</a:t>
            </a:r>
            <a:endParaRPr sz="1200">
              <a:solidFill>
                <a:srgbClr val="374151"/>
              </a:solidFill>
              <a:latin typeface="Roboto"/>
              <a:ea typeface="Roboto"/>
              <a:cs typeface="Roboto"/>
              <a:sym typeface="Roboto"/>
            </a:endParaRPr>
          </a:p>
          <a:p>
            <a:pPr indent="-311150" lvl="1" marL="914400" rtl="0" algn="l">
              <a:lnSpc>
                <a:spcPct val="115000"/>
              </a:lnSpc>
              <a:spcBef>
                <a:spcPts val="0"/>
              </a:spcBef>
              <a:spcAft>
                <a:spcPts val="0"/>
              </a:spcAft>
              <a:buClr>
                <a:srgbClr val="374151"/>
              </a:buClr>
              <a:buSzPts val="1300"/>
              <a:buFont typeface="Roboto"/>
              <a:buChar char="●"/>
            </a:pPr>
            <a:r>
              <a:rPr lang="de-DE" sz="1300">
                <a:solidFill>
                  <a:srgbClr val="374151"/>
                </a:solidFill>
                <a:latin typeface="Roboto"/>
                <a:ea typeface="Roboto"/>
                <a:cs typeface="Roboto"/>
                <a:sym typeface="Roboto"/>
              </a:rPr>
              <a:t>Entrepreneurship relies on continuous innovation.</a:t>
            </a:r>
            <a:endParaRPr sz="1300">
              <a:solidFill>
                <a:srgbClr val="374151"/>
              </a:solidFill>
              <a:latin typeface="Roboto"/>
              <a:ea typeface="Roboto"/>
              <a:cs typeface="Roboto"/>
              <a:sym typeface="Roboto"/>
            </a:endParaRPr>
          </a:p>
          <a:p>
            <a:pPr indent="-311150" lvl="1" marL="914400" rtl="0" algn="l">
              <a:lnSpc>
                <a:spcPct val="115000"/>
              </a:lnSpc>
              <a:spcBef>
                <a:spcPts val="0"/>
              </a:spcBef>
              <a:spcAft>
                <a:spcPts val="0"/>
              </a:spcAft>
              <a:buClr>
                <a:srgbClr val="374151"/>
              </a:buClr>
              <a:buSzPts val="1300"/>
              <a:buFont typeface="Roboto"/>
              <a:buChar char="●"/>
            </a:pPr>
            <a:r>
              <a:rPr lang="de-DE" sz="1300">
                <a:solidFill>
                  <a:srgbClr val="374151"/>
                </a:solidFill>
                <a:latin typeface="Roboto"/>
                <a:ea typeface="Roboto"/>
                <a:cs typeface="Roboto"/>
                <a:sym typeface="Roboto"/>
              </a:rPr>
              <a:t>Economic cycles demand navigation towards development.</a:t>
            </a:r>
            <a:endParaRPr sz="13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rPr b="1" lang="de-DE" sz="1800">
                <a:solidFill>
                  <a:schemeClr val="accent1"/>
                </a:solidFill>
                <a:latin typeface="Calibri"/>
                <a:ea typeface="Calibri"/>
                <a:cs typeface="Calibri"/>
                <a:sym typeface="Calibri"/>
              </a:rPr>
              <a:t>Evolution of Innovation:</a:t>
            </a:r>
            <a:endParaRPr sz="1200">
              <a:solidFill>
                <a:srgbClr val="374151"/>
              </a:solidFill>
              <a:latin typeface="Roboto"/>
              <a:ea typeface="Roboto"/>
              <a:cs typeface="Roboto"/>
              <a:sym typeface="Roboto"/>
            </a:endParaRPr>
          </a:p>
          <a:p>
            <a:pPr indent="-311150" lvl="1" marL="914400" rtl="0" algn="l">
              <a:lnSpc>
                <a:spcPct val="115000"/>
              </a:lnSpc>
              <a:spcBef>
                <a:spcPts val="0"/>
              </a:spcBef>
              <a:spcAft>
                <a:spcPts val="0"/>
              </a:spcAft>
              <a:buClr>
                <a:srgbClr val="374151"/>
              </a:buClr>
              <a:buSzPts val="1300"/>
              <a:buFont typeface="Roboto"/>
              <a:buChar char="●"/>
            </a:pPr>
            <a:r>
              <a:rPr lang="de-DE" sz="1300">
                <a:solidFill>
                  <a:srgbClr val="374151"/>
                </a:solidFill>
                <a:latin typeface="Roboto"/>
                <a:ea typeface="Roboto"/>
                <a:cs typeface="Roboto"/>
                <a:sym typeface="Roboto"/>
              </a:rPr>
              <a:t>Traditionally, innovation aimed at customer satisfaction and financial success.</a:t>
            </a:r>
            <a:endParaRPr sz="1300">
              <a:solidFill>
                <a:srgbClr val="374151"/>
              </a:solidFill>
              <a:latin typeface="Roboto"/>
              <a:ea typeface="Roboto"/>
              <a:cs typeface="Roboto"/>
              <a:sym typeface="Roboto"/>
            </a:endParaRPr>
          </a:p>
          <a:p>
            <a:pPr indent="-311150" lvl="1" marL="914400" rtl="0" algn="l">
              <a:lnSpc>
                <a:spcPct val="115000"/>
              </a:lnSpc>
              <a:spcBef>
                <a:spcPts val="0"/>
              </a:spcBef>
              <a:spcAft>
                <a:spcPts val="0"/>
              </a:spcAft>
              <a:buClr>
                <a:srgbClr val="374151"/>
              </a:buClr>
              <a:buSzPts val="1300"/>
              <a:buFont typeface="Roboto"/>
              <a:buChar char="●"/>
            </a:pPr>
            <a:r>
              <a:rPr lang="de-DE" sz="1300">
                <a:solidFill>
                  <a:srgbClr val="374151"/>
                </a:solidFill>
                <a:latin typeface="Roboto"/>
                <a:ea typeface="Roboto"/>
                <a:cs typeface="Roboto"/>
                <a:sym typeface="Roboto"/>
              </a:rPr>
              <a:t>Contemporary perspectives include social and environmental considerations.</a:t>
            </a:r>
            <a:endParaRPr sz="13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rPr b="1" lang="de-DE" sz="1800">
                <a:solidFill>
                  <a:schemeClr val="accent1"/>
                </a:solidFill>
                <a:latin typeface="Calibri"/>
                <a:ea typeface="Calibri"/>
                <a:cs typeface="Calibri"/>
                <a:sym typeface="Calibri"/>
              </a:rPr>
              <a:t>Responsibility and Awareness:</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Entrepreneurs now consider socio-environmental impact.</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Adherence to regulatory guidelines and consumer awareness are crucial.</a:t>
            </a:r>
            <a:endParaRPr sz="2000">
              <a:solidFill>
                <a:srgbClr val="3F3F3F"/>
              </a:solidFill>
              <a:latin typeface="Calibri"/>
              <a:ea typeface="Calibri"/>
              <a:cs typeface="Calibri"/>
              <a:sym typeface="Calibri"/>
            </a:endParaRPr>
          </a:p>
        </p:txBody>
      </p:sp>
      <p:sp>
        <p:nvSpPr>
          <p:cNvPr id="303" name="Google Shape;303;g1ee4f95c8f2_0_493"/>
          <p:cNvSpPr/>
          <p:nvPr/>
        </p:nvSpPr>
        <p:spPr>
          <a:xfrm>
            <a:off x="6000775" y="1890100"/>
            <a:ext cx="5088300" cy="244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de-DE" sz="1800">
                <a:solidFill>
                  <a:schemeClr val="accent1"/>
                </a:solidFill>
                <a:latin typeface="Calibri"/>
                <a:ea typeface="Calibri"/>
                <a:cs typeface="Calibri"/>
                <a:sym typeface="Calibri"/>
              </a:rPr>
              <a:t>G</a:t>
            </a:r>
            <a:r>
              <a:rPr b="1" lang="de-DE" sz="1800">
                <a:solidFill>
                  <a:schemeClr val="accent1"/>
                </a:solidFill>
                <a:latin typeface="Calibri"/>
                <a:ea typeface="Calibri"/>
                <a:cs typeface="Calibri"/>
                <a:sym typeface="Calibri"/>
              </a:rPr>
              <a:t>reen Innovation:</a:t>
            </a:r>
            <a:endParaRPr b="1" sz="1800">
              <a:solidFill>
                <a:schemeClr val="accent1"/>
              </a:solidFill>
              <a:latin typeface="Calibri"/>
              <a:ea typeface="Calibri"/>
              <a:cs typeface="Calibri"/>
              <a:sym typeface="Calibri"/>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Eco-innovation  minimizes environmental impact.</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Utilizes new technologies, services, and processes for sustainable development.</a:t>
            </a:r>
            <a:endParaRPr sz="12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rPr b="1" lang="de-DE" sz="1800">
                <a:solidFill>
                  <a:schemeClr val="accent1"/>
                </a:solidFill>
                <a:latin typeface="Calibri"/>
                <a:ea typeface="Calibri"/>
                <a:cs typeface="Calibri"/>
                <a:sym typeface="Calibri"/>
              </a:rPr>
              <a:t>Contrast with Alternatives:</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Green innovation stands out from other potential alternatives.</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Plays a role in resource conservation and offers economic growth opportunities.</a:t>
            </a:r>
            <a:endParaRPr>
              <a:solidFill>
                <a:srgbClr val="374151"/>
              </a:solidFill>
              <a:latin typeface="Roboto"/>
              <a:ea typeface="Roboto"/>
              <a:cs typeface="Roboto"/>
              <a:sym typeface="Roboto"/>
            </a:endParaRPr>
          </a:p>
        </p:txBody>
      </p:sp>
      <p:pic>
        <p:nvPicPr>
          <p:cNvPr id="304" name="Google Shape;304;g1ee4f95c8f2_0_493"/>
          <p:cNvPicPr preferRelativeResize="0"/>
          <p:nvPr/>
        </p:nvPicPr>
        <p:blipFill rotWithShape="1">
          <a:blip r:embed="rId3">
            <a:alphaModFix/>
          </a:blip>
          <a:srcRect b="0" l="0" r="0" t="78654"/>
          <a:stretch/>
        </p:blipFill>
        <p:spPr>
          <a:xfrm>
            <a:off x="5795200" y="4511925"/>
            <a:ext cx="5388500" cy="115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ac3774a334_0_5"/>
          <p:cNvSpPr txBox="1"/>
          <p:nvPr>
            <p:ph type="title"/>
          </p:nvPr>
        </p:nvSpPr>
        <p:spPr>
          <a:xfrm>
            <a:off x="1097275" y="406900"/>
            <a:ext cx="9625200" cy="823800"/>
          </a:xfrm>
          <a:prstGeom prst="rect">
            <a:avLst/>
          </a:prstGeom>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None/>
            </a:pPr>
            <a:r>
              <a:rPr lang="de-DE" sz="2920">
                <a:solidFill>
                  <a:srgbClr val="3F762A"/>
                </a:solidFill>
              </a:rPr>
              <a:t>How to become a green entrepreneur and manage natural resources sustainably in a company	</a:t>
            </a:r>
            <a:endParaRPr b="1" sz="2920">
              <a:solidFill>
                <a:srgbClr val="3F762A"/>
              </a:solidFill>
              <a:latin typeface="Calibri"/>
              <a:ea typeface="Calibri"/>
              <a:cs typeface="Calibri"/>
              <a:sym typeface="Calibri"/>
            </a:endParaRPr>
          </a:p>
        </p:txBody>
      </p:sp>
      <p:grpSp>
        <p:nvGrpSpPr>
          <p:cNvPr id="311" name="Google Shape;311;g2ac3774a334_0_5"/>
          <p:cNvGrpSpPr/>
          <p:nvPr/>
        </p:nvGrpSpPr>
        <p:grpSpPr>
          <a:xfrm>
            <a:off x="1684375" y="1154501"/>
            <a:ext cx="4039070" cy="4748560"/>
            <a:chOff x="1118217" y="217253"/>
            <a:chExt cx="2090833" cy="4142872"/>
          </a:xfrm>
        </p:grpSpPr>
        <p:sp>
          <p:nvSpPr>
            <p:cNvPr id="312" name="Google Shape;312;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g2ac3774a334_0_5"/>
            <p:cNvSpPr/>
            <p:nvPr/>
          </p:nvSpPr>
          <p:spPr>
            <a:xfrm>
              <a:off x="1118217" y="341751"/>
              <a:ext cx="2048100" cy="18600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g2ac3774a334_0_5"/>
            <p:cNvSpPr/>
            <p:nvPr/>
          </p:nvSpPr>
          <p:spPr>
            <a:xfrm>
              <a:off x="1233913" y="952181"/>
              <a:ext cx="1815000" cy="1344000"/>
            </a:xfrm>
            <a:prstGeom prst="rect">
              <a:avLst/>
            </a:prstGeom>
            <a:noFill/>
            <a:ln>
              <a:noFill/>
            </a:ln>
          </p:spPr>
          <p:txBody>
            <a:bodyPr anchorCtr="0" anchor="t" bIns="121900" lIns="121900" spcFirstLastPara="1" rIns="121900" wrap="square" tIns="121900">
              <a:noAutofit/>
            </a:bodyPr>
            <a:lstStyle/>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Sustainability as Your Business Goal</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Create a Green Product or Service</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Green storage, shipping and waste management</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Green Back Office</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Donate or Return to Nature</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t/>
              </a:r>
              <a:endParaRPr sz="1100">
                <a:solidFill>
                  <a:srgbClr val="1D7E75"/>
                </a:solidFill>
                <a:latin typeface="Roboto"/>
                <a:ea typeface="Roboto"/>
                <a:cs typeface="Roboto"/>
                <a:sym typeface="Roboto"/>
              </a:endParaRPr>
            </a:p>
          </p:txBody>
        </p:sp>
        <p:sp>
          <p:nvSpPr>
            <p:cNvPr id="315" name="Google Shape;315;g2ac3774a334_0_5"/>
            <p:cNvSpPr/>
            <p:nvPr/>
          </p:nvSpPr>
          <p:spPr>
            <a:xfrm>
              <a:off x="1225918" y="217253"/>
              <a:ext cx="1815000" cy="86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1400"/>
                </a:spcBef>
                <a:spcAft>
                  <a:spcPts val="400"/>
                </a:spcAft>
                <a:buNone/>
              </a:pPr>
              <a:r>
                <a:rPr b="1" lang="de-DE" sz="1800">
                  <a:solidFill>
                    <a:schemeClr val="accent1"/>
                  </a:solidFill>
                  <a:latin typeface="Calibri"/>
                  <a:ea typeface="Calibri"/>
                  <a:cs typeface="Calibri"/>
                  <a:sym typeface="Calibri"/>
                </a:rPr>
                <a:t>Incorporate Sustainability from the Start</a:t>
              </a:r>
              <a:endParaRPr b="1" sz="5300">
                <a:solidFill>
                  <a:srgbClr val="1D7E75"/>
                </a:solidFill>
                <a:latin typeface="Roboto"/>
                <a:ea typeface="Roboto"/>
                <a:cs typeface="Roboto"/>
                <a:sym typeface="Roboto"/>
              </a:endParaRPr>
            </a:p>
          </p:txBody>
        </p:sp>
        <p:sp>
          <p:nvSpPr>
            <p:cNvPr id="316" name="Google Shape;316;g2ac3774a334_0_5"/>
            <p:cNvSpPr/>
            <p:nvPr/>
          </p:nvSpPr>
          <p:spPr>
            <a:xfrm rot="5400000">
              <a:off x="1967218" y="2204467"/>
              <a:ext cx="332400" cy="2499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7" name="Google Shape;317;g2ac3774a334_0_5"/>
          <p:cNvGrpSpPr/>
          <p:nvPr/>
        </p:nvGrpSpPr>
        <p:grpSpPr>
          <a:xfrm>
            <a:off x="6408275" y="1230700"/>
            <a:ext cx="4185621" cy="4672370"/>
            <a:chOff x="1118226" y="283725"/>
            <a:chExt cx="2090824" cy="4076400"/>
          </a:xfrm>
        </p:grpSpPr>
        <p:sp>
          <p:nvSpPr>
            <p:cNvPr id="318" name="Google Shape;318;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g2ac3774a334_0_5"/>
            <p:cNvSpPr/>
            <p:nvPr/>
          </p:nvSpPr>
          <p:spPr>
            <a:xfrm>
              <a:off x="1118226" y="341743"/>
              <a:ext cx="2048100" cy="20562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g2ac3774a334_0_5"/>
            <p:cNvSpPr/>
            <p:nvPr/>
          </p:nvSpPr>
          <p:spPr>
            <a:xfrm>
              <a:off x="1233928" y="919196"/>
              <a:ext cx="1914900" cy="1421100"/>
            </a:xfrm>
            <a:prstGeom prst="rect">
              <a:avLst/>
            </a:prstGeom>
            <a:noFill/>
            <a:ln>
              <a:noFill/>
            </a:ln>
          </p:spPr>
          <p:txBody>
            <a:bodyPr anchorCtr="0" anchor="t" bIns="121900" lIns="121900" spcFirstLastPara="1" rIns="121900" wrap="square" tIns="121900">
              <a:noAutofit/>
            </a:bodyPr>
            <a:lstStyle/>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E</a:t>
              </a:r>
              <a:r>
                <a:rPr lang="de-DE" sz="1200">
                  <a:solidFill>
                    <a:srgbClr val="374151"/>
                  </a:solidFill>
                  <a:latin typeface="Roboto"/>
                  <a:ea typeface="Roboto"/>
                  <a:cs typeface="Roboto"/>
                  <a:sym typeface="Roboto"/>
                </a:rPr>
                <a:t>valuate How Sustainable your Company is</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Develop a Green Action Plan</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Step by Step</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Involve your Employees</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Maintain a Credible Sustainable Business Certification</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de-DE" sz="1200">
                  <a:solidFill>
                    <a:srgbClr val="374151"/>
                  </a:solidFill>
                  <a:latin typeface="Roboto"/>
                  <a:ea typeface="Roboto"/>
                  <a:cs typeface="Roboto"/>
                  <a:sym typeface="Roboto"/>
                </a:rPr>
                <a:t>Don’t Give Up</a:t>
              </a:r>
              <a:endParaRPr sz="1200">
                <a:solidFill>
                  <a:srgbClr val="374151"/>
                </a:solidFill>
                <a:latin typeface="Roboto"/>
                <a:ea typeface="Roboto"/>
                <a:cs typeface="Roboto"/>
                <a:sym typeface="Roboto"/>
              </a:endParaRPr>
            </a:p>
          </p:txBody>
        </p:sp>
        <p:sp>
          <p:nvSpPr>
            <p:cNvPr id="321" name="Google Shape;321;g2ac3774a334_0_5"/>
            <p:cNvSpPr/>
            <p:nvPr/>
          </p:nvSpPr>
          <p:spPr>
            <a:xfrm rot="5400000">
              <a:off x="1938878" y="2390194"/>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g2ac3774a334_0_5"/>
            <p:cNvSpPr/>
            <p:nvPr/>
          </p:nvSpPr>
          <p:spPr>
            <a:xfrm>
              <a:off x="1118226" y="2681759"/>
              <a:ext cx="2090700" cy="1522800"/>
            </a:xfrm>
            <a:prstGeom prst="rect">
              <a:avLst/>
            </a:prstGeom>
            <a:noFill/>
            <a:ln>
              <a:noFill/>
            </a:ln>
          </p:spPr>
          <p:txBody>
            <a:bodyPr anchorCtr="0" anchor="t" bIns="121900" lIns="121900" spcFirstLastPara="1" rIns="121900" wrap="square" tIns="121900">
              <a:noAutofit/>
            </a:bodyPr>
            <a:lstStyle/>
            <a:p>
              <a:pPr indent="-374650" lvl="0" marL="609600" rtl="0" algn="l">
                <a:lnSpc>
                  <a:spcPct val="115000"/>
                </a:lnSpc>
                <a:spcBef>
                  <a:spcPts val="0"/>
                </a:spcBef>
                <a:spcAft>
                  <a:spcPts val="0"/>
                </a:spcAft>
                <a:buClr>
                  <a:srgbClr val="FFFFFF"/>
                </a:buClr>
                <a:buSzPts val="1100"/>
                <a:buFont typeface="Roboto"/>
                <a:buChar char="➔"/>
              </a:pPr>
              <a:r>
                <a:rPr lang="de-DE" sz="1100">
                  <a:solidFill>
                    <a:srgbClr val="FFFFFF"/>
                  </a:solidFill>
                  <a:latin typeface="Roboto"/>
                  <a:ea typeface="Roboto"/>
                  <a:cs typeface="Roboto"/>
                  <a:sym typeface="Roboto"/>
                </a:rPr>
                <a:t>Conduct a thorough audit of your current sustainability practices</a:t>
              </a:r>
              <a:endParaRPr sz="1100">
                <a:solidFill>
                  <a:srgbClr val="FFFFFF"/>
                </a:solidFill>
                <a:latin typeface="Roboto"/>
                <a:ea typeface="Roboto"/>
                <a:cs typeface="Roboto"/>
                <a:sym typeface="Roboto"/>
              </a:endParaRPr>
            </a:p>
            <a:p>
              <a:pPr indent="-374650" lvl="0" marL="609600" rtl="0" algn="l">
                <a:lnSpc>
                  <a:spcPct val="115000"/>
                </a:lnSpc>
                <a:spcBef>
                  <a:spcPts val="0"/>
                </a:spcBef>
                <a:spcAft>
                  <a:spcPts val="0"/>
                </a:spcAft>
                <a:buClr>
                  <a:srgbClr val="FFFFFF"/>
                </a:buClr>
                <a:buSzPts val="1100"/>
                <a:buFont typeface="Roboto"/>
                <a:buChar char="➔"/>
              </a:pPr>
              <a:r>
                <a:rPr lang="de-DE" sz="1100">
                  <a:solidFill>
                    <a:srgbClr val="FFFFFF"/>
                  </a:solidFill>
                  <a:latin typeface="Roboto"/>
                  <a:ea typeface="Roboto"/>
                  <a:cs typeface="Roboto"/>
                  <a:sym typeface="Roboto"/>
                </a:rPr>
                <a:t>Create a formal plan with time-bound goals for sustainability</a:t>
              </a:r>
              <a:endParaRPr sz="1100">
                <a:solidFill>
                  <a:srgbClr val="FFFFFF"/>
                </a:solidFill>
                <a:latin typeface="Roboto"/>
                <a:ea typeface="Roboto"/>
                <a:cs typeface="Roboto"/>
                <a:sym typeface="Roboto"/>
              </a:endParaRPr>
            </a:p>
            <a:p>
              <a:pPr indent="-374650" lvl="0" marL="609600" rtl="0" algn="l">
                <a:lnSpc>
                  <a:spcPct val="115000"/>
                </a:lnSpc>
                <a:spcBef>
                  <a:spcPts val="0"/>
                </a:spcBef>
                <a:spcAft>
                  <a:spcPts val="0"/>
                </a:spcAft>
                <a:buClr>
                  <a:srgbClr val="FFFFFF"/>
                </a:buClr>
                <a:buSzPts val="1100"/>
                <a:buFont typeface="Roboto"/>
                <a:buChar char="➔"/>
              </a:pPr>
              <a:r>
                <a:rPr lang="de-DE" sz="1100">
                  <a:solidFill>
                    <a:srgbClr val="FFFFFF"/>
                  </a:solidFill>
                  <a:latin typeface="Roboto"/>
                  <a:ea typeface="Roboto"/>
                  <a:cs typeface="Roboto"/>
                  <a:sym typeface="Roboto"/>
                </a:rPr>
                <a:t>Learn from early effort</a:t>
              </a:r>
              <a:endParaRPr sz="1100">
                <a:solidFill>
                  <a:srgbClr val="FFFFFF"/>
                </a:solidFill>
                <a:latin typeface="Roboto"/>
                <a:ea typeface="Roboto"/>
                <a:cs typeface="Roboto"/>
                <a:sym typeface="Roboto"/>
              </a:endParaRPr>
            </a:p>
            <a:p>
              <a:pPr indent="-374650" lvl="0" marL="609600" rtl="0" algn="l">
                <a:lnSpc>
                  <a:spcPct val="115000"/>
                </a:lnSpc>
                <a:spcBef>
                  <a:spcPts val="0"/>
                </a:spcBef>
                <a:spcAft>
                  <a:spcPts val="0"/>
                </a:spcAft>
                <a:buClr>
                  <a:srgbClr val="FFFFFF"/>
                </a:buClr>
                <a:buSzPts val="1100"/>
                <a:buFont typeface="Roboto"/>
                <a:buChar char="➔"/>
              </a:pPr>
              <a:r>
                <a:rPr b="1" lang="de-DE" sz="1100">
                  <a:solidFill>
                    <a:schemeClr val="lt1"/>
                  </a:solidFill>
                  <a:latin typeface="Roboto"/>
                  <a:ea typeface="Roboto"/>
                  <a:cs typeface="Roboto"/>
                  <a:sym typeface="Roboto"/>
                </a:rPr>
                <a:t>instruct and incentivise </a:t>
              </a:r>
              <a:r>
                <a:rPr lang="de-DE" sz="1100">
                  <a:solidFill>
                    <a:schemeClr val="lt1"/>
                  </a:solidFill>
                  <a:latin typeface="Roboto"/>
                  <a:ea typeface="Roboto"/>
                  <a:cs typeface="Roboto"/>
                  <a:sym typeface="Roboto"/>
                </a:rPr>
                <a:t>your employes</a:t>
              </a:r>
              <a:endParaRPr sz="1100">
                <a:solidFill>
                  <a:schemeClr val="lt1"/>
                </a:solidFill>
                <a:latin typeface="Roboto"/>
                <a:ea typeface="Roboto"/>
                <a:cs typeface="Roboto"/>
                <a:sym typeface="Roboto"/>
              </a:endParaRPr>
            </a:p>
            <a:p>
              <a:pPr indent="-374650" lvl="0" marL="609600" rtl="0" algn="l">
                <a:lnSpc>
                  <a:spcPct val="115000"/>
                </a:lnSpc>
                <a:spcBef>
                  <a:spcPts val="0"/>
                </a:spcBef>
                <a:spcAft>
                  <a:spcPts val="0"/>
                </a:spcAft>
                <a:buClr>
                  <a:schemeClr val="lt1"/>
                </a:buClr>
                <a:buSzPts val="1100"/>
                <a:buFont typeface="Roboto"/>
                <a:buChar char="➔"/>
              </a:pPr>
              <a:r>
                <a:rPr lang="de-DE" sz="1100">
                  <a:solidFill>
                    <a:schemeClr val="lt1"/>
                  </a:solidFill>
                  <a:latin typeface="Roboto"/>
                  <a:ea typeface="Roboto"/>
                  <a:cs typeface="Roboto"/>
                  <a:sym typeface="Roboto"/>
                </a:rPr>
                <a:t>Use certifications to ensure ongoing commitment.</a:t>
              </a:r>
              <a:endParaRPr sz="1100">
                <a:solidFill>
                  <a:schemeClr val="lt1"/>
                </a:solidFill>
                <a:latin typeface="Roboto"/>
                <a:ea typeface="Roboto"/>
                <a:cs typeface="Roboto"/>
                <a:sym typeface="Roboto"/>
              </a:endParaRPr>
            </a:p>
            <a:p>
              <a:pPr indent="-374650" lvl="0" marL="609600" rtl="0" algn="l">
                <a:lnSpc>
                  <a:spcPct val="115000"/>
                </a:lnSpc>
                <a:spcBef>
                  <a:spcPts val="0"/>
                </a:spcBef>
                <a:spcAft>
                  <a:spcPts val="0"/>
                </a:spcAft>
                <a:buClr>
                  <a:schemeClr val="lt1"/>
                </a:buClr>
                <a:buSzPts val="1100"/>
                <a:buFont typeface="Roboto"/>
                <a:buChar char="➔"/>
              </a:pPr>
              <a:r>
                <a:rPr lang="de-DE" sz="1100">
                  <a:solidFill>
                    <a:schemeClr val="lt1"/>
                  </a:solidFill>
                  <a:latin typeface="Roboto"/>
                  <a:ea typeface="Roboto"/>
                  <a:cs typeface="Roboto"/>
                  <a:sym typeface="Roboto"/>
                </a:rPr>
                <a:t>Sustainable practices require ongoing effort, even if your actions seem small, they make a difference</a:t>
              </a:r>
              <a:endParaRPr sz="1100">
                <a:solidFill>
                  <a:schemeClr val="lt1"/>
                </a:solidFill>
                <a:latin typeface="Roboto"/>
                <a:ea typeface="Roboto"/>
                <a:cs typeface="Roboto"/>
                <a:sym typeface="Roboto"/>
              </a:endParaRPr>
            </a:p>
          </p:txBody>
        </p:sp>
        <p:sp>
          <p:nvSpPr>
            <p:cNvPr id="323" name="Google Shape;323;g2ac3774a334_0_5"/>
            <p:cNvSpPr/>
            <p:nvPr/>
          </p:nvSpPr>
          <p:spPr>
            <a:xfrm>
              <a:off x="1256132" y="377172"/>
              <a:ext cx="1815000" cy="675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de-DE" sz="1800">
                  <a:solidFill>
                    <a:schemeClr val="accent1"/>
                  </a:solidFill>
                  <a:latin typeface="Calibri"/>
                  <a:ea typeface="Calibri"/>
                  <a:cs typeface="Calibri"/>
                  <a:sym typeface="Calibri"/>
                </a:rPr>
                <a:t>Turn Your Company into a Green Enterprise</a:t>
              </a:r>
              <a:endParaRPr b="1" sz="5300">
                <a:solidFill>
                  <a:srgbClr val="1D7E75"/>
                </a:solidFill>
                <a:latin typeface="Roboto"/>
                <a:ea typeface="Roboto"/>
                <a:cs typeface="Roboto"/>
                <a:sym typeface="Roboto"/>
              </a:endParaRPr>
            </a:p>
          </p:txBody>
        </p:sp>
      </p:grpSp>
      <p:sp>
        <p:nvSpPr>
          <p:cNvPr id="324" name="Google Shape;324;g2ac3774a334_0_5"/>
          <p:cNvSpPr/>
          <p:nvPr/>
        </p:nvSpPr>
        <p:spPr>
          <a:xfrm>
            <a:off x="1824800" y="3831175"/>
            <a:ext cx="3898800" cy="1919400"/>
          </a:xfrm>
          <a:prstGeom prst="rect">
            <a:avLst/>
          </a:prstGeom>
          <a:noFill/>
          <a:ln>
            <a:noFill/>
          </a:ln>
        </p:spPr>
        <p:txBody>
          <a:bodyPr anchorCtr="0" anchor="t" bIns="121900" lIns="121900" spcFirstLastPara="1" rIns="121900" wrap="square" tIns="121900">
            <a:noAutofit/>
          </a:bodyPr>
          <a:lstStyle/>
          <a:p>
            <a:pPr indent="-298450" lvl="0" marL="269999" rtl="0" algn="l">
              <a:lnSpc>
                <a:spcPct val="115000"/>
              </a:lnSpc>
              <a:spcBef>
                <a:spcPts val="0"/>
              </a:spcBef>
              <a:spcAft>
                <a:spcPts val="0"/>
              </a:spcAft>
              <a:buClr>
                <a:srgbClr val="FFFFFF"/>
              </a:buClr>
              <a:buSzPts val="1100"/>
              <a:buFont typeface="Roboto"/>
              <a:buChar char="➔"/>
            </a:pPr>
            <a:r>
              <a:rPr lang="de-DE" sz="1100">
                <a:solidFill>
                  <a:srgbClr val="FFFFFF"/>
                </a:solidFill>
                <a:latin typeface="Roboto"/>
                <a:ea typeface="Roboto"/>
                <a:cs typeface="Roboto"/>
                <a:sym typeface="Roboto"/>
              </a:rPr>
              <a:t>It’s all about being </a:t>
            </a:r>
            <a:r>
              <a:rPr b="1" lang="de-DE" sz="1100">
                <a:solidFill>
                  <a:srgbClr val="FFFFFF"/>
                </a:solidFill>
                <a:latin typeface="Roboto"/>
                <a:ea typeface="Roboto"/>
                <a:cs typeface="Roboto"/>
                <a:sym typeface="Roboto"/>
              </a:rPr>
              <a:t>creative</a:t>
            </a:r>
            <a:r>
              <a:rPr lang="de-DE" sz="1100">
                <a:solidFill>
                  <a:srgbClr val="FFFFFF"/>
                </a:solidFill>
                <a:latin typeface="Roboto"/>
                <a:ea typeface="Roboto"/>
                <a:cs typeface="Roboto"/>
                <a:sym typeface="Roboto"/>
              </a:rPr>
              <a:t>!</a:t>
            </a:r>
            <a:endParaRPr sz="1100">
              <a:solidFill>
                <a:srgbClr val="FFFFFF"/>
              </a:solidFill>
              <a:latin typeface="Roboto"/>
              <a:ea typeface="Roboto"/>
              <a:cs typeface="Roboto"/>
              <a:sym typeface="Roboto"/>
            </a:endParaRPr>
          </a:p>
          <a:p>
            <a:pPr indent="-298450" lvl="0" marL="269999" rtl="0" algn="l">
              <a:lnSpc>
                <a:spcPct val="115000"/>
              </a:lnSpc>
              <a:spcBef>
                <a:spcPts val="0"/>
              </a:spcBef>
              <a:spcAft>
                <a:spcPts val="0"/>
              </a:spcAft>
              <a:buClr>
                <a:srgbClr val="FFFFFF"/>
              </a:buClr>
              <a:buSzPts val="1100"/>
              <a:buFont typeface="Roboto"/>
              <a:buChar char="➔"/>
            </a:pPr>
            <a:r>
              <a:rPr lang="de-DE" sz="1100">
                <a:solidFill>
                  <a:srgbClr val="FFFFFF"/>
                </a:solidFill>
                <a:latin typeface="Roboto"/>
                <a:ea typeface="Roboto"/>
                <a:cs typeface="Roboto"/>
                <a:sym typeface="Roboto"/>
              </a:rPr>
              <a:t>Design </a:t>
            </a:r>
            <a:r>
              <a:rPr b="1" lang="de-DE" sz="1100">
                <a:solidFill>
                  <a:srgbClr val="FFFFFF"/>
                </a:solidFill>
                <a:latin typeface="Roboto"/>
                <a:ea typeface="Roboto"/>
                <a:cs typeface="Roboto"/>
                <a:sym typeface="Roboto"/>
              </a:rPr>
              <a:t>innovative products or services</a:t>
            </a:r>
            <a:r>
              <a:rPr lang="de-DE" sz="1100">
                <a:solidFill>
                  <a:srgbClr val="FFFFFF"/>
                </a:solidFill>
                <a:latin typeface="Roboto"/>
                <a:ea typeface="Roboto"/>
                <a:cs typeface="Roboto"/>
                <a:sym typeface="Roboto"/>
              </a:rPr>
              <a:t> that can be profitable as well as eco-friendly.</a:t>
            </a:r>
            <a:endParaRPr sz="1100">
              <a:solidFill>
                <a:srgbClr val="FFFFFF"/>
              </a:solidFill>
              <a:latin typeface="Roboto"/>
              <a:ea typeface="Roboto"/>
              <a:cs typeface="Roboto"/>
              <a:sym typeface="Roboto"/>
            </a:endParaRPr>
          </a:p>
          <a:p>
            <a:pPr indent="-298450" lvl="0" marL="269999" rtl="0" algn="l">
              <a:lnSpc>
                <a:spcPct val="115000"/>
              </a:lnSpc>
              <a:spcBef>
                <a:spcPts val="0"/>
              </a:spcBef>
              <a:spcAft>
                <a:spcPts val="0"/>
              </a:spcAft>
              <a:buClr>
                <a:srgbClr val="FFFFFF"/>
              </a:buClr>
              <a:buSzPts val="1100"/>
              <a:buFont typeface="Roboto"/>
              <a:buChar char="➔"/>
            </a:pPr>
            <a:r>
              <a:rPr lang="de-DE" sz="1100">
                <a:solidFill>
                  <a:srgbClr val="FFFFFF"/>
                </a:solidFill>
                <a:latin typeface="Roboto"/>
                <a:ea typeface="Roboto"/>
                <a:cs typeface="Roboto"/>
                <a:sym typeface="Roboto"/>
              </a:rPr>
              <a:t>Find </a:t>
            </a:r>
            <a:r>
              <a:rPr b="1" lang="de-DE" sz="1100">
                <a:solidFill>
                  <a:srgbClr val="FFFFFF"/>
                </a:solidFill>
                <a:latin typeface="Roboto"/>
                <a:ea typeface="Roboto"/>
                <a:cs typeface="Roboto"/>
                <a:sym typeface="Roboto"/>
              </a:rPr>
              <a:t>reliable sources</a:t>
            </a:r>
            <a:r>
              <a:rPr lang="de-DE" sz="1100">
                <a:solidFill>
                  <a:srgbClr val="FFFFFF"/>
                </a:solidFill>
                <a:latin typeface="Roboto"/>
                <a:ea typeface="Roboto"/>
                <a:cs typeface="Roboto"/>
                <a:sym typeface="Roboto"/>
              </a:rPr>
              <a:t>, </a:t>
            </a:r>
            <a:r>
              <a:rPr b="1" lang="de-DE" sz="1100">
                <a:solidFill>
                  <a:srgbClr val="FFFFFF"/>
                </a:solidFill>
                <a:latin typeface="Roboto"/>
                <a:ea typeface="Roboto"/>
                <a:cs typeface="Roboto"/>
                <a:sym typeface="Roboto"/>
              </a:rPr>
              <a:t>produce </a:t>
            </a:r>
            <a:r>
              <a:rPr lang="de-DE" sz="1100">
                <a:solidFill>
                  <a:srgbClr val="FFFFFF"/>
                </a:solidFill>
                <a:latin typeface="Roboto"/>
                <a:ea typeface="Roboto"/>
                <a:cs typeface="Roboto"/>
                <a:sym typeface="Roboto"/>
              </a:rPr>
              <a:t>with </a:t>
            </a:r>
            <a:r>
              <a:rPr b="1" lang="de-DE" sz="1100">
                <a:solidFill>
                  <a:srgbClr val="FFFFFF"/>
                </a:solidFill>
                <a:latin typeface="Roboto"/>
                <a:ea typeface="Roboto"/>
                <a:cs typeface="Roboto"/>
                <a:sym typeface="Roboto"/>
              </a:rPr>
              <a:t>efficiency</a:t>
            </a:r>
            <a:r>
              <a:rPr lang="de-DE" sz="1100">
                <a:solidFill>
                  <a:srgbClr val="FFFFFF"/>
                </a:solidFill>
                <a:latin typeface="Roboto"/>
                <a:ea typeface="Roboto"/>
                <a:cs typeface="Roboto"/>
                <a:sym typeface="Roboto"/>
              </a:rPr>
              <a:t>, </a:t>
            </a:r>
            <a:r>
              <a:rPr b="1" lang="de-DE" sz="1100">
                <a:solidFill>
                  <a:srgbClr val="FFFFFF"/>
                </a:solidFill>
                <a:latin typeface="Roboto"/>
                <a:ea typeface="Roboto"/>
                <a:cs typeface="Roboto"/>
                <a:sym typeface="Roboto"/>
              </a:rPr>
              <a:t>storage</a:t>
            </a:r>
            <a:r>
              <a:rPr lang="de-DE" sz="1100">
                <a:solidFill>
                  <a:srgbClr val="FFFFFF"/>
                </a:solidFill>
                <a:latin typeface="Roboto"/>
                <a:ea typeface="Roboto"/>
                <a:cs typeface="Roboto"/>
                <a:sym typeface="Roboto"/>
              </a:rPr>
              <a:t> and </a:t>
            </a:r>
            <a:r>
              <a:rPr b="1" lang="de-DE" sz="1100">
                <a:solidFill>
                  <a:srgbClr val="FFFFFF"/>
                </a:solidFill>
                <a:latin typeface="Roboto"/>
                <a:ea typeface="Roboto"/>
                <a:cs typeface="Roboto"/>
                <a:sym typeface="Roboto"/>
              </a:rPr>
              <a:t>ship </a:t>
            </a:r>
            <a:r>
              <a:rPr lang="de-DE" sz="1100">
                <a:solidFill>
                  <a:srgbClr val="FFFFFF"/>
                </a:solidFill>
                <a:latin typeface="Roboto"/>
                <a:ea typeface="Roboto"/>
                <a:cs typeface="Roboto"/>
                <a:sym typeface="Roboto"/>
              </a:rPr>
              <a:t>with</a:t>
            </a:r>
            <a:r>
              <a:rPr b="1" lang="de-DE" sz="1100">
                <a:solidFill>
                  <a:srgbClr val="FFFFFF"/>
                </a:solidFill>
                <a:latin typeface="Roboto"/>
                <a:ea typeface="Roboto"/>
                <a:cs typeface="Roboto"/>
                <a:sym typeface="Roboto"/>
              </a:rPr>
              <a:t> low emissions</a:t>
            </a:r>
            <a:r>
              <a:rPr lang="de-DE" sz="1100">
                <a:solidFill>
                  <a:srgbClr val="FFFFFF"/>
                </a:solidFill>
                <a:latin typeface="Roboto"/>
                <a:ea typeface="Roboto"/>
                <a:cs typeface="Roboto"/>
                <a:sym typeface="Roboto"/>
              </a:rPr>
              <a:t>, </a:t>
            </a:r>
            <a:r>
              <a:rPr b="1" lang="de-DE" sz="1100">
                <a:solidFill>
                  <a:srgbClr val="FFFFFF"/>
                </a:solidFill>
                <a:latin typeface="Roboto"/>
                <a:ea typeface="Roboto"/>
                <a:cs typeface="Roboto"/>
                <a:sym typeface="Roboto"/>
              </a:rPr>
              <a:t>reduce </a:t>
            </a:r>
            <a:r>
              <a:rPr lang="de-DE" sz="1100">
                <a:solidFill>
                  <a:srgbClr val="FFFFFF"/>
                </a:solidFill>
                <a:latin typeface="Roboto"/>
                <a:ea typeface="Roboto"/>
                <a:cs typeface="Roboto"/>
                <a:sym typeface="Roboto"/>
              </a:rPr>
              <a:t>and </a:t>
            </a:r>
            <a:r>
              <a:rPr b="1" lang="de-DE" sz="1100">
                <a:solidFill>
                  <a:srgbClr val="FFFFFF"/>
                </a:solidFill>
                <a:latin typeface="Roboto"/>
                <a:ea typeface="Roboto"/>
                <a:cs typeface="Roboto"/>
                <a:sym typeface="Roboto"/>
              </a:rPr>
              <a:t>recycle </a:t>
            </a:r>
            <a:r>
              <a:rPr lang="de-DE" sz="1100">
                <a:solidFill>
                  <a:srgbClr val="FFFFFF"/>
                </a:solidFill>
                <a:latin typeface="Roboto"/>
                <a:ea typeface="Roboto"/>
                <a:cs typeface="Roboto"/>
                <a:sym typeface="Roboto"/>
              </a:rPr>
              <a:t>the waste, seek </a:t>
            </a:r>
            <a:r>
              <a:rPr b="1" lang="de-DE" sz="1100">
                <a:solidFill>
                  <a:srgbClr val="FFFFFF"/>
                </a:solidFill>
                <a:latin typeface="Roboto"/>
                <a:ea typeface="Roboto"/>
                <a:cs typeface="Roboto"/>
                <a:sym typeface="Roboto"/>
              </a:rPr>
              <a:t>certifications</a:t>
            </a:r>
            <a:r>
              <a:rPr lang="de-DE" sz="1100">
                <a:solidFill>
                  <a:srgbClr val="FFFFFF"/>
                </a:solidFill>
                <a:latin typeface="Roboto"/>
                <a:ea typeface="Roboto"/>
                <a:cs typeface="Roboto"/>
                <a:sym typeface="Roboto"/>
              </a:rPr>
              <a:t>.</a:t>
            </a:r>
            <a:endParaRPr sz="1100">
              <a:solidFill>
                <a:srgbClr val="FFFFFF"/>
              </a:solidFill>
              <a:latin typeface="Roboto"/>
              <a:ea typeface="Roboto"/>
              <a:cs typeface="Roboto"/>
              <a:sym typeface="Roboto"/>
            </a:endParaRPr>
          </a:p>
          <a:p>
            <a:pPr indent="-298450" lvl="0" marL="269999" rtl="0" algn="l">
              <a:lnSpc>
                <a:spcPct val="115000"/>
              </a:lnSpc>
              <a:spcBef>
                <a:spcPts val="0"/>
              </a:spcBef>
              <a:spcAft>
                <a:spcPts val="0"/>
              </a:spcAft>
              <a:buClr>
                <a:srgbClr val="FFFFFF"/>
              </a:buClr>
              <a:buSzPts val="1100"/>
              <a:buFont typeface="Roboto"/>
              <a:buChar char="➔"/>
            </a:pPr>
            <a:r>
              <a:rPr lang="de-DE" sz="1100">
                <a:solidFill>
                  <a:srgbClr val="FFFFFF"/>
                </a:solidFill>
                <a:latin typeface="Roboto"/>
                <a:ea typeface="Roboto"/>
                <a:cs typeface="Roboto"/>
                <a:sym typeface="Roboto"/>
              </a:rPr>
              <a:t>Don’t forget about the </a:t>
            </a:r>
            <a:r>
              <a:rPr b="1" lang="de-DE" sz="1100">
                <a:solidFill>
                  <a:srgbClr val="FFFFFF"/>
                </a:solidFill>
                <a:latin typeface="Roboto"/>
                <a:ea typeface="Roboto"/>
                <a:cs typeface="Roboto"/>
                <a:sym typeface="Roboto"/>
              </a:rPr>
              <a:t>social component</a:t>
            </a:r>
            <a:r>
              <a:rPr lang="de-DE" sz="1100">
                <a:solidFill>
                  <a:srgbClr val="FFFFFF"/>
                </a:solidFill>
                <a:latin typeface="Roboto"/>
                <a:ea typeface="Roboto"/>
                <a:cs typeface="Roboto"/>
                <a:sym typeface="Roboto"/>
              </a:rPr>
              <a:t>, create a </a:t>
            </a:r>
            <a:r>
              <a:rPr b="1" lang="de-DE" sz="1100">
                <a:solidFill>
                  <a:srgbClr val="FFFFFF"/>
                </a:solidFill>
                <a:latin typeface="Roboto"/>
                <a:ea typeface="Roboto"/>
                <a:cs typeface="Roboto"/>
                <a:sym typeface="Roboto"/>
              </a:rPr>
              <a:t>good working </a:t>
            </a:r>
            <a:r>
              <a:rPr b="1" lang="de-DE" sz="1100">
                <a:solidFill>
                  <a:srgbClr val="FFFFFF"/>
                </a:solidFill>
                <a:latin typeface="Roboto"/>
                <a:ea typeface="Roboto"/>
                <a:cs typeface="Roboto"/>
                <a:sym typeface="Roboto"/>
              </a:rPr>
              <a:t>environment</a:t>
            </a:r>
            <a:r>
              <a:rPr lang="de-DE" sz="1100">
                <a:solidFill>
                  <a:srgbClr val="FFFFFF"/>
                </a:solidFill>
                <a:latin typeface="Roboto"/>
                <a:ea typeface="Roboto"/>
                <a:cs typeface="Roboto"/>
                <a:sym typeface="Roboto"/>
              </a:rPr>
              <a:t> </a:t>
            </a:r>
            <a:r>
              <a:rPr lang="de-DE" sz="1100">
                <a:solidFill>
                  <a:srgbClr val="FFFFFF"/>
                </a:solidFill>
                <a:latin typeface="Roboto"/>
                <a:ea typeface="Roboto"/>
                <a:cs typeface="Roboto"/>
                <a:sym typeface="Roboto"/>
              </a:rPr>
              <a:t>and </a:t>
            </a:r>
            <a:r>
              <a:rPr b="1" lang="de-DE" sz="1100">
                <a:solidFill>
                  <a:srgbClr val="FFFFFF"/>
                </a:solidFill>
                <a:latin typeface="Roboto"/>
                <a:ea typeface="Roboto"/>
                <a:cs typeface="Roboto"/>
                <a:sym typeface="Roboto"/>
              </a:rPr>
              <a:t>give back</a:t>
            </a:r>
            <a:r>
              <a:rPr lang="de-DE" sz="1100">
                <a:solidFill>
                  <a:srgbClr val="FFFFFF"/>
                </a:solidFill>
                <a:latin typeface="Roboto"/>
                <a:ea typeface="Roboto"/>
                <a:cs typeface="Roboto"/>
                <a:sym typeface="Roboto"/>
              </a:rPr>
              <a:t> to the </a:t>
            </a:r>
            <a:r>
              <a:rPr b="1" lang="de-DE" sz="1100">
                <a:solidFill>
                  <a:srgbClr val="FFFFFF"/>
                </a:solidFill>
                <a:latin typeface="Roboto"/>
                <a:ea typeface="Roboto"/>
                <a:cs typeface="Roboto"/>
                <a:sym typeface="Roboto"/>
              </a:rPr>
              <a:t>communities</a:t>
            </a:r>
            <a:r>
              <a:rPr b="1" lang="de-DE" sz="1100">
                <a:solidFill>
                  <a:srgbClr val="FFFFFF"/>
                </a:solidFill>
                <a:latin typeface="Roboto"/>
                <a:ea typeface="Roboto"/>
                <a:cs typeface="Roboto"/>
                <a:sym typeface="Roboto"/>
              </a:rPr>
              <a:t> </a:t>
            </a:r>
            <a:r>
              <a:rPr lang="de-DE" sz="1100">
                <a:solidFill>
                  <a:srgbClr val="FFFFFF"/>
                </a:solidFill>
                <a:latin typeface="Roboto"/>
                <a:ea typeface="Roboto"/>
                <a:cs typeface="Roboto"/>
                <a:sym typeface="Roboto"/>
              </a:rPr>
              <a:t>and </a:t>
            </a:r>
            <a:r>
              <a:rPr b="1" lang="de-DE" sz="1100">
                <a:solidFill>
                  <a:srgbClr val="FFFFFF"/>
                </a:solidFill>
                <a:latin typeface="Roboto"/>
                <a:ea typeface="Roboto"/>
                <a:cs typeface="Roboto"/>
                <a:sym typeface="Roboto"/>
              </a:rPr>
              <a:t>nature</a:t>
            </a:r>
            <a:r>
              <a:rPr lang="de-DE" sz="1100">
                <a:solidFill>
                  <a:srgbClr val="FFFFFF"/>
                </a:solidFill>
                <a:latin typeface="Roboto"/>
                <a:ea typeface="Roboto"/>
                <a:cs typeface="Roboto"/>
                <a:sym typeface="Roboto"/>
              </a:rPr>
              <a:t>.</a:t>
            </a:r>
            <a:endParaRPr sz="1100">
              <a:solidFill>
                <a:srgbClr val="FFFFFF"/>
              </a:solidFill>
              <a:latin typeface="Roboto"/>
              <a:ea typeface="Roboto"/>
              <a:cs typeface="Roboto"/>
              <a:sym typeface="Roboto"/>
            </a:endParaRPr>
          </a:p>
        </p:txBody>
      </p:sp>
      <p:pic>
        <p:nvPicPr>
          <p:cNvPr id="325" name="Google Shape;325;g2ac3774a334_0_5"/>
          <p:cNvPicPr preferRelativeResize="0"/>
          <p:nvPr/>
        </p:nvPicPr>
        <p:blipFill rotWithShape="1">
          <a:blip r:embed="rId3">
            <a:alphaModFix/>
          </a:blip>
          <a:srcRect b="38783" l="35736" r="32594" t="20070"/>
          <a:stretch/>
        </p:blipFill>
        <p:spPr>
          <a:xfrm>
            <a:off x="206966" y="3589425"/>
            <a:ext cx="1477408" cy="1919401"/>
          </a:xfrm>
          <a:prstGeom prst="rect">
            <a:avLst/>
          </a:prstGeom>
          <a:noFill/>
          <a:ln>
            <a:noFill/>
          </a:ln>
        </p:spPr>
      </p:pic>
      <p:pic>
        <p:nvPicPr>
          <p:cNvPr id="326" name="Google Shape;326;g2ac3774a334_0_5"/>
          <p:cNvPicPr preferRelativeResize="0"/>
          <p:nvPr/>
        </p:nvPicPr>
        <p:blipFill rotWithShape="1">
          <a:blip r:embed="rId3">
            <a:alphaModFix/>
          </a:blip>
          <a:srcRect b="40354" l="80784" r="0" t="40639"/>
          <a:stretch/>
        </p:blipFill>
        <p:spPr>
          <a:xfrm>
            <a:off x="5731638" y="3754987"/>
            <a:ext cx="728725" cy="720762"/>
          </a:xfrm>
          <a:prstGeom prst="rect">
            <a:avLst/>
          </a:prstGeom>
          <a:noFill/>
          <a:ln>
            <a:noFill/>
          </a:ln>
        </p:spPr>
      </p:pic>
      <p:pic>
        <p:nvPicPr>
          <p:cNvPr id="327" name="Google Shape;327;g2ac3774a334_0_5"/>
          <p:cNvPicPr preferRelativeResize="0"/>
          <p:nvPr/>
        </p:nvPicPr>
        <p:blipFill rotWithShape="1">
          <a:blip r:embed="rId3">
            <a:alphaModFix/>
          </a:blip>
          <a:srcRect b="94909" l="37335" r="50383" t="21924"/>
          <a:stretch/>
        </p:blipFill>
        <p:spPr>
          <a:xfrm flipH="1" rot="10800000">
            <a:off x="5787829" y="4564287"/>
            <a:ext cx="552949" cy="757975"/>
          </a:xfrm>
          <a:prstGeom prst="rect">
            <a:avLst/>
          </a:prstGeom>
          <a:noFill/>
          <a:ln>
            <a:noFill/>
          </a:ln>
        </p:spPr>
      </p:pic>
      <p:pic>
        <p:nvPicPr>
          <p:cNvPr id="328" name="Google Shape;328;g2ac3774a334_0_5"/>
          <p:cNvPicPr preferRelativeResize="0"/>
          <p:nvPr/>
        </p:nvPicPr>
        <p:blipFill rotWithShape="1">
          <a:blip r:embed="rId3">
            <a:alphaModFix/>
          </a:blip>
          <a:srcRect b="57953" l="0" r="65473" t="19699"/>
          <a:stretch/>
        </p:blipFill>
        <p:spPr>
          <a:xfrm>
            <a:off x="10661396" y="3831175"/>
            <a:ext cx="1272804" cy="823800"/>
          </a:xfrm>
          <a:prstGeom prst="rect">
            <a:avLst/>
          </a:prstGeom>
          <a:noFill/>
          <a:ln>
            <a:noFill/>
          </a:ln>
        </p:spPr>
      </p:pic>
      <p:pic>
        <p:nvPicPr>
          <p:cNvPr id="329" name="Google Shape;329;g2ac3774a334_0_5"/>
          <p:cNvPicPr preferRelativeResize="0"/>
          <p:nvPr/>
        </p:nvPicPr>
        <p:blipFill rotWithShape="1">
          <a:blip r:embed="rId3">
            <a:alphaModFix/>
          </a:blip>
          <a:srcRect b="19030" l="50599" r="17697" t="61461"/>
          <a:stretch/>
        </p:blipFill>
        <p:spPr>
          <a:xfrm>
            <a:off x="10661400" y="4654975"/>
            <a:ext cx="1338799" cy="82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ac3774a334_0_13"/>
          <p:cNvSpPr txBox="1"/>
          <p:nvPr>
            <p:ph type="title"/>
          </p:nvPr>
        </p:nvSpPr>
        <p:spPr>
          <a:xfrm>
            <a:off x="1097275" y="406900"/>
            <a:ext cx="9625200" cy="823800"/>
          </a:xfrm>
          <a:prstGeom prst="rect">
            <a:avLst/>
          </a:prstGeom>
        </p:spPr>
        <p:txBody>
          <a:bodyPr anchorCtr="0" anchor="b" bIns="45700" lIns="91425" spcFirstLastPara="1" rIns="91425" wrap="square" tIns="45700">
            <a:normAutofit/>
          </a:bodyPr>
          <a:lstStyle/>
          <a:p>
            <a:pPr indent="0" lvl="0" marL="0" rtl="0" algn="just">
              <a:lnSpc>
                <a:spcPct val="150000"/>
              </a:lnSpc>
              <a:spcBef>
                <a:spcPts val="600"/>
              </a:spcBef>
              <a:spcAft>
                <a:spcPts val="600"/>
              </a:spcAft>
              <a:buNone/>
            </a:pPr>
            <a:r>
              <a:rPr lang="de-DE" sz="2920">
                <a:solidFill>
                  <a:srgbClr val="3F762A"/>
                </a:solidFill>
              </a:rPr>
              <a:t>Sustainability Pays Off</a:t>
            </a:r>
            <a:endParaRPr b="1" sz="2920">
              <a:solidFill>
                <a:srgbClr val="3F762A"/>
              </a:solidFill>
              <a:latin typeface="Calibri"/>
              <a:ea typeface="Calibri"/>
              <a:cs typeface="Calibri"/>
              <a:sym typeface="Calibri"/>
            </a:endParaRPr>
          </a:p>
        </p:txBody>
      </p:sp>
      <p:sp>
        <p:nvSpPr>
          <p:cNvPr id="336" name="Google Shape;336;g2ac3774a334_0_13"/>
          <p:cNvSpPr txBox="1"/>
          <p:nvPr/>
        </p:nvSpPr>
        <p:spPr>
          <a:xfrm>
            <a:off x="1283275" y="1407400"/>
            <a:ext cx="5655000" cy="270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de-DE" sz="2000">
                <a:solidFill>
                  <a:schemeClr val="accent1"/>
                </a:solidFill>
                <a:latin typeface="Calibri"/>
                <a:ea typeface="Calibri"/>
                <a:cs typeface="Calibri"/>
                <a:sym typeface="Calibri"/>
              </a:rPr>
              <a:t>Incentives, Reputation, and Efficiency</a:t>
            </a:r>
            <a:endParaRPr>
              <a:solidFill>
                <a:srgbClr val="374151"/>
              </a:solidFill>
              <a:latin typeface="Roboto"/>
              <a:ea typeface="Roboto"/>
              <a:cs typeface="Roboto"/>
              <a:sym typeface="Roboto"/>
            </a:endParaRPr>
          </a:p>
          <a:p>
            <a:pPr indent="-304800" lvl="1" marL="914400" rtl="0" algn="l">
              <a:lnSpc>
                <a:spcPct val="115000"/>
              </a:lnSpc>
              <a:spcBef>
                <a:spcPts val="150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Governments offer</a:t>
            </a:r>
            <a:r>
              <a:rPr b="1" lang="de-DE" sz="1200">
                <a:solidFill>
                  <a:srgbClr val="374151"/>
                </a:solidFill>
                <a:latin typeface="Roboto"/>
                <a:ea typeface="Roboto"/>
                <a:cs typeface="Roboto"/>
                <a:sym typeface="Roboto"/>
              </a:rPr>
              <a:t> tax incentives </a:t>
            </a:r>
            <a:r>
              <a:rPr lang="de-DE" sz="1200">
                <a:solidFill>
                  <a:srgbClr val="374151"/>
                </a:solidFill>
                <a:latin typeface="Roboto"/>
                <a:ea typeface="Roboto"/>
                <a:cs typeface="Roboto"/>
                <a:sym typeface="Roboto"/>
              </a:rPr>
              <a:t>for renewable energy and sustainability initiatives.</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Practising sustainable resource management </a:t>
            </a:r>
            <a:r>
              <a:rPr b="1" lang="de-DE" sz="1200">
                <a:solidFill>
                  <a:srgbClr val="374151"/>
                </a:solidFill>
                <a:latin typeface="Roboto"/>
                <a:ea typeface="Roboto"/>
                <a:cs typeface="Roboto"/>
                <a:sym typeface="Roboto"/>
              </a:rPr>
              <a:t>enhances your company's reputation</a:t>
            </a:r>
            <a:r>
              <a:rPr lang="de-DE" sz="1200">
                <a:solidFill>
                  <a:srgbClr val="374151"/>
                </a:solidFill>
                <a:latin typeface="Roboto"/>
                <a:ea typeface="Roboto"/>
                <a:cs typeface="Roboto"/>
                <a:sym typeface="Roboto"/>
              </a:rPr>
              <a:t> among many other less sustainable ones.</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Sustainability </a:t>
            </a:r>
            <a:r>
              <a:rPr b="1" lang="de-DE" sz="1200">
                <a:solidFill>
                  <a:srgbClr val="374151"/>
                </a:solidFill>
                <a:latin typeface="Roboto"/>
                <a:ea typeface="Roboto"/>
                <a:cs typeface="Roboto"/>
                <a:sym typeface="Roboto"/>
              </a:rPr>
              <a:t>builds trust with consumers</a:t>
            </a:r>
            <a:r>
              <a:rPr lang="de-DE" sz="1200">
                <a:solidFill>
                  <a:srgbClr val="374151"/>
                </a:solidFill>
                <a:latin typeface="Roboto"/>
                <a:ea typeface="Roboto"/>
                <a:cs typeface="Roboto"/>
                <a:sym typeface="Roboto"/>
              </a:rPr>
              <a:t>, attracting new opportunities.</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Demonstrating environmental responsibility makes your </a:t>
            </a:r>
            <a:r>
              <a:rPr b="1" lang="de-DE" sz="1200">
                <a:solidFill>
                  <a:srgbClr val="374151"/>
                </a:solidFill>
                <a:latin typeface="Roboto"/>
                <a:ea typeface="Roboto"/>
                <a:cs typeface="Roboto"/>
                <a:sym typeface="Roboto"/>
              </a:rPr>
              <a:t>organisation appealing to like-minded clientele</a:t>
            </a:r>
            <a:r>
              <a:rPr lang="de-DE" sz="1200">
                <a:solidFill>
                  <a:srgbClr val="374151"/>
                </a:solidFill>
                <a:latin typeface="Roboto"/>
                <a:ea typeface="Roboto"/>
                <a:cs typeface="Roboto"/>
                <a:sym typeface="Roboto"/>
              </a:rPr>
              <a:t>.</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Investing in renewable resources </a:t>
            </a:r>
            <a:r>
              <a:rPr b="1" lang="de-DE" sz="1200">
                <a:solidFill>
                  <a:srgbClr val="374151"/>
                </a:solidFill>
                <a:latin typeface="Roboto"/>
                <a:ea typeface="Roboto"/>
                <a:cs typeface="Roboto"/>
                <a:sym typeface="Roboto"/>
              </a:rPr>
              <a:t>saves money in the long-term</a:t>
            </a:r>
            <a:r>
              <a:rPr lang="de-DE" sz="1200">
                <a:solidFill>
                  <a:srgbClr val="374151"/>
                </a:solidFill>
                <a:latin typeface="Roboto"/>
                <a:ea typeface="Roboto"/>
                <a:cs typeface="Roboto"/>
                <a:sym typeface="Roboto"/>
              </a:rPr>
              <a:t>.</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Supply chain transparency can lead to increased </a:t>
            </a:r>
            <a:r>
              <a:rPr b="1" lang="de-DE" sz="1200">
                <a:solidFill>
                  <a:srgbClr val="374151"/>
                </a:solidFill>
                <a:latin typeface="Roboto"/>
                <a:ea typeface="Roboto"/>
                <a:cs typeface="Roboto"/>
                <a:sym typeface="Roboto"/>
              </a:rPr>
              <a:t>consumer willingness to pay</a:t>
            </a:r>
            <a:r>
              <a:rPr lang="de-DE" sz="1200">
                <a:solidFill>
                  <a:srgbClr val="374151"/>
                </a:solidFill>
                <a:latin typeface="Roboto"/>
                <a:ea typeface="Roboto"/>
                <a:cs typeface="Roboto"/>
                <a:sym typeface="Roboto"/>
              </a:rPr>
              <a:t>.</a:t>
            </a:r>
            <a:endParaRPr sz="1200">
              <a:solidFill>
                <a:srgbClr val="374151"/>
              </a:solidFill>
              <a:latin typeface="Roboto"/>
              <a:ea typeface="Roboto"/>
              <a:cs typeface="Roboto"/>
              <a:sym typeface="Roboto"/>
            </a:endParaRPr>
          </a:p>
          <a:p>
            <a:pPr indent="-304800" lvl="1" marL="914400" rtl="0" algn="l">
              <a:lnSpc>
                <a:spcPct val="115000"/>
              </a:lnSpc>
              <a:spcBef>
                <a:spcPts val="0"/>
              </a:spcBef>
              <a:spcAft>
                <a:spcPts val="0"/>
              </a:spcAft>
              <a:buClr>
                <a:srgbClr val="374151"/>
              </a:buClr>
              <a:buSzPts val="1200"/>
              <a:buFont typeface="Roboto"/>
              <a:buChar char="●"/>
            </a:pPr>
            <a:r>
              <a:rPr lang="de-DE" sz="1200">
                <a:solidFill>
                  <a:srgbClr val="374151"/>
                </a:solidFill>
                <a:latin typeface="Roboto"/>
                <a:ea typeface="Roboto"/>
                <a:cs typeface="Roboto"/>
                <a:sym typeface="Roboto"/>
              </a:rPr>
              <a:t>Small changes, such as recycling bins and efficient water usage, </a:t>
            </a:r>
            <a:r>
              <a:rPr b="1" lang="de-DE" sz="1200">
                <a:solidFill>
                  <a:srgbClr val="374151"/>
                </a:solidFill>
                <a:latin typeface="Roboto"/>
                <a:ea typeface="Roboto"/>
                <a:cs typeface="Roboto"/>
                <a:sym typeface="Roboto"/>
              </a:rPr>
              <a:t>contribute to sustainability and reduces costs.</a:t>
            </a:r>
            <a:endParaRPr b="1"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t/>
            </a:r>
            <a:endParaRPr sz="12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t/>
            </a:r>
            <a:endParaRPr sz="1300">
              <a:solidFill>
                <a:srgbClr val="374151"/>
              </a:solidFill>
              <a:latin typeface="Roboto"/>
              <a:ea typeface="Roboto"/>
              <a:cs typeface="Roboto"/>
              <a:sym typeface="Roboto"/>
            </a:endParaRPr>
          </a:p>
        </p:txBody>
      </p:sp>
      <p:sp>
        <p:nvSpPr>
          <p:cNvPr id="337" name="Google Shape;337;g2ac3774a334_0_13"/>
          <p:cNvSpPr/>
          <p:nvPr/>
        </p:nvSpPr>
        <p:spPr>
          <a:xfrm>
            <a:off x="1283275" y="5033200"/>
            <a:ext cx="9625200" cy="1042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de-DE" sz="1600">
                <a:solidFill>
                  <a:srgbClr val="374151"/>
                </a:solidFill>
                <a:latin typeface="Roboto"/>
                <a:ea typeface="Roboto"/>
                <a:cs typeface="Roboto"/>
                <a:sym typeface="Roboto"/>
              </a:rPr>
              <a:t>By following these steps and </a:t>
            </a:r>
            <a:r>
              <a:rPr b="1" lang="de-DE" sz="1600">
                <a:solidFill>
                  <a:srgbClr val="374151"/>
                </a:solidFill>
                <a:latin typeface="Roboto"/>
                <a:ea typeface="Roboto"/>
                <a:cs typeface="Roboto"/>
                <a:sym typeface="Roboto"/>
              </a:rPr>
              <a:t>embracing sustainable practices</a:t>
            </a:r>
            <a:r>
              <a:rPr lang="de-DE" sz="1600">
                <a:solidFill>
                  <a:srgbClr val="374151"/>
                </a:solidFill>
                <a:latin typeface="Roboto"/>
                <a:ea typeface="Roboto"/>
                <a:cs typeface="Roboto"/>
                <a:sym typeface="Roboto"/>
              </a:rPr>
              <a:t>, young entrepreneurs can </a:t>
            </a:r>
            <a:r>
              <a:rPr b="1" lang="de-DE" sz="1600">
                <a:solidFill>
                  <a:srgbClr val="374151"/>
                </a:solidFill>
                <a:latin typeface="Roboto"/>
                <a:ea typeface="Roboto"/>
                <a:cs typeface="Roboto"/>
                <a:sym typeface="Roboto"/>
              </a:rPr>
              <a:t>build </a:t>
            </a:r>
            <a:r>
              <a:rPr lang="de-DE" sz="1600">
                <a:solidFill>
                  <a:srgbClr val="374151"/>
                </a:solidFill>
                <a:latin typeface="Roboto"/>
                <a:ea typeface="Roboto"/>
                <a:cs typeface="Roboto"/>
                <a:sym typeface="Roboto"/>
              </a:rPr>
              <a:t>and </a:t>
            </a:r>
            <a:r>
              <a:rPr b="1" lang="de-DE" sz="1600">
                <a:solidFill>
                  <a:srgbClr val="374151"/>
                </a:solidFill>
                <a:latin typeface="Roboto"/>
                <a:ea typeface="Roboto"/>
                <a:cs typeface="Roboto"/>
                <a:sym typeface="Roboto"/>
              </a:rPr>
              <a:t>grow businesses </a:t>
            </a:r>
            <a:r>
              <a:rPr lang="de-DE" sz="1600">
                <a:solidFill>
                  <a:srgbClr val="374151"/>
                </a:solidFill>
                <a:latin typeface="Roboto"/>
                <a:ea typeface="Roboto"/>
                <a:cs typeface="Roboto"/>
                <a:sym typeface="Roboto"/>
              </a:rPr>
              <a:t>that not only </a:t>
            </a:r>
            <a:r>
              <a:rPr b="1" lang="de-DE" sz="1600">
                <a:solidFill>
                  <a:srgbClr val="374151"/>
                </a:solidFill>
                <a:latin typeface="Roboto"/>
                <a:ea typeface="Roboto"/>
                <a:cs typeface="Roboto"/>
                <a:sym typeface="Roboto"/>
              </a:rPr>
              <a:t>contribute positively to the environment</a:t>
            </a:r>
            <a:r>
              <a:rPr lang="de-DE" sz="1600">
                <a:solidFill>
                  <a:srgbClr val="374151"/>
                </a:solidFill>
                <a:latin typeface="Roboto"/>
                <a:ea typeface="Roboto"/>
                <a:cs typeface="Roboto"/>
                <a:sym typeface="Roboto"/>
              </a:rPr>
              <a:t> but also </a:t>
            </a:r>
            <a:r>
              <a:rPr b="1" lang="de-DE" sz="1600">
                <a:solidFill>
                  <a:srgbClr val="374151"/>
                </a:solidFill>
                <a:latin typeface="Roboto"/>
                <a:ea typeface="Roboto"/>
                <a:cs typeface="Roboto"/>
                <a:sym typeface="Roboto"/>
              </a:rPr>
              <a:t>thrive</a:t>
            </a:r>
            <a:r>
              <a:rPr lang="de-DE" sz="1600">
                <a:solidFill>
                  <a:srgbClr val="374151"/>
                </a:solidFill>
                <a:latin typeface="Roboto"/>
                <a:ea typeface="Roboto"/>
                <a:cs typeface="Roboto"/>
                <a:sym typeface="Roboto"/>
              </a:rPr>
              <a:t> in a world increasingly focused on sustainability.</a:t>
            </a:r>
            <a:endParaRPr sz="1800">
              <a:solidFill>
                <a:srgbClr val="374151"/>
              </a:solidFill>
              <a:latin typeface="Roboto"/>
              <a:ea typeface="Roboto"/>
              <a:cs typeface="Roboto"/>
              <a:sym typeface="Roboto"/>
            </a:endParaRPr>
          </a:p>
        </p:txBody>
      </p:sp>
      <p:pic>
        <p:nvPicPr>
          <p:cNvPr id="338" name="Google Shape;338;g2ac3774a334_0_13"/>
          <p:cNvPicPr preferRelativeResize="0"/>
          <p:nvPr/>
        </p:nvPicPr>
        <p:blipFill>
          <a:blip r:embed="rId3">
            <a:alphaModFix/>
          </a:blip>
          <a:stretch>
            <a:fillRect/>
          </a:stretch>
        </p:blipFill>
        <p:spPr>
          <a:xfrm>
            <a:off x="6666111" y="2077199"/>
            <a:ext cx="4056366" cy="2703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