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74" r:id="rId8"/>
    <p:sldId id="276" r:id="rId9"/>
    <p:sldId id="282" r:id="rId10"/>
    <p:sldId id="275" r:id="rId11"/>
    <p:sldId id="277" r:id="rId12"/>
    <p:sldId id="278" r:id="rId13"/>
    <p:sldId id="279" r:id="rId14"/>
    <p:sldId id="280" r:id="rId15"/>
    <p:sldId id="281" r:id="rId16"/>
    <p:sldId id="266" r:id="rId17"/>
    <p:sldId id="267" r:id="rId18"/>
    <p:sldId id="269" r:id="rId19"/>
    <p:sldId id="270" r:id="rId20"/>
    <p:sldId id="272" r:id="rId21"/>
    <p:sldId id="273"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Roboto" panose="02000000000000000000" pitchFamily="2"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S/FL5w6CqCCKTNiV5ay4QGPos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35"/>
  </p:normalViewPr>
  <p:slideViewPr>
    <p:cSldViewPr snapToGrid="0">
      <p:cViewPr varScale="1">
        <p:scale>
          <a:sx n="93" d="100"/>
          <a:sy n="93" d="100"/>
        </p:scale>
        <p:origin x="216" y="6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438746"/>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297561"/>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353761"/>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817851"/>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54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e4f95c8f2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ee4f95c8f2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ee4f95c8f2_0_3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ee4f95c8f2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ee4f95c8f2_0_6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ee4f95c8f2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423573"/>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971141"/>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81379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818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9" name="Google Shape;29;p22"/>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2"/>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32"/>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1" name="Google Shape;111;p32"/>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114" name="Google Shape;114;p32"/>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127"/>
        <p:cNvGrpSpPr/>
        <p:nvPr/>
      </p:nvGrpSpPr>
      <p:grpSpPr>
        <a:xfrm>
          <a:off x="0" y="0"/>
          <a:ext cx="0" cy="0"/>
          <a:chOff x="0" y="0"/>
          <a:chExt cx="0" cy="0"/>
        </a:xfrm>
      </p:grpSpPr>
      <p:sp>
        <p:nvSpPr>
          <p:cNvPr id="128" name="Google Shape;128;g1ee4f95c8f2_0_635"/>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ee4f95c8f2_0_635"/>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1ee4f95c8f2_0_63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ee4f95c8f2_0_635"/>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 name="Google Shape;132;g1ee4f95c8f2_0_635"/>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1500"/>
              <a:buNone/>
              <a:defRPr sz="1500">
                <a:solidFill>
                  <a:srgbClr val="FFFFFF"/>
                </a:solidFill>
              </a:defRPr>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133" name="Google Shape;133;g1ee4f95c8f2_0_635"/>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1ee4f95c8f2_0_635"/>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35" name="Google Shape;135;g1ee4f95c8f2_0_635"/>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136" name="Google Shape;136;g1ee4f95c8f2_0_635"/>
          <p:cNvSpPr txBox="1"/>
          <p:nvPr/>
        </p:nvSpPr>
        <p:spPr>
          <a:xfrm>
            <a:off x="4701512" y="6425358"/>
            <a:ext cx="50154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137" name="Google Shape;137;g1ee4f95c8f2_0_635"/>
          <p:cNvPicPr preferRelativeResize="0"/>
          <p:nvPr/>
        </p:nvPicPr>
        <p:blipFill rotWithShape="1">
          <a:blip r:embed="rId3">
            <a:alphaModFix/>
          </a:blip>
          <a:srcRect/>
          <a:stretch/>
        </p:blipFill>
        <p:spPr>
          <a:xfrm>
            <a:off x="10099505" y="6266872"/>
            <a:ext cx="1987551" cy="5676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38"/>
        <p:cNvGrpSpPr/>
        <p:nvPr/>
      </p:nvGrpSpPr>
      <p:grpSpPr>
        <a:xfrm>
          <a:off x="0" y="0"/>
          <a:ext cx="0" cy="0"/>
          <a:chOff x="0" y="0"/>
          <a:chExt cx="0" cy="0"/>
        </a:xfrm>
      </p:grpSpPr>
      <p:sp>
        <p:nvSpPr>
          <p:cNvPr id="139" name="Google Shape;139;g1ee4f95c8f2_0_646"/>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32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g1ee4f95c8f2_0_646"/>
          <p:cNvSpPr txBox="1">
            <a:spLocks noGrp="1"/>
          </p:cNvSpPr>
          <p:nvPr>
            <p:ph type="body" idx="1"/>
          </p:nvPr>
        </p:nvSpPr>
        <p:spPr>
          <a:xfrm>
            <a:off x="1097280" y="1492624"/>
            <a:ext cx="10058400" cy="43764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1" name="Google Shape;141;g1ee4f95c8f2_0_64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1ee4f95c8f2_0_64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43"/>
        <p:cNvGrpSpPr/>
        <p:nvPr/>
      </p:nvGrpSpPr>
      <p:grpSpPr>
        <a:xfrm>
          <a:off x="0" y="0"/>
          <a:ext cx="0" cy="0"/>
          <a:chOff x="0" y="0"/>
          <a:chExt cx="0" cy="0"/>
        </a:xfrm>
      </p:grpSpPr>
      <p:sp>
        <p:nvSpPr>
          <p:cNvPr id="144" name="Google Shape;144;g1ee4f95c8f2_0_651"/>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1ee4f95c8f2_0_65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1ee4f95c8f2_0_65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g1ee4f95c8f2_0_655"/>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51" name="Google Shape;151;g1ee4f95c8f2_0_655"/>
          <p:cNvSpPr txBox="1">
            <a:spLocks noGrp="1"/>
          </p:cNvSpPr>
          <p:nvPr>
            <p:ph type="ctrTitle"/>
          </p:nvPr>
        </p:nvSpPr>
        <p:spPr>
          <a:xfrm>
            <a:off x="1104900" y="2292094"/>
            <a:ext cx="5734200" cy="2219700"/>
          </a:xfrm>
          <a:prstGeom prst="rect">
            <a:avLst/>
          </a:prstGeom>
          <a:noFill/>
          <a:ln>
            <a:noFill/>
          </a:ln>
        </p:spPr>
        <p:txBody>
          <a:bodyPr spcFirstLastPara="1" wrap="square" lIns="91425" tIns="45700" rIns="91425" bIns="45700" anchor="ctr" anchorCtr="0">
            <a:normAutofit/>
          </a:bodyPr>
          <a:lstStyle>
            <a:lvl1pPr lvl="0" algn="l" rtl="0">
              <a:lnSpc>
                <a:spcPct val="85000"/>
              </a:lnSpc>
              <a:spcBef>
                <a:spcPts val="0"/>
              </a:spcBef>
              <a:spcAft>
                <a:spcPts val="0"/>
              </a:spcAft>
              <a:buClr>
                <a:srgbClr val="3F3F3F"/>
              </a:buClr>
              <a:buSzPts val="4000"/>
              <a:buFont typeface="Calibri"/>
              <a:buNone/>
              <a:defRPr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g1ee4f95c8f2_0_655"/>
          <p:cNvSpPr txBox="1">
            <a:spLocks noGrp="1"/>
          </p:cNvSpPr>
          <p:nvPr>
            <p:ph type="subTitle" idx="1"/>
          </p:nvPr>
        </p:nvSpPr>
        <p:spPr>
          <a:xfrm>
            <a:off x="1104900" y="4511784"/>
            <a:ext cx="5734200" cy="955500"/>
          </a:xfrm>
          <a:prstGeom prst="rect">
            <a:avLst/>
          </a:prstGeom>
          <a:noFill/>
          <a:ln>
            <a:noFill/>
          </a:ln>
        </p:spPr>
        <p:txBody>
          <a:bodyPr spcFirstLastPara="1" wrap="square" lIns="0" tIns="45700" rIns="0" bIns="45700" anchor="t" anchorCtr="0">
            <a:normAutofit/>
          </a:bodyPr>
          <a:lstStyle>
            <a:lvl1pPr lvl="0" algn="l" rtl="0">
              <a:lnSpc>
                <a:spcPct val="90000"/>
              </a:lnSpc>
              <a:spcBef>
                <a:spcPts val="0"/>
              </a:spcBef>
              <a:spcAft>
                <a:spcPts val="0"/>
              </a:spcAft>
              <a:buSzPts val="1800"/>
              <a:buNone/>
              <a:defRPr sz="1800"/>
            </a:lvl1pPr>
            <a:lvl2pPr lvl="1" algn="ctr" rtl="0">
              <a:lnSpc>
                <a:spcPct val="90000"/>
              </a:lnSpc>
              <a:spcBef>
                <a:spcPts val="200"/>
              </a:spcBef>
              <a:spcAft>
                <a:spcPts val="0"/>
              </a:spcAft>
              <a:buSzPts val="2000"/>
              <a:buNone/>
              <a:defRPr sz="20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600"/>
              <a:buNone/>
              <a:defRPr sz="1600"/>
            </a:lvl4pPr>
            <a:lvl5pPr lvl="4" algn="ctr" rtl="0">
              <a:lnSpc>
                <a:spcPct val="90000"/>
              </a:lnSpc>
              <a:spcBef>
                <a:spcPts val="400"/>
              </a:spcBef>
              <a:spcAft>
                <a:spcPts val="0"/>
              </a:spcAft>
              <a:buSzPts val="1600"/>
              <a:buNone/>
              <a:defRPr sz="1600"/>
            </a:lvl5pPr>
            <a:lvl6pPr lvl="5" algn="ctr" rtl="0">
              <a:lnSpc>
                <a:spcPct val="90000"/>
              </a:lnSpc>
              <a:spcBef>
                <a:spcPts val="400"/>
              </a:spcBef>
              <a:spcAft>
                <a:spcPts val="0"/>
              </a:spcAft>
              <a:buSzPts val="1600"/>
              <a:buNone/>
              <a:defRPr sz="1600"/>
            </a:lvl6pPr>
            <a:lvl7pPr lvl="6" algn="ctr" rtl="0">
              <a:lnSpc>
                <a:spcPct val="90000"/>
              </a:lnSpc>
              <a:spcBef>
                <a:spcPts val="400"/>
              </a:spcBef>
              <a:spcAft>
                <a:spcPts val="0"/>
              </a:spcAft>
              <a:buSzPts val="1600"/>
              <a:buNone/>
              <a:defRPr sz="1600"/>
            </a:lvl7pPr>
            <a:lvl8pPr lvl="7" algn="ctr" rtl="0">
              <a:lnSpc>
                <a:spcPct val="90000"/>
              </a:lnSpc>
              <a:spcBef>
                <a:spcPts val="400"/>
              </a:spcBef>
              <a:spcAft>
                <a:spcPts val="0"/>
              </a:spcAft>
              <a:buSzPts val="1600"/>
              <a:buNone/>
              <a:defRPr sz="1600"/>
            </a:lvl8pPr>
            <a:lvl9pPr lvl="8" algn="ctr" rtl="0">
              <a:lnSpc>
                <a:spcPct val="90000"/>
              </a:lnSpc>
              <a:spcBef>
                <a:spcPts val="400"/>
              </a:spcBef>
              <a:spcAft>
                <a:spcPts val="400"/>
              </a:spcAft>
              <a:buSzPts val="1600"/>
              <a:buNone/>
              <a:defRPr sz="1600"/>
            </a:lvl9pPr>
          </a:lstStyle>
          <a:p>
            <a:endParaRPr/>
          </a:p>
        </p:txBody>
      </p:sp>
      <p:sp>
        <p:nvSpPr>
          <p:cNvPr id="153" name="Google Shape;153;g1ee4f95c8f2_0_655"/>
          <p:cNvSpPr>
            <a:spLocks noGrp="1"/>
          </p:cNvSpPr>
          <p:nvPr>
            <p:ph type="pic" idx="2"/>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1ee4f95c8f2_0_665"/>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g1ee4f95c8f2_0_665"/>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162" name="Google Shape;162;g1ee4f95c8f2_0_66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63" name="Google Shape;163;g1ee4f95c8f2_0_665"/>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64" name="Google Shape;164;g1ee4f95c8f2_0_665"/>
          <p:cNvPicPr preferRelativeResize="0"/>
          <p:nvPr/>
        </p:nvPicPr>
        <p:blipFill rotWithShape="1">
          <a:blip r:embed="rId2">
            <a:alphaModFix/>
          </a:blip>
          <a:srcRect/>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g1ee4f95c8f2_0_67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72" name="Google Shape;172;g1ee4f95c8f2_0_67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g1ee4f95c8f2_0_67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174" name="Google Shape;174;g1ee4f95c8f2_0_67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g1ee4f95c8f2_0_67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76" name="Google Shape;176;g1ee4f95c8f2_0_676"/>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77" name="Google Shape;177;g1ee4f95c8f2_0_676"/>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80"/>
        <p:cNvGrpSpPr/>
        <p:nvPr/>
      </p:nvGrpSpPr>
      <p:grpSpPr>
        <a:xfrm>
          <a:off x="0" y="0"/>
          <a:ext cx="0" cy="0"/>
          <a:chOff x="0" y="0"/>
          <a:chExt cx="0" cy="0"/>
        </a:xfrm>
      </p:grpSpPr>
      <p:sp>
        <p:nvSpPr>
          <p:cNvPr id="181" name="Google Shape;181;g1ee4f95c8f2_0_68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1ee4f95c8f2_0_688"/>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3" name="Google Shape;183;g1ee4f95c8f2_0_688"/>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4" name="Google Shape;184;g1ee4f95c8f2_0_68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g1ee4f95c8f2_0_68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86"/>
        <p:cNvGrpSpPr/>
        <p:nvPr/>
      </p:nvGrpSpPr>
      <p:grpSpPr>
        <a:xfrm>
          <a:off x="0" y="0"/>
          <a:ext cx="0" cy="0"/>
          <a:chOff x="0" y="0"/>
          <a:chExt cx="0" cy="0"/>
        </a:xfrm>
      </p:grpSpPr>
      <p:sp>
        <p:nvSpPr>
          <p:cNvPr id="187" name="Google Shape;187;g1ee4f95c8f2_0_69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g1ee4f95c8f2_0_694"/>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89" name="Google Shape;189;g1ee4f95c8f2_0_694"/>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0" name="Google Shape;190;g1ee4f95c8f2_0_694"/>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91" name="Google Shape;191;g1ee4f95c8f2_0_694"/>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2" name="Google Shape;192;g1ee4f95c8f2_0_69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1ee4f95c8f2_0_69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g1ee4f95c8f2_0_702"/>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98" name="Google Shape;198;g1ee4f95c8f2_0_70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g1ee4f95c8f2_0_70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0" name="Google Shape;200;g1ee4f95c8f2_0_702"/>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203" name="Google Shape;203;g1ee4f95c8f2_0_702"/>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204"/>
        <p:cNvGrpSpPr/>
        <p:nvPr/>
      </p:nvGrpSpPr>
      <p:grpSpPr>
        <a:xfrm>
          <a:off x="0" y="0"/>
          <a:ext cx="0" cy="0"/>
          <a:chOff x="0" y="0"/>
          <a:chExt cx="0" cy="0"/>
        </a:xfrm>
      </p:grpSpPr>
      <p:sp>
        <p:nvSpPr>
          <p:cNvPr id="205" name="Google Shape;205;g1ee4f95c8f2_0_712"/>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g1ee4f95c8f2_0_712"/>
          <p:cNvSpPr txBox="1">
            <a:spLocks noGrp="1"/>
          </p:cNvSpPr>
          <p:nvPr>
            <p:ph type="body" idx="1"/>
          </p:nvPr>
        </p:nvSpPr>
        <p:spPr>
          <a:xfrm rot="5400000">
            <a:off x="3938280" y="-1348376"/>
            <a:ext cx="4376400" cy="100584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07" name="Google Shape;207;g1ee4f95c8f2_0_71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g1ee4f95c8f2_0_71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g1ee4f95c8f2_0_717"/>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213" name="Google Shape;213;g1ee4f95c8f2_0_717"/>
          <p:cNvSpPr txBox="1">
            <a:spLocks noGrp="1"/>
          </p:cNvSpPr>
          <p:nvPr>
            <p:ph type="title"/>
          </p:nvPr>
        </p:nvSpPr>
        <p:spPr>
          <a:xfrm rot="5400000">
            <a:off x="7160700" y="1978978"/>
            <a:ext cx="5757300" cy="2628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g1ee4f95c8f2_0_717"/>
          <p:cNvSpPr txBox="1">
            <a:spLocks noGrp="1"/>
          </p:cNvSpPr>
          <p:nvPr>
            <p:ph type="body" idx="1"/>
          </p:nvPr>
        </p:nvSpPr>
        <p:spPr>
          <a:xfrm rot="5400000">
            <a:off x="1826700" y="-573722"/>
            <a:ext cx="5757300" cy="77343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15" name="Google Shape;215;g1ee4f95c8f2_0_71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g1ee4f95c8f2_0_71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17" name="Google Shape;217;g1ee4f95c8f2_0_717"/>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220" name="Google Shape;220;g1ee4f95c8f2_0_717"/>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2" name="Google Shape;42;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3" name="Google Shape;43;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4" name="Google Shape;44;p24"/>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2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6"/>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6"/>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7"/>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27"/>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2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2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27"/>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2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29"/>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2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29"/>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30"/>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4" name="Google Shape;94;p30"/>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a:t>
            </a:fld>
            <a:r>
              <a:rPr lang="de-DE" sz="1800" b="1">
                <a:solidFill>
                  <a:schemeClr val="dk1"/>
                </a:solidFill>
                <a:latin typeface="Calibri"/>
                <a:ea typeface="Calibri"/>
                <a:cs typeface="Calibri"/>
                <a:sym typeface="Calibri"/>
              </a:rPr>
              <a:t>-</a:t>
            </a:r>
            <a:endParaRPr/>
          </a:p>
        </p:txBody>
      </p:sp>
      <p:pic>
        <p:nvPicPr>
          <p:cNvPr id="97" name="Google Shape;97;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1"/>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1"/>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b="0" i="0" u="none" strike="noStrike" cap="none">
                <a:solidFill>
                  <a:schemeClr val="lt1"/>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b="1" i="0" u="none" strike="noStrike" cap="none">
                <a:solidFill>
                  <a:schemeClr val="dk1"/>
                </a:solidFill>
                <a:latin typeface="Calibri"/>
                <a:ea typeface="Calibri"/>
                <a:cs typeface="Calibri"/>
                <a:sym typeface="Calibri"/>
              </a:rPr>
              <a:t> -'#'</a:t>
            </a:fld>
            <a:r>
              <a:rPr lang="de-DE" sz="1800" b="1" i="0" u="none" strike="noStrike" cap="none">
                <a:solidFill>
                  <a:schemeClr val="dk1"/>
                </a:solidFill>
                <a:latin typeface="Calibri"/>
                <a:ea typeface="Calibri"/>
                <a:cs typeface="Calibri"/>
                <a:sym typeface="Calibri"/>
              </a:rPr>
              <a:t>-</a:t>
            </a:r>
            <a:endParaRPr/>
          </a:p>
        </p:txBody>
      </p:sp>
      <p:pic>
        <p:nvPicPr>
          <p:cNvPr id="20" name="Google Shape;20;p21"/>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ee4f95c8f2_0_623"/>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g1ee4f95c8f2_0_623"/>
          <p:cNvSpPr txBox="1">
            <a:spLocks noGrp="1"/>
          </p:cNvSpPr>
          <p:nvPr>
            <p:ph type="body" idx="1"/>
          </p:nvPr>
        </p:nvSpPr>
        <p:spPr>
          <a:xfrm>
            <a:off x="1097280" y="1492624"/>
            <a:ext cx="10058400" cy="43764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0" name="Google Shape;120;g1ee4f95c8f2_0_62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1ee4f95c8f2_0_62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2" name="Google Shape;122;g1ee4f95c8f2_0_623"/>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b="0" i="0" u="none" strike="noStrike" cap="none">
                <a:solidFill>
                  <a:schemeClr val="lt1"/>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14">
            <a:alphaModFix/>
          </a:blip>
          <a:srcRect/>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b="1" i="0" u="none" strike="noStrike" cap="none">
                <a:solidFill>
                  <a:schemeClr val="dk1"/>
                </a:solidFill>
                <a:latin typeface="Calibri"/>
                <a:ea typeface="Calibri"/>
                <a:cs typeface="Calibri"/>
                <a:sym typeface="Calibri"/>
              </a:rPr>
              <a:t> -'#'</a:t>
            </a:fld>
            <a:r>
              <a:rPr lang="de-DE" sz="1800" b="1" i="0" u="none" strike="noStrike" cap="none">
                <a:solidFill>
                  <a:schemeClr val="dk1"/>
                </a:solidFill>
                <a:latin typeface="Calibri"/>
                <a:ea typeface="Calibri"/>
                <a:cs typeface="Calibri"/>
                <a:sym typeface="Calibri"/>
              </a:rPr>
              <a:t>-</a:t>
            </a:r>
            <a:endParaRPr/>
          </a:p>
        </p:txBody>
      </p:sp>
      <p:pic>
        <p:nvPicPr>
          <p:cNvPr id="126" name="Google Shape;126;g1ee4f95c8f2_0_623"/>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cY-VRXrbQ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youtube.com/watch?v=pRpFpXDElX0&amp;t=10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de-DE" sz="4400" b="1">
                <a:solidFill>
                  <a:srgbClr val="004B3A"/>
                </a:solidFill>
              </a:rPr>
              <a:t>GREENWORLD: </a:t>
            </a:r>
            <a:r>
              <a:rPr lang="de-DE"/>
              <a:t>Grünes Denken</a:t>
            </a:r>
            <a:br>
              <a:rPr lang="de-DE"/>
            </a:br>
            <a:r>
              <a:rPr lang="de-DE"/>
              <a:t>für die Welt</a:t>
            </a:r>
            <a:br>
              <a:rPr lang="de-DE"/>
            </a:br>
            <a:br>
              <a:rPr lang="de-DE"/>
            </a:br>
            <a:r>
              <a:rPr lang="de-DE" sz="2700"/>
              <a:t>Jugendbildung</a:t>
            </a:r>
            <a:br>
              <a:rPr lang="de-DE" sz="2700"/>
            </a:br>
            <a:r>
              <a:rPr lang="de-DE" sz="2700"/>
              <a:t>ERASMUS+</a:t>
            </a:r>
            <a:br>
              <a:rPr lang="de-DE" sz="2700"/>
            </a:br>
            <a:br>
              <a:rPr lang="de-DE" sz="2700"/>
            </a:br>
            <a:r>
              <a:rPr lang="de-DE" sz="2200"/>
              <a:t>KA220 YOU - Strategische Partnerschaften für Jugendbildung</a:t>
            </a:r>
            <a:br>
              <a:rPr lang="de-DE" sz="2200"/>
            </a:br>
            <a:r>
              <a:rPr lang="de-DE" sz="2200"/>
              <a:t>Kooperationspartnerschaft</a:t>
            </a:r>
            <a:br>
              <a:rPr lang="de-DE"/>
            </a:br>
            <a:endParaRPr/>
          </a:p>
        </p:txBody>
      </p:sp>
      <p:sp>
        <p:nvSpPr>
          <p:cNvPr id="226" name="Google Shape;226;p1"/>
          <p:cNvSpPr txBox="1">
            <a:spLocks noGrp="1"/>
          </p:cNvSpPr>
          <p:nvPr>
            <p:ph type="body" idx="1"/>
          </p:nvPr>
        </p:nvSpPr>
        <p:spPr>
          <a:xfrm>
            <a:off x="461937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de-DE" dirty="0"/>
              <a:t> </a:t>
            </a:r>
            <a:endParaRPr dirty="0"/>
          </a:p>
        </p:txBody>
      </p:sp>
      <p:sp>
        <p:nvSpPr>
          <p:cNvPr id="227" name="Google Shape;227;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de-DE" b="1" i="1"/>
              <a:t>Referenznummer:</a:t>
            </a:r>
            <a:br>
              <a:rPr lang="de-DE" b="1" i="1"/>
            </a:br>
            <a:r>
              <a:rPr lang="de-DE"/>
              <a:t>2021-1-DE04-KA220-YOU-000029209</a:t>
            </a:r>
            <a:endParaRPr/>
          </a:p>
          <a:p>
            <a:pPr marL="0" lvl="0" indent="0" algn="l" rtl="0">
              <a:lnSpc>
                <a:spcPct val="90000"/>
              </a:lnSpc>
              <a:spcBef>
                <a:spcPts val="1400"/>
              </a:spcBef>
              <a:spcAft>
                <a:spcPts val="0"/>
              </a:spcAft>
              <a:buSzPts val="1500"/>
              <a:buNone/>
            </a:pPr>
            <a:r>
              <a:rPr lang="de-DE" b="1"/>
              <a:t>Dauer: </a:t>
            </a:r>
            <a:endParaRPr/>
          </a:p>
          <a:p>
            <a:pPr marL="0" lvl="0" indent="0" algn="l" rtl="0">
              <a:lnSpc>
                <a:spcPct val="90000"/>
              </a:lnSpc>
              <a:spcBef>
                <a:spcPts val="1400"/>
              </a:spcBef>
              <a:spcAft>
                <a:spcPts val="0"/>
              </a:spcAft>
              <a:buSzPts val="1500"/>
              <a:buNone/>
            </a:pPr>
            <a:r>
              <a:rPr lang="de-DE" b="1"/>
              <a:t>07.03.2022 bis 07.03.2024 (24 Monate) </a:t>
            </a:r>
            <a:endParaRPr/>
          </a:p>
          <a:p>
            <a:pPr marL="0" lvl="0" indent="0" algn="l" rtl="0">
              <a:lnSpc>
                <a:spcPct val="90000"/>
              </a:lnSpc>
              <a:spcBef>
                <a:spcPts val="1400"/>
              </a:spcBef>
              <a:spcAft>
                <a:spcPts val="0"/>
              </a:spcAft>
              <a:buSzPts val="1500"/>
              <a:buNone/>
            </a:pPr>
            <a:endParaRPr b="1"/>
          </a:p>
        </p:txBody>
      </p:sp>
      <p:sp>
        <p:nvSpPr>
          <p:cNvPr id="228" name="Google Shape;228;p1"/>
          <p:cNvSpPr txBox="1"/>
          <p:nvPr/>
        </p:nvSpPr>
        <p:spPr>
          <a:xfrm>
            <a:off x="4311479" y="5580116"/>
            <a:ext cx="6400800"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1800"/>
              <a:buFont typeface="Noto Sans Symbols"/>
              <a:buNone/>
            </a:pPr>
            <a:r>
              <a:rPr lang="de-DE" sz="1800">
                <a:solidFill>
                  <a:srgbClr val="595959"/>
                </a:solidFill>
                <a:latin typeface="Calibri"/>
                <a:ea typeface="Calibri"/>
                <a:cs typeface="Calibri"/>
                <a:sym typeface="Calibri"/>
              </a:rPr>
              <a:t>Lehrstuhl für Wirtschafts- und Personalpädagogik II</a:t>
            </a:r>
            <a:br>
              <a:rPr lang="de-DE" sz="1800">
                <a:solidFill>
                  <a:srgbClr val="595959"/>
                </a:solidFill>
                <a:latin typeface="Calibri"/>
                <a:ea typeface="Calibri"/>
                <a:cs typeface="Calibri"/>
                <a:sym typeface="Calibri"/>
              </a:rPr>
            </a:br>
            <a:r>
              <a:rPr lang="de-DE" sz="1800">
                <a:solidFill>
                  <a:srgbClr val="595959"/>
                </a:solidFill>
                <a:latin typeface="Calibri"/>
                <a:ea typeface="Calibri"/>
                <a:cs typeface="Calibri"/>
                <a:sym typeface="Calibri"/>
              </a:rPr>
              <a:t>Prof. Dr. Marc Beutner</a:t>
            </a:r>
            <a:endParaRPr/>
          </a:p>
        </p:txBody>
      </p:sp>
      <p:sp>
        <p:nvSpPr>
          <p:cNvPr id="229" name="Google Shape;229;p1"/>
          <p:cNvSpPr txBox="1"/>
          <p:nvPr/>
        </p:nvSpPr>
        <p:spPr>
          <a:xfrm>
            <a:off x="4311479" y="578460"/>
            <a:ext cx="5673179" cy="390662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3000"/>
              <a:buFont typeface="Noto Sans Symbols"/>
              <a:buNone/>
            </a:pPr>
            <a:r>
              <a:rPr lang="de-DE" sz="3000" b="1" dirty="0" err="1">
                <a:solidFill>
                  <a:srgbClr val="595959"/>
                </a:solidFill>
                <a:latin typeface="Calibri"/>
                <a:ea typeface="Calibri"/>
                <a:cs typeface="Calibri"/>
                <a:sym typeface="Calibri"/>
              </a:rPr>
              <a:t>Grünwelt </a:t>
            </a:r>
            <a:r>
              <a:rPr lang="de-DE" sz="3000" b="1" dirty="0">
                <a:solidFill>
                  <a:srgbClr val="595959"/>
                </a:solidFill>
                <a:latin typeface="Calibri"/>
                <a:ea typeface="Calibri"/>
                <a:cs typeface="Calibri"/>
                <a:sym typeface="Calibri"/>
              </a:rPr>
              <a:t>-</a:t>
            </a:r>
            <a:br>
              <a:rPr lang="de-DE" sz="3000" b="1" dirty="0">
                <a:solidFill>
                  <a:srgbClr val="595959"/>
                </a:solidFill>
                <a:latin typeface="Calibri"/>
                <a:ea typeface="Calibri"/>
                <a:cs typeface="Calibri"/>
                <a:sym typeface="Calibri"/>
              </a:rPr>
            </a:br>
            <a:r>
              <a:rPr lang="de-DE" sz="3000" b="1" dirty="0">
                <a:solidFill>
                  <a:srgbClr val="595959"/>
                </a:solidFill>
                <a:latin typeface="Calibri"/>
                <a:ea typeface="Calibri"/>
                <a:cs typeface="Calibri"/>
                <a:sym typeface="Calibri"/>
              </a:rPr>
              <a:t>Transnationales Treffen - </a:t>
            </a:r>
            <a:endParaRPr dirty="0"/>
          </a:p>
          <a:p>
            <a:pPr marL="0" marR="0" lvl="0" indent="0" algn="l" rtl="0">
              <a:spcBef>
                <a:spcPts val="1000"/>
              </a:spcBef>
              <a:spcAft>
                <a:spcPts val="0"/>
              </a:spcAft>
              <a:buClr>
                <a:schemeClr val="accent1"/>
              </a:buClr>
              <a:buSzPts val="2800"/>
              <a:buFont typeface="Noto Sans Symbols"/>
              <a:buNone/>
            </a:pPr>
            <a:r>
              <a:rPr lang="de-DE" sz="2800" b="1" dirty="0">
                <a:solidFill>
                  <a:srgbClr val="595959"/>
                </a:solidFill>
                <a:latin typeface="Calibri"/>
                <a:ea typeface="Calibri"/>
                <a:cs typeface="Calibri"/>
                <a:sym typeface="Calibri"/>
              </a:rPr>
              <a:t>LTTA</a:t>
            </a:r>
            <a:endParaRPr dirty="0"/>
          </a:p>
          <a:p>
            <a:pPr marL="0" marR="0" lvl="0" indent="0" algn="l" rtl="0">
              <a:spcBef>
                <a:spcPts val="1000"/>
              </a:spcBef>
              <a:spcAft>
                <a:spcPts val="0"/>
              </a:spcAft>
              <a:buClr>
                <a:schemeClr val="accent1"/>
              </a:buClr>
              <a:buSzPts val="2800"/>
              <a:buFont typeface="Noto Sans Symbols"/>
              <a:buNone/>
            </a:pPr>
            <a:r>
              <a:rPr lang="de-DE" sz="2800" b="1" dirty="0">
                <a:solidFill>
                  <a:srgbClr val="595959"/>
                </a:solidFill>
                <a:latin typeface="Calibri"/>
                <a:ea typeface="Calibri"/>
                <a:cs typeface="Calibri"/>
                <a:sym typeface="Calibri"/>
              </a:rPr>
              <a:t>Lernmaterial</a:t>
            </a:r>
            <a:endParaRPr dirty="0"/>
          </a:p>
          <a:p>
            <a:pPr marL="0" marR="0" lvl="0" indent="0" algn="l" rtl="0">
              <a:spcBef>
                <a:spcPts val="1000"/>
              </a:spcBef>
              <a:spcAft>
                <a:spcPts val="0"/>
              </a:spcAft>
              <a:buClr>
                <a:schemeClr val="accent1"/>
              </a:buClr>
              <a:buSzPts val="2600"/>
              <a:buFont typeface="Noto Sans Symbols"/>
              <a:buNone/>
            </a:pPr>
            <a:endParaRPr sz="2600" b="1" dirty="0">
              <a:solidFill>
                <a:srgbClr val="595959"/>
              </a:solidFill>
              <a:latin typeface="Calibri"/>
              <a:ea typeface="Calibri"/>
              <a:cs typeface="Calibri"/>
              <a:sym typeface="Calibri"/>
            </a:endParaRPr>
          </a:p>
          <a:p>
            <a:pPr>
              <a:spcBef>
                <a:spcPts val="1000"/>
              </a:spcBef>
              <a:buClr>
                <a:schemeClr val="accent1"/>
              </a:buClr>
              <a:buSzPts val="2800"/>
            </a:pPr>
            <a:r>
              <a:rPr lang="tr-TR" sz="2800" dirty="0">
                <a:solidFill>
                  <a:srgbClr val="595959"/>
                </a:solidFill>
                <a:latin typeface="Calibri"/>
                <a:cs typeface="Calibri"/>
              </a:rPr>
              <a:t>KULTUR DES GRÜNEN UNTERNEHMERTUMS UND IDEEN FÜR GESCHÄFTSMODELLE</a:t>
            </a:r>
          </a:p>
          <a:p>
            <a:pPr marL="0" marR="0" lvl="0" indent="0" algn="l" rtl="0">
              <a:spcBef>
                <a:spcPts val="1000"/>
              </a:spcBef>
              <a:spcAft>
                <a:spcPts val="0"/>
              </a:spcAft>
              <a:buClr>
                <a:schemeClr val="accent1"/>
              </a:buClr>
              <a:buSzPts val="2800"/>
              <a:buFont typeface="Noto Sans Symbols"/>
              <a:buNone/>
            </a:pPr>
            <a:endParaRPr lang="de-DE" sz="2800" dirty="0">
              <a:solidFill>
                <a:srgbClr val="595959"/>
              </a:solidFill>
              <a:latin typeface="Calibri"/>
              <a:cs typeface="Calibri"/>
              <a:sym typeface="Calibri"/>
            </a:endParaRPr>
          </a:p>
        </p:txBody>
      </p:sp>
      <p:pic>
        <p:nvPicPr>
          <p:cNvPr id="230" name="Google Shape;230;p1"/>
          <p:cNvPicPr preferRelativeResize="0"/>
          <p:nvPr/>
        </p:nvPicPr>
        <p:blipFill rotWithShape="1">
          <a:blip r:embed="rId3">
            <a:alphaModFix/>
          </a:blip>
          <a:srcRect/>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601200" lvl="0" indent="-457200" algn="l" rtl="0">
              <a:lnSpc>
                <a:spcPct val="100000"/>
              </a:lnSpc>
              <a:spcBef>
                <a:spcPts val="800"/>
              </a:spcBef>
              <a:spcAft>
                <a:spcPts val="0"/>
              </a:spcAft>
              <a:buClr>
                <a:srgbClr val="2A4F1C"/>
              </a:buClr>
              <a:buSzPts val="2600"/>
              <a:buFont typeface="Noto Sans Symbols"/>
              <a:buChar char="❖"/>
            </a:pPr>
            <a:r>
              <a:rPr lang="tr-TR" sz="3200" dirty="0">
                <a:solidFill>
                  <a:srgbClr val="004B3A"/>
                </a:solidFill>
              </a:rPr>
              <a:t>Überlegungen zu </a:t>
            </a:r>
            <a:r>
              <a:rPr lang="tr-TR" sz="3200" dirty="0">
                <a:solidFill>
                  <a:srgbClr val="004B3A"/>
                </a:solidFill>
              </a:rPr>
              <a:t>neuen Geschäftsmodellen im Hinblick auf </a:t>
            </a:r>
            <a:r>
              <a:rPr lang="tr-TR" sz="3200" dirty="0">
                <a:solidFill>
                  <a:srgbClr val="004B3A"/>
                </a:solidFill>
              </a:rPr>
              <a:t>ihren </a:t>
            </a:r>
            <a:r>
              <a:rPr lang="tr-TR" sz="3200" dirty="0">
                <a:solidFill>
                  <a:srgbClr val="004B3A"/>
                </a:solidFill>
              </a:rPr>
              <a:t>wirtschaftlichen, </a:t>
            </a:r>
            <a:r>
              <a:rPr lang="tr-TR" sz="3200" dirty="0" err="1">
                <a:solidFill>
                  <a:srgbClr val="004B3A"/>
                </a:solidFill>
              </a:rPr>
              <a:t>nachhaltigen, sozialen </a:t>
            </a:r>
            <a:r>
              <a:rPr lang="tr-TR" sz="3200" dirty="0">
                <a:solidFill>
                  <a:srgbClr val="004B3A"/>
                </a:solidFill>
              </a:rPr>
              <a:t>und </a:t>
            </a:r>
            <a:r>
              <a:rPr lang="tr-TR" sz="3200" dirty="0" err="1">
                <a:solidFill>
                  <a:srgbClr val="004B3A"/>
                </a:solidFill>
              </a:rPr>
              <a:t>gesellschaftlichen </a:t>
            </a:r>
            <a:r>
              <a:rPr lang="tr-TR" sz="3200" dirty="0">
                <a:solidFill>
                  <a:srgbClr val="004B3A"/>
                </a:solidFill>
              </a:rPr>
              <a:t>Beitrag</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100" y="1299190"/>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Denken </a:t>
            </a:r>
            <a:r>
              <a:rPr lang="de-DE" sz="2100" b="1" dirty="0" err="1">
                <a:solidFill>
                  <a:schemeClr val="accent1"/>
                </a:solidFill>
                <a:latin typeface="Calibri"/>
                <a:ea typeface="Calibri"/>
                <a:cs typeface="Calibri"/>
                <a:sym typeface="Calibri"/>
              </a:rPr>
              <a:t>in </a:t>
            </a:r>
            <a:r>
              <a:rPr lang="de-DE" sz="2100" b="1" dirty="0" err="1">
                <a:solidFill>
                  <a:schemeClr val="accent1"/>
                </a:solidFill>
                <a:latin typeface="Calibri"/>
                <a:ea typeface="Calibri"/>
                <a:cs typeface="Calibri"/>
                <a:sym typeface="Calibri"/>
              </a:rPr>
              <a:t>wirtschaftlichen </a:t>
            </a:r>
            <a:r>
              <a:rPr lang="de-DE" sz="2100" b="1" dirty="0" err="1">
                <a:solidFill>
                  <a:schemeClr val="accent1"/>
                </a:solidFill>
                <a:latin typeface="Calibri"/>
                <a:ea typeface="Calibri"/>
                <a:cs typeface="Calibri"/>
                <a:sym typeface="Calibri"/>
              </a:rPr>
              <a:t>Begriffen</a:t>
            </a:r>
            <a:endParaRPr sz="2100" b="1" dirty="0">
              <a:solidFill>
                <a:schemeClr val="accent1"/>
              </a:solidFill>
              <a:latin typeface="Calibri"/>
              <a:ea typeface="Calibri"/>
              <a:cs typeface="Calibri"/>
              <a:sym typeface="Calibri"/>
            </a:endParaRPr>
          </a:p>
        </p:txBody>
      </p:sp>
      <p:sp>
        <p:nvSpPr>
          <p:cNvPr id="3" name="Google Shape;285;p5">
            <a:extLst>
              <a:ext uri="{FF2B5EF4-FFF2-40B4-BE49-F238E27FC236}">
                <a16:creationId xmlns:a16="http://schemas.microsoft.com/office/drawing/2014/main" id="{1A2AE20E-2161-F816-4282-4604A60B11C8}"/>
              </a:ext>
            </a:extLst>
          </p:cNvPr>
          <p:cNvSpPr txBox="1"/>
          <p:nvPr/>
        </p:nvSpPr>
        <p:spPr>
          <a:xfrm>
            <a:off x="1526974" y="1098559"/>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1200"/>
              </a:spcBef>
              <a:buClr>
                <a:schemeClr val="accent1">
                  <a:lumMod val="75000"/>
                </a:schemeClr>
              </a:buClr>
              <a:buSzPct val="110000"/>
              <a:buFont typeface="Courier New" panose="02070309020205020404" pitchFamily="49" charset="0"/>
              <a:buChar char="o"/>
            </a:pPr>
            <a:endPar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Grüne Unternehmer schaffen Geschäftsmodelle, die sowohl wirtschaftlich rentabel als auch umweltverträglich sind. Dies ist eine Alternative zu herkömmlichen Geschäftsmodellen, bei denen die langfristige Nachhaltigkeit und die Verringerung der Umweltauswirkungen im Mittelpunkt stehen. Ein grüner Unternehmer kann zum Beispiel durch die Anwendung von Zero-Waste-Prinzipien die Abfallmenge in Produktionsprozessen minimieren. Auf diese Weise werden sowohl die Produktionskosten gesenkt als auch die Auswirkungen auf die Umwelt minimiert. Gleichzeitig können solche umweltfreundlichen Praktiken den Markenwert bei den Verbrauchern erhöhen, was wiederum die wirtschaftliche Rentabilität fördern kann.</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5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6" name="Resim 5">
            <a:extLst>
              <a:ext uri="{FF2B5EF4-FFF2-40B4-BE49-F238E27FC236}">
                <a16:creationId xmlns:a16="http://schemas.microsoft.com/office/drawing/2014/main" id="{44E7A30F-D395-1C76-677F-6AC051EBA39B}"/>
              </a:ext>
            </a:extLst>
          </p:cNvPr>
          <p:cNvPicPr>
            <a:picLocks noChangeAspect="1"/>
          </p:cNvPicPr>
          <p:nvPr/>
        </p:nvPicPr>
        <p:blipFill>
          <a:blip r:embed="rId3"/>
          <a:stretch>
            <a:fillRect/>
          </a:stretch>
        </p:blipFill>
        <p:spPr>
          <a:xfrm>
            <a:off x="4500883" y="1593274"/>
            <a:ext cx="8189881" cy="4606808"/>
          </a:xfrm>
          <a:prstGeom prst="rect">
            <a:avLst/>
          </a:prstGeom>
        </p:spPr>
      </p:pic>
    </p:spTree>
    <p:extLst>
      <p:ext uri="{BB962C8B-B14F-4D97-AF65-F5344CB8AC3E}">
        <p14:creationId xmlns:p14="http://schemas.microsoft.com/office/powerpoint/2010/main" val="272991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601200" lvl="0" indent="-457200" algn="l" rtl="0">
              <a:lnSpc>
                <a:spcPct val="100000"/>
              </a:lnSpc>
              <a:spcBef>
                <a:spcPts val="800"/>
              </a:spcBef>
              <a:spcAft>
                <a:spcPts val="0"/>
              </a:spcAft>
              <a:buClr>
                <a:srgbClr val="2A4F1C"/>
              </a:buClr>
              <a:buSzPts val="2600"/>
              <a:buFont typeface="Noto Sans Symbols"/>
              <a:buChar char="❖"/>
            </a:pPr>
            <a:r>
              <a:rPr lang="tr-TR" sz="3200" dirty="0">
                <a:solidFill>
                  <a:srgbClr val="004B3A"/>
                </a:solidFill>
              </a:rPr>
              <a:t>Überlegungen zu </a:t>
            </a:r>
            <a:r>
              <a:rPr lang="tr-TR" sz="3200" dirty="0">
                <a:solidFill>
                  <a:srgbClr val="004B3A"/>
                </a:solidFill>
              </a:rPr>
              <a:t>neuen Geschäftsmodellen im Hinblick auf </a:t>
            </a:r>
            <a:r>
              <a:rPr lang="tr-TR" sz="3200" dirty="0">
                <a:solidFill>
                  <a:srgbClr val="004B3A"/>
                </a:solidFill>
              </a:rPr>
              <a:t>ihren </a:t>
            </a:r>
            <a:r>
              <a:rPr lang="tr-TR" sz="3200" dirty="0">
                <a:solidFill>
                  <a:srgbClr val="004B3A"/>
                </a:solidFill>
              </a:rPr>
              <a:t>wirtschaftlichen, </a:t>
            </a:r>
            <a:r>
              <a:rPr lang="tr-TR" sz="3200" dirty="0" err="1">
                <a:solidFill>
                  <a:srgbClr val="004B3A"/>
                </a:solidFill>
              </a:rPr>
              <a:t>nachhaltigen, sozialen </a:t>
            </a:r>
            <a:r>
              <a:rPr lang="tr-TR" sz="3200" dirty="0">
                <a:solidFill>
                  <a:srgbClr val="004B3A"/>
                </a:solidFill>
              </a:rPr>
              <a:t>und </a:t>
            </a:r>
            <a:r>
              <a:rPr lang="tr-TR" sz="3200" dirty="0" err="1">
                <a:solidFill>
                  <a:srgbClr val="004B3A"/>
                </a:solidFill>
              </a:rPr>
              <a:t>gesellschaftlichen </a:t>
            </a:r>
            <a:r>
              <a:rPr lang="tr-TR" sz="3200" dirty="0">
                <a:solidFill>
                  <a:srgbClr val="004B3A"/>
                </a:solidFill>
              </a:rPr>
              <a:t>Beitrag</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099" y="1299190"/>
            <a:ext cx="7434427" cy="641700"/>
          </a:xfrm>
          <a:prstGeom prst="rect">
            <a:avLst/>
          </a:prstGeom>
          <a:noFill/>
          <a:ln>
            <a:noFill/>
          </a:ln>
        </p:spPr>
        <p:txBody>
          <a:bodyPr spcFirstLastPara="1" wrap="square" lIns="91425" tIns="91425" rIns="91425" bIns="91425" anchor="t" anchorCtr="0">
            <a:noAutofit/>
          </a:bodyPr>
          <a:lstStyle/>
          <a:p>
            <a:r>
              <a:rPr lang="tr-TR" sz="2100" b="1" dirty="0">
                <a:solidFill>
                  <a:schemeClr val="accent1"/>
                </a:solidFill>
                <a:latin typeface="Calibri"/>
                <a:cs typeface="Calibri"/>
              </a:rPr>
              <a:t>Schafft auf Nachhaltigkeit ausgerichtete Wachstumsstrategien</a:t>
            </a:r>
          </a:p>
        </p:txBody>
      </p:sp>
      <p:sp>
        <p:nvSpPr>
          <p:cNvPr id="3" name="Google Shape;285;p5">
            <a:extLst>
              <a:ext uri="{FF2B5EF4-FFF2-40B4-BE49-F238E27FC236}">
                <a16:creationId xmlns:a16="http://schemas.microsoft.com/office/drawing/2014/main" id="{1A2AE20E-2161-F816-4282-4604A60B11C8}"/>
              </a:ext>
            </a:extLst>
          </p:cNvPr>
          <p:cNvSpPr txBox="1"/>
          <p:nvPr/>
        </p:nvSpPr>
        <p:spPr>
          <a:xfrm>
            <a:off x="1526974" y="1131581"/>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1200"/>
              </a:spcBef>
              <a:buClr>
                <a:schemeClr val="accent1">
                  <a:lumMod val="75000"/>
                </a:schemeClr>
              </a:buClr>
              <a:buSzPct val="110000"/>
              <a:buFont typeface="Courier New" panose="02070309020205020404" pitchFamily="49" charset="0"/>
              <a:buChar char="o"/>
            </a:pPr>
            <a:endPar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Nachhaltigkeitsorientierte Wachstumsstrategien sind ein Eckpfeiler des grünen Unternehmertums. Diese Strategien zielen auf ein Gleichgewicht zwischen ökologischen, sozialen und wirtschaftlichen Faktoren ab. Ein grüner Unternehmer kann zum Beispiel seinen Energiebedarf auf nachhaltige Weise decken, indem er in erneuerbare Energiequellen investiert. Gleichzeitig zielt ein nachhaltiges Lieferkettenmanagement darauf ab, die Umweltauswirkungen in jeder Phase des Lebenszyklus der Produkte zu verringern. Solche Strategien können zum Wirtschaftswachstum beitragen, indem sie den ökologischen Fußabdruck des Unternehmens verringern und langfristige Kosteneinsparungen ermöglichen.</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5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4" name="Resim 3">
            <a:extLst>
              <a:ext uri="{FF2B5EF4-FFF2-40B4-BE49-F238E27FC236}">
                <a16:creationId xmlns:a16="http://schemas.microsoft.com/office/drawing/2014/main" id="{2762E566-A635-B5E1-B281-B7DDBD680E9F}"/>
              </a:ext>
            </a:extLst>
          </p:cNvPr>
          <p:cNvPicPr>
            <a:picLocks noChangeAspect="1"/>
          </p:cNvPicPr>
          <p:nvPr/>
        </p:nvPicPr>
        <p:blipFill>
          <a:blip r:embed="rId3"/>
          <a:stretch>
            <a:fillRect/>
          </a:stretch>
        </p:blipFill>
        <p:spPr>
          <a:xfrm>
            <a:off x="7523022" y="2920205"/>
            <a:ext cx="6317673" cy="3553691"/>
          </a:xfrm>
          <a:prstGeom prst="rect">
            <a:avLst/>
          </a:prstGeom>
        </p:spPr>
      </p:pic>
    </p:spTree>
    <p:extLst>
      <p:ext uri="{BB962C8B-B14F-4D97-AF65-F5344CB8AC3E}">
        <p14:creationId xmlns:p14="http://schemas.microsoft.com/office/powerpoint/2010/main" val="172711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601200" lvl="0" indent="-457200" algn="l" rtl="0">
              <a:lnSpc>
                <a:spcPct val="100000"/>
              </a:lnSpc>
              <a:spcBef>
                <a:spcPts val="800"/>
              </a:spcBef>
              <a:spcAft>
                <a:spcPts val="0"/>
              </a:spcAft>
              <a:buClr>
                <a:srgbClr val="2A4F1C"/>
              </a:buClr>
              <a:buSzPts val="2600"/>
              <a:buFont typeface="Noto Sans Symbols"/>
              <a:buChar char="❖"/>
            </a:pPr>
            <a:r>
              <a:rPr lang="tr-TR" sz="3200" dirty="0">
                <a:solidFill>
                  <a:srgbClr val="004B3A"/>
                </a:solidFill>
              </a:rPr>
              <a:t>Überlegungen zu </a:t>
            </a:r>
            <a:r>
              <a:rPr lang="tr-TR" sz="3200" dirty="0">
                <a:solidFill>
                  <a:srgbClr val="004B3A"/>
                </a:solidFill>
              </a:rPr>
              <a:t>neuen Geschäftsmodellen im Hinblick auf </a:t>
            </a:r>
            <a:r>
              <a:rPr lang="tr-TR" sz="3200" dirty="0">
                <a:solidFill>
                  <a:srgbClr val="004B3A"/>
                </a:solidFill>
              </a:rPr>
              <a:t>ihren </a:t>
            </a:r>
            <a:r>
              <a:rPr lang="tr-TR" sz="3200" dirty="0">
                <a:solidFill>
                  <a:srgbClr val="004B3A"/>
                </a:solidFill>
              </a:rPr>
              <a:t>wirtschaftlichen, </a:t>
            </a:r>
            <a:r>
              <a:rPr lang="tr-TR" sz="3200" dirty="0" err="1">
                <a:solidFill>
                  <a:srgbClr val="004B3A"/>
                </a:solidFill>
              </a:rPr>
              <a:t>nachhaltigen, sozialen </a:t>
            </a:r>
            <a:r>
              <a:rPr lang="tr-TR" sz="3200" dirty="0">
                <a:solidFill>
                  <a:srgbClr val="004B3A"/>
                </a:solidFill>
              </a:rPr>
              <a:t>und </a:t>
            </a:r>
            <a:r>
              <a:rPr lang="tr-TR" sz="3200" dirty="0" err="1">
                <a:solidFill>
                  <a:srgbClr val="004B3A"/>
                </a:solidFill>
              </a:rPr>
              <a:t>gesellschaftlichen </a:t>
            </a:r>
            <a:r>
              <a:rPr lang="tr-TR" sz="3200" dirty="0">
                <a:solidFill>
                  <a:srgbClr val="004B3A"/>
                </a:solidFill>
              </a:rPr>
              <a:t>Beitrag</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676558" y="1394477"/>
            <a:ext cx="7434427"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Soziale Verantwortung und Beitrag zur Gesellschaft</a:t>
            </a:r>
          </a:p>
        </p:txBody>
      </p:sp>
      <p:sp>
        <p:nvSpPr>
          <p:cNvPr id="3" name="Google Shape;285;p5">
            <a:extLst>
              <a:ext uri="{FF2B5EF4-FFF2-40B4-BE49-F238E27FC236}">
                <a16:creationId xmlns:a16="http://schemas.microsoft.com/office/drawing/2014/main" id="{1A2AE20E-2161-F816-4282-4604A60B11C8}"/>
              </a:ext>
            </a:extLst>
          </p:cNvPr>
          <p:cNvSpPr txBox="1"/>
          <p:nvPr/>
        </p:nvSpPr>
        <p:spPr>
          <a:xfrm>
            <a:off x="1746332" y="1247868"/>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1200"/>
              </a:spcBef>
              <a:buClr>
                <a:schemeClr val="accent1">
                  <a:lumMod val="75000"/>
                </a:schemeClr>
              </a:buClr>
              <a:buSzPct val="110000"/>
              <a:buFont typeface="Courier New" panose="02070309020205020404" pitchFamily="49" charset="0"/>
              <a:buChar char="o"/>
            </a:pPr>
            <a:endParaRPr lang="tr-TR" sz="2100" b="1" dirty="0">
              <a:solidFill>
                <a:schemeClr val="accent1"/>
              </a:solidFill>
              <a:latin typeface="Calibri"/>
              <a:cs typeface="Calibri"/>
            </a:endParaRP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Grüne Unternehmer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legen </a:t>
            </a:r>
            <a:r>
              <a:rPr lang="tr-TR" sz="1800" dirty="0">
                <a:effectLst/>
                <a:latin typeface="Calibri" panose="020F0502020204030204" pitchFamily="34" charset="0"/>
                <a:ea typeface="Calibri" panose="020F0502020204030204" pitchFamily="34" charset="0"/>
                <a:cs typeface="Times New Roman" panose="02020603050405020304" pitchFamily="18" charset="0"/>
              </a:rPr>
              <a:t>bei der Führung ihres Unternehmens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den Schwerpunkt auf </a:t>
            </a:r>
            <a:r>
              <a:rPr lang="tr-TR" sz="1800" dirty="0">
                <a:effectLst/>
                <a:latin typeface="Calibri" panose="020F0502020204030204" pitchFamily="34" charset="0"/>
                <a:ea typeface="Calibri" panose="020F0502020204030204" pitchFamily="34" charset="0"/>
                <a:cs typeface="Times New Roman" panose="02020603050405020304" pitchFamily="18" charset="0"/>
              </a:rPr>
              <a:t>soziale Verantwortung und einen Beitrag zur Gesellschaft</a:t>
            </a:r>
            <a:r>
              <a:rPr lang="tr-TR" sz="1800" dirty="0">
                <a:effectLst/>
                <a:latin typeface="Calibri" panose="020F0502020204030204" pitchFamily="34" charset="0"/>
                <a:ea typeface="Calibri" panose="020F0502020204030204" pitchFamily="34" charset="0"/>
                <a:cs typeface="Times New Roman" panose="02020603050405020304" pitchFamily="18" charset="0"/>
              </a:rPr>
              <a:t>. Dies kann auf vielfältige Weise geschehen, etwa durch die Unterstützung lokaler Gemeinschaften, die Förderung sozialer Gerechtigkeit und die Schärfung des Umweltbewusstseins. Ein grüner Unternehmer kann zum Beispiel die lokale Wirtschaft unterstützen, indem er seine Produkte lokal und biologisch bezieht. Er kann auch dazu beitragen, das öffentliche Bewusstsein für Umweltfragen zu schärfen, indem er Umweltbildungsprogramme organisiert. Solche sozialen und ökologischen Beiträge können den Ruf der Marke stärken und die Kundentreue erhöhen.</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5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5" name="Resim 4">
            <a:extLst>
              <a:ext uri="{FF2B5EF4-FFF2-40B4-BE49-F238E27FC236}">
                <a16:creationId xmlns:a16="http://schemas.microsoft.com/office/drawing/2014/main" id="{0BF6A3F0-B236-9384-DE77-63107175E4CC}"/>
              </a:ext>
            </a:extLst>
          </p:cNvPr>
          <p:cNvPicPr>
            <a:picLocks noChangeAspect="1"/>
          </p:cNvPicPr>
          <p:nvPr/>
        </p:nvPicPr>
        <p:blipFill>
          <a:blip r:embed="rId3"/>
          <a:stretch>
            <a:fillRect/>
          </a:stretch>
        </p:blipFill>
        <p:spPr>
          <a:xfrm>
            <a:off x="7832903" y="3429000"/>
            <a:ext cx="5088354" cy="2862199"/>
          </a:xfrm>
          <a:prstGeom prst="rect">
            <a:avLst/>
          </a:prstGeom>
        </p:spPr>
      </p:pic>
    </p:spTree>
    <p:extLst>
      <p:ext uri="{BB962C8B-B14F-4D97-AF65-F5344CB8AC3E}">
        <p14:creationId xmlns:p14="http://schemas.microsoft.com/office/powerpoint/2010/main" val="334617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416629"/>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Erkennen der </a:t>
            </a:r>
            <a:r>
              <a:rPr lang="tr-TR" sz="3200" dirty="0">
                <a:solidFill>
                  <a:srgbClr val="004B3A"/>
                </a:solidFill>
              </a:rPr>
              <a:t>Unterstützung für </a:t>
            </a:r>
            <a:r>
              <a:rPr lang="tr-TR" sz="3200" dirty="0">
                <a:solidFill>
                  <a:srgbClr val="004B3A"/>
                </a:solidFill>
              </a:rPr>
              <a:t>grünes </a:t>
            </a:r>
            <a:r>
              <a:rPr lang="tr-TR" sz="3200" dirty="0" err="1">
                <a:solidFill>
                  <a:srgbClr val="004B3A"/>
                </a:solidFill>
              </a:rPr>
              <a:t>Unternehmertum </a:t>
            </a:r>
            <a:r>
              <a:rPr lang="tr-TR" sz="3200" dirty="0">
                <a:solidFill>
                  <a:srgbClr val="004B3A"/>
                </a:solidFill>
              </a:rPr>
              <a:t>und Kenntnis ihres Beitrags zu unseren Geschäftsmodellen</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676558" y="1394477"/>
            <a:ext cx="7434427"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Was sind Green Entrepreneur Supports. </a:t>
            </a:r>
          </a:p>
        </p:txBody>
      </p:sp>
      <p:sp>
        <p:nvSpPr>
          <p:cNvPr id="2" name="Google Shape;285;p5">
            <a:extLst>
              <a:ext uri="{FF2B5EF4-FFF2-40B4-BE49-F238E27FC236}">
                <a16:creationId xmlns:a16="http://schemas.microsoft.com/office/drawing/2014/main" id="{4015E602-BB55-4BF9-4316-1099525C3500}"/>
              </a:ext>
            </a:extLst>
          </p:cNvPr>
          <p:cNvSpPr txBox="1"/>
          <p:nvPr/>
        </p:nvSpPr>
        <p:spPr>
          <a:xfrm>
            <a:off x="871618" y="1749082"/>
            <a:ext cx="7153234" cy="1745348"/>
          </a:xfrm>
          <a:prstGeom prst="rect">
            <a:avLst/>
          </a:prstGeom>
          <a:noFill/>
          <a:ln>
            <a:noFill/>
          </a:ln>
        </p:spPr>
        <p:txBody>
          <a:bodyPr spcFirstLastPara="1" wrap="square" lIns="91425" tIns="91425" rIns="91425" bIns="91425" anchor="t" anchorCtr="0">
            <a:noAutofit/>
          </a:bodyPr>
          <a:lstStyle/>
          <a:p>
            <a:pPr marL="735330" indent="-285750">
              <a:lnSpc>
                <a:spcPct val="150000"/>
              </a:lnSpc>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Investoreninteresse und Umweltansätze</a:t>
            </a:r>
          </a:p>
          <a:p>
            <a:pPr marL="735330" indent="-285750">
              <a:lnSpc>
                <a:spcPct val="150000"/>
              </a:lnSpc>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Unterstützung und Anreize für grünes Unternehmertum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4" name="Google Shape;284;p5">
            <a:extLst>
              <a:ext uri="{FF2B5EF4-FFF2-40B4-BE49-F238E27FC236}">
                <a16:creationId xmlns:a16="http://schemas.microsoft.com/office/drawing/2014/main" id="{DA98C307-DB78-F7E4-5C93-02C67B57F966}"/>
              </a:ext>
            </a:extLst>
          </p:cNvPr>
          <p:cNvSpPr txBox="1"/>
          <p:nvPr/>
        </p:nvSpPr>
        <p:spPr>
          <a:xfrm>
            <a:off x="482595" y="3009938"/>
            <a:ext cx="7434427"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EU Unterstützt</a:t>
            </a:r>
          </a:p>
        </p:txBody>
      </p:sp>
      <p:sp>
        <p:nvSpPr>
          <p:cNvPr id="6" name="Google Shape;285;p5">
            <a:extLst>
              <a:ext uri="{FF2B5EF4-FFF2-40B4-BE49-F238E27FC236}">
                <a16:creationId xmlns:a16="http://schemas.microsoft.com/office/drawing/2014/main" id="{0924751C-80F2-E7A6-7EB0-40C249F131F0}"/>
              </a:ext>
            </a:extLst>
          </p:cNvPr>
          <p:cNvSpPr txBox="1"/>
          <p:nvPr/>
        </p:nvSpPr>
        <p:spPr>
          <a:xfrm>
            <a:off x="763787" y="3373667"/>
            <a:ext cx="7839885" cy="1745348"/>
          </a:xfrm>
          <a:prstGeom prst="rect">
            <a:avLst/>
          </a:prstGeom>
          <a:noFill/>
          <a:ln>
            <a:noFill/>
          </a:ln>
        </p:spPr>
        <p:txBody>
          <a:bodyPr spcFirstLastPara="1" wrap="square" lIns="91425" tIns="91425" rIns="91425" bIns="91425" numCol="2" anchor="t" anchorCtr="0">
            <a:noAutofit/>
          </a:bodyPr>
          <a:lstStyle/>
          <a:p>
            <a:pPr marL="735330" indent="-285750">
              <a:lnSpc>
                <a:spcPct val="150000"/>
              </a:lnSpc>
              <a:spcBef>
                <a:spcPts val="200"/>
              </a:spcBef>
              <a:buFont typeface="Courier New" panose="02070309020205020404" pitchFamily="49" charset="0"/>
              <a:buChar char="o"/>
            </a:pPr>
            <a:r>
              <a:rPr lang="tr-TR" sz="1800" b="1" dirty="0" err="1">
                <a:latin typeface="Calibri Light" panose="020F0302020204030204" pitchFamily="34" charset="0"/>
                <a:cs typeface="Times New Roman" panose="02020603050405020304" pitchFamily="18" charset="0"/>
              </a:rPr>
              <a:t>Horizont </a:t>
            </a:r>
            <a:r>
              <a:rPr lang="tr-TR" sz="1800" b="1" dirty="0">
                <a:latin typeface="Calibri Light" panose="020F0302020204030204" pitchFamily="34" charset="0"/>
                <a:cs typeface="Times New Roman" panose="02020603050405020304" pitchFamily="18" charset="0"/>
              </a:rPr>
              <a:t>Europa.  </a:t>
            </a:r>
          </a:p>
          <a:p>
            <a:pPr marL="735330" indent="-285750">
              <a:lnSpc>
                <a:spcPct val="150000"/>
              </a:lnSpc>
              <a:spcBef>
                <a:spcPts val="200"/>
              </a:spcBef>
              <a:buFont typeface="Courier New" panose="02070309020205020404" pitchFamily="49" charset="0"/>
              <a:buChar char="o"/>
            </a:pPr>
            <a:r>
              <a:rPr lang="tr-TR" sz="1800" b="1" dirty="0">
                <a:latin typeface="Calibri Light" panose="020F0302020204030204" pitchFamily="34" charset="0"/>
                <a:cs typeface="Times New Roman" panose="02020603050405020304" pitchFamily="18" charset="0"/>
              </a:rPr>
              <a:t>LIFE-Programm</a:t>
            </a:r>
          </a:p>
          <a:p>
            <a:pPr marL="735330" indent="-285750">
              <a:lnSpc>
                <a:spcPct val="150000"/>
              </a:lnSpc>
              <a:spcBef>
                <a:spcPts val="200"/>
              </a:spcBef>
              <a:buFont typeface="Courier New" panose="02070309020205020404" pitchFamily="49" charset="0"/>
              <a:buChar char="o"/>
            </a:pPr>
            <a:r>
              <a:rPr lang="tr-TR" sz="1800" b="1" dirty="0" err="1">
                <a:latin typeface="Calibri Light" panose="020F0302020204030204" pitchFamily="34" charset="0"/>
                <a:cs typeface="Times New Roman" panose="02020603050405020304" pitchFamily="18" charset="0"/>
              </a:rPr>
              <a:t>Europäischer </a:t>
            </a:r>
            <a:r>
              <a:rPr lang="tr-TR" sz="1800" b="1" dirty="0" err="1">
                <a:latin typeface="Calibri Light" panose="020F0302020204030204" pitchFamily="34" charset="0"/>
                <a:cs typeface="Times New Roman" panose="02020603050405020304" pitchFamily="18" charset="0"/>
              </a:rPr>
              <a:t>Grüner </a:t>
            </a:r>
            <a:r>
              <a:rPr lang="tr-TR" sz="1800" b="1" dirty="0" err="1">
                <a:latin typeface="Calibri Light" panose="020F0302020204030204" pitchFamily="34" charset="0"/>
                <a:cs typeface="Times New Roman" panose="02020603050405020304" pitchFamily="18" charset="0"/>
              </a:rPr>
              <a:t>Deal</a:t>
            </a:r>
            <a:endParaRPr lang="tr-TR" sz="1800" b="1" dirty="0">
              <a:latin typeface="Calibri Light" panose="020F0302020204030204" pitchFamily="34" charset="0"/>
              <a:cs typeface="Times New Roman" panose="02020603050405020304" pitchFamily="18" charset="0"/>
            </a:endParaRPr>
          </a:p>
          <a:p>
            <a:pPr marL="735330" indent="-285750">
              <a:lnSpc>
                <a:spcPct val="150000"/>
              </a:lnSpc>
              <a:spcBef>
                <a:spcPts val="200"/>
              </a:spcBef>
              <a:buFont typeface="Courier New" panose="02070309020205020404" pitchFamily="49" charset="0"/>
              <a:buChar char="o"/>
            </a:pPr>
            <a:r>
              <a:rPr lang="tr-TR" sz="1800" b="1" dirty="0">
                <a:latin typeface="Calibri Light" panose="020F0302020204030204" pitchFamily="34" charset="0"/>
                <a:cs typeface="Times New Roman" panose="02020603050405020304" pitchFamily="18" charset="0"/>
              </a:rPr>
              <a:t>COSME-Programm</a:t>
            </a:r>
          </a:p>
          <a:p>
            <a:pPr marL="735330" indent="-285750">
              <a:lnSpc>
                <a:spcPct val="150000"/>
              </a:lnSpc>
              <a:spcBef>
                <a:spcPts val="200"/>
              </a:spcBef>
              <a:buFont typeface="Courier New" panose="02070309020205020404" pitchFamily="49" charset="0"/>
              <a:buChar char="o"/>
            </a:pPr>
            <a:r>
              <a:rPr lang="tr-TR" sz="1800" b="1" dirty="0">
                <a:latin typeface="Calibri Light" panose="020F0302020204030204" pitchFamily="34" charset="0"/>
                <a:cs typeface="Times New Roman" panose="02020603050405020304" pitchFamily="18" charset="0"/>
              </a:rPr>
              <a:t>EIC-Beschleuniger </a:t>
            </a:r>
            <a:endParaRPr sz="1800" b="1" dirty="0">
              <a:latin typeface="Calibri Light" panose="020F0302020204030204" pitchFamily="34" charset="0"/>
              <a:cs typeface="Times New Roman" panose="02020603050405020304" pitchFamily="18" charset="0"/>
              <a:sym typeface="Calibri"/>
            </a:endParaRPr>
          </a:p>
        </p:txBody>
      </p:sp>
      <p:pic>
        <p:nvPicPr>
          <p:cNvPr id="8" name="Resim 7">
            <a:extLst>
              <a:ext uri="{FF2B5EF4-FFF2-40B4-BE49-F238E27FC236}">
                <a16:creationId xmlns:a16="http://schemas.microsoft.com/office/drawing/2014/main" id="{0CE5EEF0-48AD-C1E8-9820-DD392972EBF7}"/>
              </a:ext>
            </a:extLst>
          </p:cNvPr>
          <p:cNvPicPr>
            <a:picLocks noChangeAspect="1"/>
          </p:cNvPicPr>
          <p:nvPr/>
        </p:nvPicPr>
        <p:blipFill>
          <a:blip r:embed="rId3"/>
          <a:stretch>
            <a:fillRect/>
          </a:stretch>
        </p:blipFill>
        <p:spPr>
          <a:xfrm flipH="1">
            <a:off x="5403272" y="-636763"/>
            <a:ext cx="6788727" cy="6808521"/>
          </a:xfrm>
          <a:prstGeom prst="rect">
            <a:avLst/>
          </a:prstGeom>
        </p:spPr>
      </p:pic>
    </p:spTree>
    <p:extLst>
      <p:ext uri="{BB962C8B-B14F-4D97-AF65-F5344CB8AC3E}">
        <p14:creationId xmlns:p14="http://schemas.microsoft.com/office/powerpoint/2010/main" val="2867301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76558" y="323943"/>
            <a:ext cx="10058400" cy="823740"/>
          </a:xfrm>
          <a:prstGeom prst="rect">
            <a:avLst/>
          </a:prstGeom>
          <a:noFill/>
          <a:ln>
            <a:noFill/>
          </a:ln>
        </p:spPr>
        <p:txBody>
          <a:bodyPr spcFirstLastPara="1" wrap="square" lIns="91425" tIns="45700" rIns="91425" bIns="45700" anchor="b" anchorCtr="0">
            <a:normAutofit/>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Untersuchung grüner unternehmerischer Geschäftsmodelle in der Welt.</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462973" y="1443561"/>
            <a:ext cx="8204206" cy="641700"/>
          </a:xfrm>
          <a:prstGeom prst="rect">
            <a:avLst/>
          </a:prstGeom>
          <a:noFill/>
          <a:ln>
            <a:noFill/>
          </a:ln>
        </p:spPr>
        <p:txBody>
          <a:bodyPr spcFirstLastPara="1" wrap="square" lIns="91425" tIns="91425" rIns="91425" bIns="91425" anchor="t" anchorCtr="0">
            <a:noAutofit/>
          </a:bodyPr>
          <a:lstStyle/>
          <a:p>
            <a:pPr marL="449580"/>
            <a:r>
              <a:rPr lang="tr-TR" sz="2100" b="1" dirty="0">
                <a:solidFill>
                  <a:schemeClr val="accent1"/>
                </a:solidFill>
                <a:latin typeface="Calibri"/>
                <a:cs typeface="Calibri"/>
              </a:rPr>
              <a:t>Überlegungen zu grünen Geschäftsideen für Unternehmer</a:t>
            </a:r>
          </a:p>
        </p:txBody>
      </p:sp>
      <p:sp>
        <p:nvSpPr>
          <p:cNvPr id="2" name="Google Shape;285;p5">
            <a:extLst>
              <a:ext uri="{FF2B5EF4-FFF2-40B4-BE49-F238E27FC236}">
                <a16:creationId xmlns:a16="http://schemas.microsoft.com/office/drawing/2014/main" id="{4015E602-BB55-4BF9-4316-1099525C3500}"/>
              </a:ext>
            </a:extLst>
          </p:cNvPr>
          <p:cNvSpPr txBox="1"/>
          <p:nvPr/>
        </p:nvSpPr>
        <p:spPr>
          <a:xfrm>
            <a:off x="1080329" y="1764411"/>
            <a:ext cx="7153234" cy="1745348"/>
          </a:xfrm>
          <a:prstGeom prst="rect">
            <a:avLst/>
          </a:prstGeom>
          <a:noFill/>
          <a:ln>
            <a:noFill/>
          </a:ln>
        </p:spPr>
        <p:txBody>
          <a:bodyPr spcFirstLastPara="1" wrap="square" lIns="91425" tIns="91425" rIns="91425" bIns="91425" anchor="t" anchorCtr="0">
            <a:noAutofit/>
          </a:bodyPr>
          <a:lstStyle/>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Nicht schädlich für die Gesundheit von Mensch und Tier,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Keine Beeinträchtigung der Umwelt,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Sie verbrauchen nicht übermäßig viel Energie und andere Ressourcen,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Keine unnötige Verschwendung verursachen,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Tiere sollten nicht gequält werden, </a:t>
            </a:r>
          </a:p>
          <a:p>
            <a:pPr marL="285750" indent="-285750" algn="just">
              <a:lnSpc>
                <a:spcPct val="200000"/>
              </a:lnSpc>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Sie sind in erster Linie dafür verantwortlich, eine bewohnbare Welt zu hinterlassen.</a:t>
            </a:r>
          </a:p>
          <a:p>
            <a:pPr marL="0" lvl="0" indent="0" algn="l" rtl="0">
              <a:lnSpc>
                <a:spcPct val="200000"/>
              </a:lnSpc>
              <a:spcBef>
                <a:spcPts val="1500"/>
              </a:spcBef>
              <a:spcAft>
                <a:spcPts val="0"/>
              </a:spcAft>
              <a:buNone/>
            </a:pPr>
            <a:endParaRPr sz="3200" dirty="0">
              <a:solidFill>
                <a:srgbClr val="3F3F3F"/>
              </a:solidFill>
              <a:latin typeface="Calibri"/>
              <a:ea typeface="Calibri"/>
              <a:cs typeface="Calibri"/>
              <a:sym typeface="Calibri"/>
            </a:endParaRPr>
          </a:p>
        </p:txBody>
      </p:sp>
      <p:pic>
        <p:nvPicPr>
          <p:cNvPr id="5" name="Resim 4">
            <a:extLst>
              <a:ext uri="{FF2B5EF4-FFF2-40B4-BE49-F238E27FC236}">
                <a16:creationId xmlns:a16="http://schemas.microsoft.com/office/drawing/2014/main" id="{0F999976-CB70-1F9D-D055-D0086E23BD3D}"/>
              </a:ext>
            </a:extLst>
          </p:cNvPr>
          <p:cNvPicPr>
            <a:picLocks noChangeAspect="1"/>
          </p:cNvPicPr>
          <p:nvPr/>
        </p:nvPicPr>
        <p:blipFill>
          <a:blip r:embed="rId3"/>
          <a:stretch>
            <a:fillRect/>
          </a:stretch>
        </p:blipFill>
        <p:spPr>
          <a:xfrm>
            <a:off x="7626925" y="1955132"/>
            <a:ext cx="4662055" cy="4662055"/>
          </a:xfrm>
          <a:prstGeom prst="rect">
            <a:avLst/>
          </a:prstGeom>
        </p:spPr>
      </p:pic>
    </p:spTree>
    <p:extLst>
      <p:ext uri="{BB962C8B-B14F-4D97-AF65-F5344CB8AC3E}">
        <p14:creationId xmlns:p14="http://schemas.microsoft.com/office/powerpoint/2010/main" val="1816691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0"/>
          <p:cNvSpPr txBox="1">
            <a:spLocks noGrp="1"/>
          </p:cNvSpPr>
          <p:nvPr>
            <p:ph type="ctrTitle"/>
          </p:nvPr>
        </p:nvSpPr>
        <p:spPr>
          <a:xfrm>
            <a:off x="1066800" y="2152753"/>
            <a:ext cx="10058400" cy="3566160"/>
          </a:xfrm>
          <a:prstGeom prst="rect">
            <a:avLst/>
          </a:prstGeom>
          <a:noFill/>
          <a:ln>
            <a:noFill/>
          </a:ln>
        </p:spPr>
        <p:txBody>
          <a:bodyPr spcFirstLastPara="1" wrap="square" lIns="121900" tIns="121900" rIns="121900" bIns="121900" anchor="b" anchorCtr="0">
            <a:noAutofit/>
          </a:bodyPr>
          <a:lstStyle/>
          <a:p>
            <a:pPr>
              <a:buClr>
                <a:srgbClr val="3F762A"/>
              </a:buClr>
              <a:buSzPts val="4800"/>
            </a:pPr>
            <a:r>
              <a:rPr lang="tr-TR" sz="4800" dirty="0">
                <a:solidFill>
                  <a:srgbClr val="595959"/>
                </a:solidFill>
                <a:latin typeface="Calibri"/>
                <a:cs typeface="Calibri"/>
              </a:rPr>
              <a:t>KULTUR DES GRÜNEN UNTERNEHMERTUMS UND IDEEN FÜR GESCHÄFTSMODELLE</a:t>
            </a:r>
            <a:br>
              <a:rPr lang="tr-TR" sz="4800" dirty="0">
                <a:solidFill>
                  <a:srgbClr val="595959"/>
                </a:solidFill>
                <a:latin typeface="Calibri"/>
                <a:cs typeface="Calibri"/>
              </a:rPr>
            </a:br>
            <a:br>
              <a:rPr lang="de-DE" sz="4800" dirty="0">
                <a:solidFill>
                  <a:srgbClr val="3F762A"/>
                </a:solidFill>
              </a:rPr>
            </a:br>
            <a:br>
              <a:rPr lang="de-DE" dirty="0">
                <a:solidFill>
                  <a:srgbClr val="FFFF00"/>
                </a:solidFill>
              </a:rPr>
            </a:br>
            <a:r>
              <a:rPr lang="de-DE" dirty="0">
                <a:solidFill>
                  <a:srgbClr val="3F762A"/>
                </a:solidFill>
              </a:rPr>
              <a:t>Videos</a:t>
            </a:r>
            <a:endParaRPr b="1" dirty="0">
              <a:solidFill>
                <a:srgbClr val="3F762A"/>
              </a:solidFill>
            </a:endParaRPr>
          </a:p>
        </p:txBody>
      </p:sp>
      <p:grpSp>
        <p:nvGrpSpPr>
          <p:cNvPr id="351" name="Google Shape;351;p10"/>
          <p:cNvGrpSpPr/>
          <p:nvPr/>
        </p:nvGrpSpPr>
        <p:grpSpPr>
          <a:xfrm>
            <a:off x="5557000" y="6273133"/>
            <a:ext cx="1078000" cy="122800"/>
            <a:chOff x="3570750" y="4704850"/>
            <a:chExt cx="808500" cy="92100"/>
          </a:xfrm>
        </p:grpSpPr>
        <p:sp>
          <p:nvSpPr>
            <p:cNvPr id="352" name="Google Shape;352;p10"/>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3" name="Google Shape;353;p10"/>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4" name="Google Shape;354;p10"/>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5" name="Google Shape;355;p10"/>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356" name="Google Shape;356;p10"/>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57" name="Google Shape;357;p10"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358" name="Google Shape;358;p10"/>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359" name="Google Shape;359;p10"/>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ee4f95c8f2_0_113"/>
          <p:cNvSpPr/>
          <p:nvPr/>
        </p:nvSpPr>
        <p:spPr>
          <a:xfrm>
            <a:off x="-1027289" y="2427112"/>
            <a:ext cx="2054700" cy="1716000"/>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g1ee4f95c8f2_0_113"/>
          <p:cNvSpPr txBox="1">
            <a:spLocks noGrp="1"/>
          </p:cNvSpPr>
          <p:nvPr>
            <p:ph type="title"/>
          </p:nvPr>
        </p:nvSpPr>
        <p:spPr>
          <a:xfrm>
            <a:off x="640080" y="197661"/>
            <a:ext cx="10515600" cy="80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Videos zur Bewirtschaftung natürlicher Ressourcen</a:t>
            </a:r>
            <a:endParaRPr>
              <a:solidFill>
                <a:srgbClr val="2A4F1C"/>
              </a:solidFill>
            </a:endParaRPr>
          </a:p>
        </p:txBody>
      </p:sp>
      <p:sp>
        <p:nvSpPr>
          <p:cNvPr id="366" name="Google Shape;366;g1ee4f95c8f2_0_113"/>
          <p:cNvSpPr txBox="1">
            <a:spLocks noGrp="1"/>
          </p:cNvSpPr>
          <p:nvPr>
            <p:ph type="body" idx="1"/>
          </p:nvPr>
        </p:nvSpPr>
        <p:spPr>
          <a:xfrm>
            <a:off x="1097280" y="1241778"/>
            <a:ext cx="10058400" cy="46272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ct val="100000"/>
              <a:buNone/>
            </a:pPr>
            <a:r>
              <a:rPr lang="tr-TR" b="0" i="0" dirty="0" err="1">
                <a:solidFill>
                  <a:srgbClr val="0D0D0D"/>
                </a:solidFill>
                <a:effectLst/>
                <a:latin typeface="Söhne"/>
              </a:rPr>
              <a:t>Bitte </a:t>
            </a:r>
            <a:r>
              <a:rPr lang="tr-TR" b="0" i="0" dirty="0" err="1">
                <a:solidFill>
                  <a:srgbClr val="0D0D0D"/>
                </a:solidFill>
                <a:effectLst/>
                <a:latin typeface="Söhne"/>
              </a:rPr>
              <a:t>sehen Sie sich </a:t>
            </a:r>
            <a:r>
              <a:rPr lang="tr-TR" b="0" i="0" dirty="0" err="1">
                <a:solidFill>
                  <a:srgbClr val="0D0D0D"/>
                </a:solidFill>
                <a:effectLst/>
                <a:latin typeface="Söhne"/>
              </a:rPr>
              <a:t>die </a:t>
            </a:r>
            <a:r>
              <a:rPr lang="tr-TR" b="0" i="0" dirty="0" err="1">
                <a:solidFill>
                  <a:srgbClr val="0D0D0D"/>
                </a:solidFill>
                <a:effectLst/>
                <a:latin typeface="Söhne"/>
              </a:rPr>
              <a:t>unten </a:t>
            </a:r>
            <a:r>
              <a:rPr lang="tr-TR" b="0" i="0" dirty="0" err="1">
                <a:solidFill>
                  <a:srgbClr val="0D0D0D"/>
                </a:solidFill>
                <a:effectLst/>
                <a:latin typeface="Söhne"/>
              </a:rPr>
              <a:t>aufgeführten </a:t>
            </a:r>
            <a:r>
              <a:rPr lang="tr-TR" b="0" i="0" dirty="0" err="1">
                <a:solidFill>
                  <a:srgbClr val="0D0D0D"/>
                </a:solidFill>
                <a:effectLst/>
                <a:latin typeface="Söhne"/>
              </a:rPr>
              <a:t>Videos </a:t>
            </a:r>
            <a:r>
              <a:rPr lang="tr-TR" b="0" i="0" dirty="0" err="1">
                <a:solidFill>
                  <a:srgbClr val="0D0D0D"/>
                </a:solidFill>
                <a:effectLst/>
                <a:latin typeface="Söhne"/>
              </a:rPr>
              <a:t>aufmerksam </a:t>
            </a:r>
            <a:r>
              <a:rPr lang="tr-TR" b="0" i="0" dirty="0" err="1">
                <a:solidFill>
                  <a:srgbClr val="0D0D0D"/>
                </a:solidFill>
                <a:effectLst/>
                <a:latin typeface="Söhne"/>
              </a:rPr>
              <a:t>an </a:t>
            </a:r>
            <a:r>
              <a:rPr lang="tr-TR" b="0" i="0" dirty="0" err="1">
                <a:solidFill>
                  <a:srgbClr val="0D0D0D"/>
                </a:solidFill>
                <a:effectLst/>
                <a:latin typeface="Söhne"/>
              </a:rPr>
              <a:t>und </a:t>
            </a:r>
            <a:r>
              <a:rPr lang="tr-TR" b="0" i="0" dirty="0" err="1">
                <a:solidFill>
                  <a:srgbClr val="0D0D0D"/>
                </a:solidFill>
                <a:effectLst/>
                <a:latin typeface="Söhne"/>
              </a:rPr>
              <a:t>machen Sie </a:t>
            </a:r>
            <a:r>
              <a:rPr lang="tr-TR" b="0" i="0" dirty="0" err="1">
                <a:solidFill>
                  <a:srgbClr val="0D0D0D"/>
                </a:solidFill>
                <a:effectLst/>
                <a:latin typeface="Söhne"/>
              </a:rPr>
              <a:t>sich Notizen </a:t>
            </a:r>
            <a:r>
              <a:rPr lang="tr-TR" b="0" i="0" dirty="0">
                <a:solidFill>
                  <a:srgbClr val="0D0D0D"/>
                </a:solidFill>
                <a:effectLst/>
                <a:latin typeface="Söhne"/>
              </a:rPr>
              <a:t>zu </a:t>
            </a:r>
            <a:r>
              <a:rPr lang="tr-TR" b="0" i="0" dirty="0" err="1">
                <a:solidFill>
                  <a:srgbClr val="0D0D0D"/>
                </a:solidFill>
                <a:effectLst/>
                <a:latin typeface="Söhne"/>
              </a:rPr>
              <a:t>den </a:t>
            </a:r>
            <a:r>
              <a:rPr lang="tr-TR" b="0" i="0" dirty="0" err="1">
                <a:solidFill>
                  <a:srgbClr val="0D0D0D"/>
                </a:solidFill>
                <a:effectLst/>
                <a:latin typeface="Söhne"/>
              </a:rPr>
              <a:t>wichtigsten </a:t>
            </a:r>
            <a:r>
              <a:rPr lang="tr-TR" b="0" i="0" dirty="0" err="1">
                <a:solidFill>
                  <a:srgbClr val="0D0D0D"/>
                </a:solidFill>
                <a:effectLst/>
                <a:latin typeface="Söhne"/>
              </a:rPr>
              <a:t>Fakten</a:t>
            </a:r>
            <a:r>
              <a:rPr lang="tr-TR" b="0" i="0" dirty="0">
                <a:solidFill>
                  <a:srgbClr val="0D0D0D"/>
                </a:solidFill>
                <a:effectLst/>
                <a:latin typeface="Söhne"/>
              </a:rPr>
              <a:t>. </a:t>
            </a:r>
            <a:r>
              <a:rPr lang="tr-TR" b="0" i="0" dirty="0" err="1">
                <a:solidFill>
                  <a:srgbClr val="0D0D0D"/>
                </a:solidFill>
                <a:effectLst/>
                <a:latin typeface="Söhne"/>
              </a:rPr>
              <a:t>Präsentieren </a:t>
            </a:r>
            <a:r>
              <a:rPr lang="tr-TR" b="0" i="0" dirty="0">
                <a:solidFill>
                  <a:srgbClr val="0D0D0D"/>
                </a:solidFill>
                <a:effectLst/>
                <a:latin typeface="Söhne"/>
              </a:rPr>
              <a:t>Sie </a:t>
            </a:r>
            <a:r>
              <a:rPr lang="tr-TR" b="0" i="0" dirty="0" err="1">
                <a:solidFill>
                  <a:srgbClr val="0D0D0D"/>
                </a:solidFill>
                <a:effectLst/>
                <a:latin typeface="Söhne"/>
              </a:rPr>
              <a:t>dann </a:t>
            </a:r>
            <a:r>
              <a:rPr lang="tr-TR" b="0" i="0" dirty="0" err="1">
                <a:solidFill>
                  <a:srgbClr val="0D0D0D"/>
                </a:solidFill>
                <a:effectLst/>
                <a:latin typeface="Söhne"/>
              </a:rPr>
              <a:t>die </a:t>
            </a:r>
            <a:r>
              <a:rPr lang="tr-TR" b="0" i="0" dirty="0" err="1">
                <a:solidFill>
                  <a:srgbClr val="0D0D0D"/>
                </a:solidFill>
                <a:effectLst/>
                <a:latin typeface="Söhne"/>
              </a:rPr>
              <a:t>Kernthemen </a:t>
            </a:r>
            <a:r>
              <a:rPr lang="tr-TR" b="0" i="0" dirty="0" err="1">
                <a:solidFill>
                  <a:srgbClr val="0D0D0D"/>
                </a:solidFill>
                <a:effectLst/>
                <a:latin typeface="Söhne"/>
              </a:rPr>
              <a:t>Ihren </a:t>
            </a:r>
            <a:r>
              <a:rPr lang="tr-TR" b="0" i="0" dirty="0" err="1">
                <a:solidFill>
                  <a:srgbClr val="0D0D0D"/>
                </a:solidFill>
                <a:effectLst/>
                <a:latin typeface="Söhne"/>
              </a:rPr>
              <a:t>Freunden </a:t>
            </a:r>
            <a:r>
              <a:rPr lang="tr-TR" b="0" i="0" dirty="0" err="1">
                <a:solidFill>
                  <a:srgbClr val="0D0D0D"/>
                </a:solidFill>
                <a:effectLst/>
                <a:latin typeface="Söhne"/>
              </a:rPr>
              <a:t>oder </a:t>
            </a:r>
            <a:r>
              <a:rPr lang="tr-TR" b="0" i="0" dirty="0">
                <a:solidFill>
                  <a:srgbClr val="0D0D0D"/>
                </a:solidFill>
                <a:effectLst/>
                <a:latin typeface="Söhne"/>
              </a:rPr>
              <a:t>einer </a:t>
            </a:r>
            <a:r>
              <a:rPr lang="tr-TR" b="0" i="0" dirty="0" err="1">
                <a:solidFill>
                  <a:srgbClr val="0D0D0D"/>
                </a:solidFill>
                <a:effectLst/>
                <a:latin typeface="Söhne"/>
              </a:rPr>
              <a:t>Jugendgruppe </a:t>
            </a:r>
            <a:r>
              <a:rPr lang="tr-TR" b="0" i="0" dirty="0">
                <a:solidFill>
                  <a:srgbClr val="0D0D0D"/>
                </a:solidFill>
                <a:effectLst/>
                <a:latin typeface="Söhne"/>
              </a:rPr>
              <a:t>auf </a:t>
            </a:r>
            <a:r>
              <a:rPr lang="tr-TR" b="0" i="0" dirty="0" err="1">
                <a:solidFill>
                  <a:srgbClr val="0D0D0D"/>
                </a:solidFill>
                <a:effectLst/>
                <a:latin typeface="Söhne"/>
              </a:rPr>
              <a:t>verständliche </a:t>
            </a:r>
            <a:r>
              <a:rPr lang="tr-TR" b="0" i="0" dirty="0" err="1">
                <a:solidFill>
                  <a:srgbClr val="0D0D0D"/>
                </a:solidFill>
                <a:effectLst/>
                <a:latin typeface="Söhne"/>
              </a:rPr>
              <a:t>und </a:t>
            </a:r>
            <a:r>
              <a:rPr lang="tr-TR" b="0" i="0" dirty="0" err="1">
                <a:solidFill>
                  <a:srgbClr val="0D0D0D"/>
                </a:solidFill>
                <a:effectLst/>
                <a:latin typeface="Söhne"/>
              </a:rPr>
              <a:t>klare </a:t>
            </a:r>
            <a:r>
              <a:rPr lang="tr-TR" b="0" i="0" dirty="0" err="1">
                <a:solidFill>
                  <a:srgbClr val="0D0D0D"/>
                </a:solidFill>
                <a:effectLst/>
                <a:latin typeface="Söhne"/>
              </a:rPr>
              <a:t>Weise</a:t>
            </a:r>
            <a:r>
              <a:rPr lang="tr-TR" b="0" i="0" dirty="0">
                <a:solidFill>
                  <a:srgbClr val="0D0D0D"/>
                </a:solidFill>
                <a:effectLst/>
                <a:latin typeface="Söhne"/>
              </a:rPr>
              <a:t>.</a:t>
            </a:r>
          </a:p>
          <a:p>
            <a:pPr marL="91440" lvl="0" indent="-117475" algn="l" rtl="0">
              <a:lnSpc>
                <a:spcPct val="90000"/>
              </a:lnSpc>
              <a:spcBef>
                <a:spcPts val="0"/>
              </a:spcBef>
              <a:spcAft>
                <a:spcPts val="0"/>
              </a:spcAft>
              <a:buSzPct val="100000"/>
              <a:buChar char=" "/>
            </a:pPr>
            <a:endParaRPr lang="tr-TR" dirty="0">
              <a:solidFill>
                <a:srgbClr val="0D0D0D"/>
              </a:solidFill>
              <a:latin typeface="Söhne"/>
            </a:endParaRPr>
          </a:p>
          <a:p>
            <a:pPr marL="91440" lvl="0" indent="-117475" algn="l" rtl="0">
              <a:lnSpc>
                <a:spcPct val="90000"/>
              </a:lnSpc>
              <a:spcBef>
                <a:spcPts val="0"/>
              </a:spcBef>
              <a:spcAft>
                <a:spcPts val="0"/>
              </a:spcAft>
              <a:buSzPct val="100000"/>
              <a:buChar char=" "/>
            </a:pPr>
            <a:endParaRPr b="1" dirty="0">
              <a:solidFill>
                <a:srgbClr val="2A4F1C"/>
              </a:solidFill>
            </a:endParaRPr>
          </a:p>
          <a:p>
            <a:pPr algn="l"/>
            <a:r>
              <a:rPr lang="tr-TR" b="1" i="0" dirty="0">
                <a:solidFill>
                  <a:srgbClr val="0F0F0F"/>
                </a:solidFill>
                <a:effectLst/>
                <a:latin typeface="Roboto" panose="02000000000000000000" pitchFamily="2" charset="0"/>
              </a:rPr>
              <a:t>Innovative Geschäftsideen im Bereich der erneuerbaren Energien</a:t>
            </a:r>
          </a:p>
          <a:p>
            <a:pPr marL="91440" lvl="0" indent="-105727" algn="l" rtl="0">
              <a:spcBef>
                <a:spcPts val="1400"/>
              </a:spcBef>
              <a:spcAft>
                <a:spcPts val="0"/>
              </a:spcAft>
              <a:buClr>
                <a:schemeClr val="accent1"/>
              </a:buClr>
              <a:buSzPct val="90000"/>
              <a:buChar char=" "/>
            </a:pPr>
            <a:r>
              <a:rPr lang="tr-TR" b="1" dirty="0">
                <a:solidFill>
                  <a:schemeClr val="accent1"/>
                </a:solidFill>
                <a:hlinkClick r:id="rId3"/>
              </a:rPr>
              <a:t>https://www.youtube.com/watch?v=OcY-VRXrbQA</a:t>
            </a:r>
            <a:endParaRPr lang="tr-TR" b="1" dirty="0">
              <a:solidFill>
                <a:schemeClr val="accent1"/>
              </a:solidFill>
            </a:endParaRPr>
          </a:p>
          <a:p>
            <a:pPr marL="91440" lvl="0" indent="-105727" algn="l" rtl="0">
              <a:spcBef>
                <a:spcPts val="1400"/>
              </a:spcBef>
              <a:spcAft>
                <a:spcPts val="0"/>
              </a:spcAft>
              <a:buClr>
                <a:schemeClr val="accent1"/>
              </a:buClr>
              <a:buSzPct val="90000"/>
              <a:buChar char=" "/>
            </a:pPr>
            <a:endParaRPr b="1" dirty="0">
              <a:solidFill>
                <a:schemeClr val="accent1"/>
              </a:solidFill>
            </a:endParaRPr>
          </a:p>
          <a:p>
            <a:pPr marL="0" lvl="0" indent="0" algn="l" rtl="0">
              <a:lnSpc>
                <a:spcPct val="115000"/>
              </a:lnSpc>
              <a:spcBef>
                <a:spcPts val="0"/>
              </a:spcBef>
              <a:spcAft>
                <a:spcPts val="0"/>
              </a:spcAft>
              <a:buSzPct val="100000"/>
              <a:buNone/>
            </a:pPr>
            <a:r>
              <a:rPr lang="tr-TR" b="1" dirty="0">
                <a:solidFill>
                  <a:srgbClr val="0F0F0F"/>
                </a:solidFill>
                <a:latin typeface="Roboto" panose="02000000000000000000" pitchFamily="2" charset="0"/>
              </a:rPr>
              <a:t>      Wie grüne Unternehmen von Ihnen und dem Planeten profitieren.</a:t>
            </a:r>
          </a:p>
          <a:p>
            <a:pPr marL="0" lvl="0" indent="0" algn="l" rtl="0">
              <a:lnSpc>
                <a:spcPct val="115000"/>
              </a:lnSpc>
              <a:spcBef>
                <a:spcPts val="0"/>
              </a:spcBef>
              <a:spcAft>
                <a:spcPts val="0"/>
              </a:spcAft>
              <a:buSzPct val="100000"/>
              <a:buNone/>
            </a:pPr>
            <a:r>
              <a:rPr lang="tr-TR" b="1" i="0" dirty="0">
                <a:solidFill>
                  <a:srgbClr val="0F0F0F"/>
                </a:solidFill>
                <a:effectLst/>
                <a:latin typeface="Roboto" panose="02000000000000000000" pitchFamily="2" charset="0"/>
                <a:hlinkClick r:id="rId4"/>
              </a:rPr>
              <a:t>https://www.youtube.com/watch?v=pRpFpXDElX0&amp;t=10s </a:t>
            </a:r>
          </a:p>
          <a:p>
            <a:pPr marL="0" lvl="0" indent="0" algn="l" rtl="0">
              <a:lnSpc>
                <a:spcPct val="90000"/>
              </a:lnSpc>
              <a:spcBef>
                <a:spcPts val="1400"/>
              </a:spcBef>
              <a:spcAft>
                <a:spcPts val="0"/>
              </a:spcAft>
              <a:buSzPct val="100000"/>
              <a:buNone/>
            </a:pPr>
            <a:r>
              <a:rPr lang="tr-TR" b="1" i="0" dirty="0">
                <a:solidFill>
                  <a:srgbClr val="0F0F0F"/>
                </a:solidFill>
                <a:effectLst/>
                <a:latin typeface="Roboto" panose="02000000000000000000" pitchFamily="2" charset="0"/>
              </a:rPr>
              <a:t>Umweltfreundliche Geschäftsideen für grüne Unternehmer </a:t>
            </a:r>
          </a:p>
          <a:p>
            <a:pPr marL="91440" lvl="0" indent="0" algn="l" rtl="0">
              <a:lnSpc>
                <a:spcPct val="90000"/>
              </a:lnSpc>
              <a:spcBef>
                <a:spcPts val="1400"/>
              </a:spcBef>
              <a:spcAft>
                <a:spcPts val="0"/>
              </a:spcAft>
              <a:buSzPct val="100000"/>
              <a:buNone/>
            </a:pPr>
            <a:r>
              <a:rPr lang="tr-TR" b="1" dirty="0">
                <a:solidFill>
                  <a:schemeClr val="accent1"/>
                </a:solidFill>
              </a:rPr>
              <a:t>https://www.youtube.com/watch?v=iqmzJfc3epw</a:t>
            </a:r>
            <a:endParaRPr b="1" dirty="0">
              <a:solidFill>
                <a:schemeClr val="accent1"/>
              </a:solidFill>
            </a:endParaRPr>
          </a:p>
        </p:txBody>
      </p:sp>
      <p:sp>
        <p:nvSpPr>
          <p:cNvPr id="367" name="Google Shape;367;g1ee4f95c8f2_0_113"/>
          <p:cNvSpPr txBox="1"/>
          <p:nvPr/>
        </p:nvSpPr>
        <p:spPr>
          <a:xfrm>
            <a:off x="0" y="3005971"/>
            <a:ext cx="1215600" cy="718800"/>
          </a:xfrm>
          <a:prstGeom prst="rect">
            <a:avLst/>
          </a:prstGeom>
          <a:noFill/>
          <a:ln>
            <a:noFill/>
          </a:ln>
        </p:spPr>
        <p:txBody>
          <a:bodyPr spcFirstLastPara="1" wrap="square" lIns="91425" tIns="91425" rIns="91425" bIns="91425" anchor="t" anchorCtr="0">
            <a:normAutofit/>
          </a:bodyPr>
          <a:lstStyle/>
          <a:p>
            <a:pPr marL="0" marR="0" lvl="0" indent="0" algn="l" rtl="0">
              <a:spcBef>
                <a:spcPts val="0"/>
              </a:spcBef>
              <a:spcAft>
                <a:spcPts val="0"/>
              </a:spcAft>
              <a:buNone/>
            </a:pPr>
            <a:r>
              <a:rPr lang="de-DE" sz="2800" b="1" dirty="0">
                <a:solidFill>
                  <a:schemeClr val="lt1"/>
                </a:solidFill>
                <a:latin typeface="Arial"/>
                <a:ea typeface="Arial"/>
                <a:cs typeface="Arial"/>
                <a:sym typeface="Arial"/>
              </a:rPr>
              <a:t>Aufgabe</a:t>
            </a:r>
            <a:endParaRPr dirty="0"/>
          </a:p>
        </p:txBody>
      </p:sp>
    </p:spTree>
  </p:cSld>
  <p:clrMapOvr>
    <a:masterClrMapping/>
  </p:clrMapOvr>
</p:sld>
</file>

<file path=ppt/slides/slide17.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ctrTitle"/>
          </p:nvPr>
        </p:nvSpPr>
        <p:spPr>
          <a:xfrm>
            <a:off x="862342" y="2706973"/>
            <a:ext cx="10058400" cy="3566160"/>
          </a:xfrm>
          <a:prstGeom prst="rect">
            <a:avLst/>
          </a:prstGeom>
          <a:noFill/>
          <a:ln>
            <a:noFill/>
          </a:ln>
        </p:spPr>
        <p:txBody>
          <a:bodyPr spcFirstLastPara="1" wrap="square" lIns="121900" tIns="121900" rIns="121900" bIns="121900" anchor="b" anchorCtr="0">
            <a:noAutofit/>
          </a:bodyPr>
          <a:lstStyle/>
          <a:p>
            <a:pPr>
              <a:buClr>
                <a:srgbClr val="3F762A"/>
              </a:buClr>
              <a:buSzPts val="4800"/>
            </a:pPr>
            <a:r>
              <a:rPr lang="tr-TR" sz="4800" dirty="0">
                <a:solidFill>
                  <a:srgbClr val="3F762A"/>
                </a:solidFill>
              </a:rPr>
              <a:t>KULTUR DES </a:t>
            </a:r>
            <a:r>
              <a:rPr lang="tr-TR" sz="6000" dirty="0">
                <a:solidFill>
                  <a:srgbClr val="3F762A"/>
                </a:solidFill>
              </a:rPr>
              <a:t>GRÜNEN UNTERNEHMERTUMS </a:t>
            </a:r>
            <a:r>
              <a:rPr lang="tr-TR" sz="4800" dirty="0">
                <a:solidFill>
                  <a:srgbClr val="3F762A"/>
                </a:solidFill>
              </a:rPr>
              <a:t>UND IDEEN FÜR GESCHÄFTSMODELLE</a:t>
            </a:r>
            <a:br>
              <a:rPr lang="tr-TR" dirty="0">
                <a:solidFill>
                  <a:srgbClr val="3F762A"/>
                </a:solidFill>
              </a:rPr>
            </a:br>
            <a:br>
              <a:rPr lang="de-DE" dirty="0">
                <a:solidFill>
                  <a:srgbClr val="3F762A"/>
                </a:solidFill>
              </a:rPr>
            </a:br>
            <a:br>
              <a:rPr lang="de-DE" dirty="0">
                <a:solidFill>
                  <a:srgbClr val="3F762A"/>
                </a:solidFill>
              </a:rPr>
            </a:br>
            <a:r>
              <a:rPr lang="de-DE" dirty="0">
                <a:solidFill>
                  <a:srgbClr val="3F762A"/>
                </a:solidFill>
              </a:rPr>
              <a:t>Selbstkontrolle</a:t>
            </a:r>
            <a:endParaRPr dirty="0">
              <a:solidFill>
                <a:srgbClr val="3F762A"/>
              </a:solidFill>
            </a:endParaRPr>
          </a:p>
        </p:txBody>
      </p:sp>
      <p:grpSp>
        <p:nvGrpSpPr>
          <p:cNvPr id="381" name="Google Shape;381;p18"/>
          <p:cNvGrpSpPr/>
          <p:nvPr/>
        </p:nvGrpSpPr>
        <p:grpSpPr>
          <a:xfrm>
            <a:off x="5557000" y="6273133"/>
            <a:ext cx="1078000" cy="122800"/>
            <a:chOff x="3570750" y="4704850"/>
            <a:chExt cx="808500" cy="92100"/>
          </a:xfrm>
        </p:grpSpPr>
        <p:sp>
          <p:nvSpPr>
            <p:cNvPr id="382" name="Google Shape;382;p18"/>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3" name="Google Shape;383;p18"/>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4" name="Google Shape;384;p18"/>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5" name="Google Shape;385;p18"/>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386" name="Google Shape;386;p18"/>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87" name="Google Shape;387;p18"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388" name="Google Shape;388;p18"/>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389" name="Google Shape;389;p18"/>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dirty="0"/>
              <a:t>Test </a:t>
            </a:r>
            <a:r>
              <a:rPr lang="de-DE" dirty="0" err="1"/>
              <a:t>zu </a:t>
            </a:r>
            <a:r>
              <a:rPr lang="de-DE" dirty="0" err="1"/>
              <a:t>grüner </a:t>
            </a:r>
            <a:r>
              <a:rPr lang="de-DE" dirty="0" err="1"/>
              <a:t>Unternehmerkultur </a:t>
            </a:r>
            <a:r>
              <a:rPr lang="de-DE" dirty="0" err="1"/>
              <a:t>und </a:t>
            </a:r>
            <a:r>
              <a:rPr lang="de-DE" dirty="0" err="1"/>
              <a:t>Geschäftsmodellen</a:t>
            </a:r>
            <a:endParaRPr dirty="0"/>
          </a:p>
        </p:txBody>
      </p:sp>
      <p:sp>
        <p:nvSpPr>
          <p:cNvPr id="395" name="Google Shape;395;p19"/>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p>
            <a:pPr marL="91440" lvl="0" indent="-127000" algn="l" rtl="0">
              <a:lnSpc>
                <a:spcPct val="115000"/>
              </a:lnSpc>
              <a:spcBef>
                <a:spcPts val="1500"/>
              </a:spcBef>
              <a:spcAft>
                <a:spcPts val="0"/>
              </a:spcAft>
              <a:buSzPts val="2000"/>
              <a:buChar char=" "/>
            </a:pPr>
            <a:r>
              <a:rPr lang="de-DE" b="1" dirty="0" err="1">
                <a:solidFill>
                  <a:srgbClr val="2A4F1C"/>
                </a:solidFill>
              </a:rPr>
              <a:t>Welches ist ein </a:t>
            </a:r>
            <a:r>
              <a:rPr lang="de-DE" b="1" dirty="0" err="1">
                <a:solidFill>
                  <a:srgbClr val="2A4F1C"/>
                </a:solidFill>
              </a:rPr>
              <a:t>Merkmal eines </a:t>
            </a:r>
            <a:r>
              <a:rPr lang="de-DE" b="1" dirty="0" err="1">
                <a:solidFill>
                  <a:srgbClr val="2A4F1C"/>
                </a:solidFill>
              </a:rPr>
              <a:t>grünen </a:t>
            </a:r>
            <a:r>
              <a:rPr lang="de-DE" b="1" dirty="0" err="1">
                <a:solidFill>
                  <a:srgbClr val="2A4F1C"/>
                </a:solidFill>
              </a:rPr>
              <a:t>Unternehmers</a:t>
            </a:r>
            <a:r>
              <a:rPr lang="de-DE" b="1" dirty="0">
                <a:solidFill>
                  <a:srgbClr val="2A4F1C"/>
                </a:solidFill>
              </a:rPr>
              <a:t>?</a:t>
            </a:r>
            <a:endParaRPr sz="1200" dirty="0">
              <a:solidFill>
                <a:srgbClr val="374151"/>
              </a:solidFill>
              <a:latin typeface="Roboto"/>
              <a:ea typeface="Roboto"/>
              <a:cs typeface="Roboto"/>
              <a:sym typeface="Roboto"/>
            </a:endParaRPr>
          </a:p>
          <a:p>
            <a:pPr marL="91440" indent="-146050">
              <a:lnSpc>
                <a:spcPct val="115000"/>
              </a:lnSpc>
              <a:spcBef>
                <a:spcPts val="0"/>
              </a:spcBef>
              <a:buSzPts val="2300"/>
            </a:pPr>
            <a:r>
              <a:rPr lang="de-DE" sz="1500" dirty="0">
                <a:solidFill>
                  <a:srgbClr val="374151"/>
                </a:solidFill>
                <a:latin typeface="Roboto"/>
                <a:ea typeface="Roboto"/>
                <a:cs typeface="Roboto"/>
                <a:sym typeface="Roboto"/>
              </a:rPr>
              <a:t>a) </a:t>
            </a: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Beitrag zur grünen Wirtschaft</a:t>
            </a:r>
          </a:p>
          <a:p>
            <a:pPr marL="91440" lvl="0" indent="-146050" algn="l" rtl="0">
              <a:lnSpc>
                <a:spcPct val="115000"/>
              </a:lnSpc>
              <a:spcBef>
                <a:spcPts val="0"/>
              </a:spcBef>
              <a:spcAft>
                <a:spcPts val="0"/>
              </a:spcAft>
              <a:buSzPts val="2300"/>
              <a:buChar char=" "/>
            </a:pPr>
            <a:r>
              <a:rPr lang="de-DE" sz="1500" dirty="0">
                <a:solidFill>
                  <a:srgbClr val="374151"/>
                </a:solidFill>
                <a:latin typeface="Roboto"/>
                <a:ea typeface="Roboto"/>
                <a:cs typeface="Roboto"/>
                <a:sym typeface="Roboto"/>
              </a:rPr>
              <a:t>b) </a:t>
            </a:r>
            <a:r>
              <a:rPr lang="tr-TR" sz="1800" dirty="0">
                <a:effectLst/>
                <a:latin typeface="Calibri" panose="020F0502020204030204" pitchFamily="34" charset="0"/>
                <a:ea typeface="Calibri" panose="020F0502020204030204" pitchFamily="34" charset="0"/>
                <a:cs typeface="Times New Roman" panose="02020603050405020304" pitchFamily="18" charset="0"/>
              </a:rPr>
              <a:t>Verantwortung für die Umwelt </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a:t>
            </a:r>
            <a:r>
              <a:rPr lang="de-DE" sz="1500" dirty="0" err="1">
                <a:solidFill>
                  <a:srgbClr val="374151"/>
                </a:solidFill>
                <a:latin typeface="Roboto"/>
                <a:ea typeface="Roboto"/>
                <a:cs typeface="Roboto"/>
                <a:sym typeface="Roboto"/>
              </a:rPr>
              <a:t>Alle</a:t>
            </a:r>
            <a:endParaRPr sz="15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tr-TR" sz="1400" dirty="0">
                <a:effectLst/>
              </a:rPr>
              <a:t>Was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bedeutet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Horizon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Europe</a:t>
            </a:r>
            <a:r>
              <a:rPr lang="tr-TR" dirty="0">
                <a:effectLst/>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LIFE-Programm</a:t>
            </a:r>
            <a:r>
              <a:rPr lang="tr-TR" sz="1400" dirty="0">
                <a:effectLst/>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COSME-Programm</a:t>
            </a:r>
            <a:r>
              <a:rPr lang="tr-TR" sz="1400" dirty="0"/>
              <a:t>?</a:t>
            </a:r>
            <a:br>
              <a:rPr lang="tr-TR" sz="1400" dirty="0"/>
            </a:br>
            <a:r>
              <a:rPr lang="de-DE" sz="1500" dirty="0">
                <a:solidFill>
                  <a:srgbClr val="374151"/>
                </a:solidFill>
                <a:latin typeface="Roboto"/>
                <a:ea typeface="Roboto"/>
                <a:cs typeface="Roboto"/>
                <a:sym typeface="Roboto"/>
              </a:rPr>
              <a:t>a) </a:t>
            </a:r>
            <a:r>
              <a:rPr lang="de-DE" sz="1500" dirty="0" err="1">
                <a:solidFill>
                  <a:srgbClr val="374151"/>
                </a:solidFill>
                <a:latin typeface="Roboto"/>
                <a:ea typeface="Roboto"/>
                <a:cs typeface="Roboto"/>
                <a:sym typeface="Roboto"/>
              </a:rPr>
              <a:t>Programme zur </a:t>
            </a:r>
            <a:r>
              <a:rPr lang="de-DE" sz="1500" dirty="0" err="1">
                <a:solidFill>
                  <a:srgbClr val="374151"/>
                </a:solidFill>
                <a:latin typeface="Roboto"/>
                <a:ea typeface="Roboto"/>
                <a:cs typeface="Roboto"/>
                <a:sym typeface="Roboto"/>
              </a:rPr>
              <a:t>Unterstützung von </a:t>
            </a:r>
            <a:r>
              <a:rPr lang="de-DE" sz="1500" dirty="0" err="1">
                <a:solidFill>
                  <a:srgbClr val="374151"/>
                </a:solidFill>
                <a:latin typeface="Roboto"/>
                <a:ea typeface="Roboto"/>
                <a:cs typeface="Roboto"/>
                <a:sym typeface="Roboto"/>
              </a:rPr>
              <a:t>Unternehmern</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b) </a:t>
            </a:r>
            <a:r>
              <a:rPr lang="de-DE" sz="1500" dirty="0" err="1">
                <a:solidFill>
                  <a:srgbClr val="374151"/>
                </a:solidFill>
                <a:latin typeface="Roboto"/>
                <a:ea typeface="Roboto"/>
                <a:cs typeface="Roboto"/>
                <a:sym typeface="Roboto"/>
              </a:rPr>
              <a:t>Beschäftigungsprogramme</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a:t>
            </a:r>
            <a:r>
              <a:rPr lang="tr-TR" sz="1500" dirty="0">
                <a:solidFill>
                  <a:srgbClr val="374151"/>
                </a:solidFill>
                <a:latin typeface="Roboto"/>
                <a:ea typeface="Roboto"/>
                <a:cs typeface="Roboto"/>
                <a:sym typeface="Roboto"/>
              </a:rPr>
              <a:t>Projekt-Firmen</a:t>
            </a:r>
            <a:endParaRPr lang="tr-T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tr-TR" sz="1800" b="1" dirty="0">
                <a:latin typeface="Calibri" panose="020F0502020204030204" pitchFamily="34" charset="0"/>
                <a:cs typeface="Times New Roman" panose="02020603050405020304" pitchFamily="18" charset="0"/>
              </a:rPr>
              <a:t>Welche der Green Entrepreneur Business Ideas ist trivial?</a:t>
            </a:r>
          </a:p>
          <a:p>
            <a:pPr marL="0" indent="0">
              <a:lnSpc>
                <a:spcPct val="110000"/>
              </a:lnSpc>
              <a:spcBef>
                <a:spcPts val="1500"/>
              </a:spcBef>
              <a:buNone/>
            </a:pPr>
            <a:r>
              <a:rPr lang="tr-TR" sz="1500" dirty="0">
                <a:solidFill>
                  <a:srgbClr val="374151"/>
                </a:solidFill>
                <a:latin typeface="Roboto"/>
                <a:ea typeface="Roboto"/>
                <a:cs typeface="Roboto"/>
              </a:rPr>
              <a:t>a) Sie verursacht keine unnötigen Abfälle, </a:t>
            </a:r>
            <a:br>
              <a:rPr lang="tr-TR" sz="1500" dirty="0">
                <a:solidFill>
                  <a:srgbClr val="374151"/>
                </a:solidFill>
                <a:latin typeface="Roboto"/>
                <a:ea typeface="Roboto"/>
                <a:cs typeface="Roboto"/>
              </a:rPr>
            </a:br>
            <a:r>
              <a:rPr lang="tr-TR" sz="1500" dirty="0">
                <a:solidFill>
                  <a:srgbClr val="374151"/>
                </a:solidFill>
                <a:latin typeface="Roboto"/>
                <a:ea typeface="Roboto"/>
                <a:cs typeface="Roboto"/>
              </a:rPr>
              <a:t>b) Tiere </a:t>
            </a:r>
            <a:r>
              <a:rPr lang="tr-TR" sz="1500" dirty="0" err="1">
                <a:solidFill>
                  <a:srgbClr val="374151"/>
                </a:solidFill>
                <a:latin typeface="Roboto"/>
                <a:ea typeface="Roboto"/>
                <a:cs typeface="Roboto"/>
              </a:rPr>
              <a:t>sind unbedeutend</a:t>
            </a:r>
            <a:r>
              <a:rPr lang="tr-TR" sz="1500" dirty="0">
                <a:solidFill>
                  <a:srgbClr val="374151"/>
                </a:solidFill>
                <a:latin typeface="Roboto"/>
                <a:ea typeface="Roboto"/>
                <a:cs typeface="Roboto"/>
              </a:rPr>
              <a:t>, </a:t>
            </a:r>
            <a:br>
              <a:rPr lang="tr-TR" sz="1500" dirty="0">
                <a:solidFill>
                  <a:srgbClr val="374151"/>
                </a:solidFill>
                <a:latin typeface="Roboto"/>
                <a:ea typeface="Roboto"/>
                <a:cs typeface="Roboto"/>
              </a:rPr>
            </a:br>
            <a:r>
              <a:rPr lang="tr-TR" sz="1500" dirty="0">
                <a:solidFill>
                  <a:srgbClr val="374151"/>
                </a:solidFill>
                <a:latin typeface="Roboto"/>
                <a:ea typeface="Roboto"/>
                <a:cs typeface="Roboto"/>
              </a:rPr>
              <a:t>c) Sie sind in erster Linie dafür verantwortlich, eine bewohnbare Welt zu hinterlassen.</a:t>
            </a:r>
          </a:p>
          <a:p>
            <a:pPr marL="0" lvl="0" indent="0" algn="l" rtl="0">
              <a:lnSpc>
                <a:spcPct val="115000"/>
              </a:lnSpc>
              <a:spcBef>
                <a:spcPts val="1500"/>
              </a:spcBef>
              <a:spcAft>
                <a:spcPts val="0"/>
              </a:spcAft>
              <a:buNone/>
            </a:pPr>
            <a:endParaRPr lang="de-DE" sz="1200" dirty="0">
              <a:solidFill>
                <a:srgbClr val="374151"/>
              </a:solidFill>
              <a:latin typeface="Roboto"/>
              <a:ea typeface="Roboto"/>
              <a:cs typeface="Roboto"/>
              <a:sym typeface="Roboto"/>
            </a:endParaRPr>
          </a:p>
          <a:p>
            <a:pPr marL="0" lvl="0" indent="0" algn="l" rtl="0">
              <a:lnSpc>
                <a:spcPct val="90000"/>
              </a:lnSpc>
              <a:spcBef>
                <a:spcPts val="1500"/>
              </a:spcBef>
              <a:spcAft>
                <a:spcPts val="0"/>
              </a:spcAft>
              <a:buNone/>
            </a:pPr>
            <a:endParaRPr dirty="0"/>
          </a:p>
        </p:txBody>
      </p:sp>
    </p:spTree>
  </p:cSld>
  <p:clrMapOvr>
    <a:masterClrMapping/>
  </p:clrMapOvr>
</p:sld>
</file>

<file path=ppt/slides/slide19.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ee4f95c8f2_0_379"/>
          <p:cNvSpPr txBox="1">
            <a:spLocks noGrp="1"/>
          </p:cNvSpPr>
          <p:nvPr>
            <p:ph type="title"/>
          </p:nvPr>
        </p:nvSpPr>
        <p:spPr>
          <a:xfrm>
            <a:off x="218663" y="286604"/>
            <a:ext cx="10917000" cy="823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de-DE">
                <a:solidFill>
                  <a:srgbClr val="2A4F1C"/>
                </a:solidFill>
              </a:rPr>
              <a:t>Referenzen und Links</a:t>
            </a:r>
            <a:endParaRPr dirty="0"/>
          </a:p>
        </p:txBody>
      </p:sp>
      <p:cxnSp>
        <p:nvCxnSpPr>
          <p:cNvPr id="413" name="Google Shape;413;g1ee4f95c8f2_0_37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4" name="Google Shape;414;g1ee4f95c8f2_0_379"/>
          <p:cNvSpPr txBox="1"/>
          <p:nvPr/>
        </p:nvSpPr>
        <p:spPr>
          <a:xfrm>
            <a:off x="218675" y="982575"/>
            <a:ext cx="11010900" cy="4872900"/>
          </a:xfrm>
          <a:prstGeom prst="rect">
            <a:avLst/>
          </a:prstGeom>
          <a:noFill/>
          <a:ln>
            <a:noFill/>
          </a:ln>
        </p:spPr>
        <p:txBody>
          <a:bodyPr spcFirstLastPara="1" wrap="square" lIns="91425" tIns="91425" rIns="91425" bIns="91425" anchor="t" anchorCtr="0">
            <a:noAutofit/>
          </a:bodyPr>
          <a:lstStyle/>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Muzyka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Koning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Churchill199: 352).</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Kaur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2014).</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(EKOIQ 2015).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Farinelli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Bottini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Akkoyunlu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Aerni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2011).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https://dergipark.org.tr/en/download/article-file/270783</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https://deedster.com/blog/green-culture-at-work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https://www.datasciencecentral.com/how-to-create-a-green-culture-in-a-business-environment/</a:t>
            </a:r>
          </a:p>
          <a:p>
            <a:r>
              <a:rPr lang="tr-TR" sz="1800" dirty="0" err="1">
                <a:effectLst/>
                <a:latin typeface="Calibri" panose="020F0502020204030204" pitchFamily="34" charset="0"/>
                <a:ea typeface="Calibri" panose="020F0502020204030204" pitchFamily="34" charset="0"/>
                <a:cs typeface="Times New Roman" panose="02020603050405020304" pitchFamily="18" charset="0"/>
              </a:rPr>
              <a:t>Moisander</a:t>
            </a:r>
            <a:r>
              <a:rPr lang="tr-TR" sz="1800" dirty="0">
                <a:effectLst/>
                <a:latin typeface="Calibri" panose="020F0502020204030204" pitchFamily="34" charset="0"/>
                <a:ea typeface="Calibri" panose="020F0502020204030204" pitchFamily="34" charset="0"/>
                <a:cs typeface="Times New Roman" panose="02020603050405020304" pitchFamily="18" charset="0"/>
              </a:rPr>
              <a:t>, 2007:405</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https://Orcid.Org/0000-0002-4471-3470</a:t>
            </a:r>
          </a:p>
          <a:p>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KMU Garanti BBVA </a:t>
            </a:r>
            <a:r>
              <a:rPr lang="tr-TR" sz="1800" dirty="0" err="1">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Ekonomosit </a:t>
            </a:r>
            <a:r>
              <a:rPr lang="tr-TR"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Magazin Juli 2020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https://doi.org/10.51137/ijarbm.2023.4.3.1</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115000"/>
              </a:lnSpc>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000"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de-DE"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238" name="Google Shape;238;g1ee4f95c8f2_0_616"/>
          <p:cNvSpPr txBox="1">
            <a:spLocks noGrp="1"/>
          </p:cNvSpPr>
          <p:nvPr>
            <p:ph type="title"/>
          </p:nvPr>
        </p:nvSpPr>
        <p:spPr>
          <a:xfrm>
            <a:off x="340865" y="57142"/>
            <a:ext cx="10515600" cy="10506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de-DE" dirty="0">
                <a:solidFill>
                  <a:srgbClr val="004B3A"/>
                </a:solidFill>
                <a:latin typeface="Arial"/>
                <a:ea typeface="Arial"/>
                <a:cs typeface="Arial"/>
                <a:sym typeface="Arial"/>
              </a:rPr>
              <a:t>Lernergebnisse </a:t>
            </a:r>
            <a:r>
              <a:rPr lang="de-DE" dirty="0" err="1">
                <a:solidFill>
                  <a:srgbClr val="004B3A"/>
                </a:solidFill>
                <a:latin typeface="Arial"/>
                <a:ea typeface="Arial"/>
                <a:cs typeface="Arial"/>
                <a:sym typeface="Arial"/>
              </a:rPr>
              <a:t>von </a:t>
            </a:r>
            <a:r>
              <a:rPr lang="de-DE" dirty="0">
                <a:solidFill>
                  <a:srgbClr val="004B3A"/>
                </a:solidFill>
                <a:latin typeface="Arial"/>
                <a:ea typeface="Arial"/>
                <a:cs typeface="Arial"/>
                <a:sym typeface="Arial"/>
              </a:rPr>
              <a:t>Modul 5</a:t>
            </a:r>
            <a:endParaRPr dirty="0"/>
          </a:p>
        </p:txBody>
      </p:sp>
      <p:sp>
        <p:nvSpPr>
          <p:cNvPr id="239" name="Google Shape;239;g1ee4f95c8f2_0_616"/>
          <p:cNvSpPr txBox="1">
            <a:spLocks noGrp="1"/>
          </p:cNvSpPr>
          <p:nvPr>
            <p:ph type="body" idx="1"/>
          </p:nvPr>
        </p:nvSpPr>
        <p:spPr>
          <a:xfrm>
            <a:off x="340865" y="1246423"/>
            <a:ext cx="11557500" cy="5415600"/>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de-DE" sz="2600" dirty="0">
                <a:solidFill>
                  <a:srgbClr val="004B3A"/>
                </a:solidFill>
              </a:rPr>
              <a:t>In </a:t>
            </a:r>
            <a:r>
              <a:rPr lang="de-DE" sz="2600" dirty="0" err="1">
                <a:solidFill>
                  <a:srgbClr val="004B3A"/>
                </a:solidFill>
              </a:rPr>
              <a:t>diesem </a:t>
            </a:r>
            <a:r>
              <a:rPr lang="de-DE" sz="2600" dirty="0" err="1">
                <a:solidFill>
                  <a:srgbClr val="004B3A"/>
                </a:solidFill>
              </a:rPr>
              <a:t>Modul </a:t>
            </a:r>
            <a:r>
              <a:rPr lang="de-DE" sz="2600" dirty="0">
                <a:solidFill>
                  <a:srgbClr val="004B3A"/>
                </a:solidFill>
              </a:rPr>
              <a:t>werden </a:t>
            </a:r>
            <a:r>
              <a:rPr lang="de-DE" sz="2600" dirty="0" err="1">
                <a:solidFill>
                  <a:srgbClr val="004B3A"/>
                </a:solidFill>
              </a:rPr>
              <a:t>Sie</a:t>
            </a:r>
            <a:br>
              <a:rPr lang="de-DE" sz="2600" dirty="0">
                <a:solidFill>
                  <a:srgbClr val="004B3A"/>
                </a:solidFill>
              </a:rPr>
            </a:b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Wer ist ein grüner Unternehmer, Unternehmer. Lernen Sie die Merkmale eines grünen Unternehmers und Unternehmers kennen</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err="1">
                <a:solidFill>
                  <a:srgbClr val="004B3A"/>
                </a:solidFill>
              </a:rPr>
              <a:t>Entwicklung einer </a:t>
            </a:r>
            <a:r>
              <a:rPr lang="de-DE" sz="2600" dirty="0" err="1">
                <a:solidFill>
                  <a:srgbClr val="004B3A"/>
                </a:solidFill>
              </a:rPr>
              <a:t>grünen </a:t>
            </a:r>
            <a:r>
              <a:rPr lang="de-DE" sz="2600" dirty="0" err="1">
                <a:solidFill>
                  <a:srgbClr val="004B3A"/>
                </a:solidFill>
              </a:rPr>
              <a:t>Unternehmenskultur </a:t>
            </a:r>
            <a:r>
              <a:rPr lang="de-DE" sz="2600" dirty="0" err="1">
                <a:solidFill>
                  <a:srgbClr val="004B3A"/>
                </a:solidFill>
              </a:rPr>
              <a:t>und </a:t>
            </a:r>
            <a:r>
              <a:rPr lang="de-DE" sz="2600" dirty="0">
                <a:solidFill>
                  <a:srgbClr val="004B3A"/>
                </a:solidFill>
              </a:rPr>
              <a:t>Reflexion </a:t>
            </a:r>
            <a:r>
              <a:rPr lang="de-DE" sz="2600" dirty="0" err="1">
                <a:solidFill>
                  <a:srgbClr val="004B3A"/>
                </a:solidFill>
              </a:rPr>
              <a:t>darüber </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Überlegungen zu </a:t>
            </a:r>
            <a:r>
              <a:rPr lang="tr-TR" sz="2600" dirty="0">
                <a:solidFill>
                  <a:srgbClr val="004B3A"/>
                </a:solidFill>
              </a:rPr>
              <a:t>neuen Geschäftsmodellen im Hinblick auf </a:t>
            </a:r>
            <a:r>
              <a:rPr lang="tr-TR" sz="2600" dirty="0">
                <a:solidFill>
                  <a:srgbClr val="004B3A"/>
                </a:solidFill>
              </a:rPr>
              <a:t>ihren </a:t>
            </a:r>
            <a:r>
              <a:rPr lang="tr-TR" sz="2600" dirty="0" err="1">
                <a:solidFill>
                  <a:srgbClr val="004B3A"/>
                </a:solidFill>
              </a:rPr>
              <a:t>wirtschaftlichen, nachhaltigen, sozialen </a:t>
            </a:r>
            <a:r>
              <a:rPr lang="tr-TR" sz="2600" dirty="0">
                <a:solidFill>
                  <a:srgbClr val="004B3A"/>
                </a:solidFill>
              </a:rPr>
              <a:t>und </a:t>
            </a:r>
            <a:r>
              <a:rPr lang="tr-TR" sz="2600" dirty="0" err="1">
                <a:solidFill>
                  <a:srgbClr val="004B3A"/>
                </a:solidFill>
              </a:rPr>
              <a:t>gesellschaftlichen </a:t>
            </a:r>
            <a:r>
              <a:rPr lang="tr-TR" sz="2600" dirty="0">
                <a:solidFill>
                  <a:srgbClr val="004B3A"/>
                </a:solidFill>
              </a:rPr>
              <a:t>Beitrag</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Erkennen der </a:t>
            </a:r>
            <a:r>
              <a:rPr lang="tr-TR" sz="2600" dirty="0">
                <a:solidFill>
                  <a:srgbClr val="004B3A"/>
                </a:solidFill>
              </a:rPr>
              <a:t>Unterstützung für </a:t>
            </a:r>
            <a:r>
              <a:rPr lang="tr-TR" sz="2600" dirty="0">
                <a:solidFill>
                  <a:srgbClr val="004B3A"/>
                </a:solidFill>
              </a:rPr>
              <a:t>grünes </a:t>
            </a:r>
            <a:r>
              <a:rPr lang="tr-TR" sz="2600" dirty="0" err="1">
                <a:solidFill>
                  <a:srgbClr val="004B3A"/>
                </a:solidFill>
              </a:rPr>
              <a:t>Unternehmertum </a:t>
            </a:r>
            <a:r>
              <a:rPr lang="tr-TR" sz="2600" dirty="0">
                <a:solidFill>
                  <a:srgbClr val="004B3A"/>
                </a:solidFill>
              </a:rPr>
              <a:t>und Kenntnis ihres Beitrags zu unseren Geschäftsmodellen</a:t>
            </a:r>
          </a:p>
          <a:p>
            <a:pPr marL="601200" lvl="0" indent="-457200" algn="l" rtl="0">
              <a:lnSpc>
                <a:spcPct val="100000"/>
              </a:lnSpc>
              <a:spcBef>
                <a:spcPts val="800"/>
              </a:spcBef>
              <a:spcAft>
                <a:spcPts val="0"/>
              </a:spcAft>
              <a:buClr>
                <a:srgbClr val="2A4F1C"/>
              </a:buClr>
              <a:buSzPts val="2600"/>
              <a:buFont typeface="Noto Sans Symbols"/>
              <a:buChar char="❖"/>
            </a:pPr>
            <a:r>
              <a:rPr lang="tr-TR" sz="2600" dirty="0">
                <a:solidFill>
                  <a:srgbClr val="004B3A"/>
                </a:solidFill>
              </a:rPr>
              <a:t>Untersuchung grüner unternehmerischer Geschäftsmodelle in der Welt.</a:t>
            </a:r>
            <a:endParaRPr sz="2600" dirty="0">
              <a:solidFill>
                <a:srgbClr val="004B3A"/>
              </a:solidFill>
            </a:endParaRPr>
          </a:p>
          <a:p>
            <a:pPr marL="601200" lvl="0" indent="-279400" algn="l" rtl="0">
              <a:lnSpc>
                <a:spcPct val="150000"/>
              </a:lnSpc>
              <a:spcBef>
                <a:spcPts val="1400"/>
              </a:spcBef>
              <a:spcAft>
                <a:spcPts val="0"/>
              </a:spcAft>
              <a:buClr>
                <a:srgbClr val="2A4F1C"/>
              </a:buClr>
              <a:buSzPts val="2800"/>
              <a:buFont typeface="Noto Sans Symbols"/>
              <a:buNone/>
            </a:pPr>
            <a:endParaRPr sz="2800" dirty="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sz="2200"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0"/>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Prof. Dr. Marc Beutner</a:t>
            </a:r>
            <a:endParaRPr/>
          </a:p>
          <a:p>
            <a:pPr marL="0" marR="0" lvl="0" indent="0" algn="l" rtl="0">
              <a:lnSpc>
                <a:spcPct val="89999"/>
              </a:lnSpc>
              <a:spcBef>
                <a:spcPts val="0"/>
              </a:spcBef>
              <a:spcAft>
                <a:spcPts val="0"/>
              </a:spcAft>
              <a:buNone/>
            </a:pPr>
            <a:r>
              <a:rPr lang="de-DE" sz="1600">
                <a:solidFill>
                  <a:schemeClr val="dk1"/>
                </a:solidFill>
                <a:latin typeface="Calibri"/>
                <a:ea typeface="Calibri"/>
                <a:cs typeface="Calibri"/>
                <a:sym typeface="Calibri"/>
              </a:rPr>
              <a:t>Tel: +49 (0) 52 51 / 60 - 23 67</a:t>
            </a:r>
            <a:endParaRPr/>
          </a:p>
          <a:p>
            <a:pPr marL="0" marR="0" lvl="0" indent="0" algn="l" rtl="0">
              <a:lnSpc>
                <a:spcPct val="89999"/>
              </a:lnSpc>
              <a:spcBef>
                <a:spcPts val="0"/>
              </a:spcBef>
              <a:spcAft>
                <a:spcPts val="0"/>
              </a:spcAft>
              <a:buNone/>
            </a:pPr>
            <a:r>
              <a:rPr lang="de-DE" sz="1600">
                <a:solidFill>
                  <a:schemeClr val="dk1"/>
                </a:solidFill>
                <a:latin typeface="Calibri"/>
                <a:ea typeface="Calibri"/>
                <a:cs typeface="Calibri"/>
                <a:sym typeface="Calibri"/>
              </a:rPr>
              <a:t>Fax: +49 (0) 52 51 / 60 - 35 63</a:t>
            </a:r>
            <a:endParaRPr/>
          </a:p>
          <a:p>
            <a:pPr marL="0" marR="0" lvl="0" indent="0" algn="l" rtl="0">
              <a:lnSpc>
                <a:spcPct val="100000"/>
              </a:lnSpc>
              <a:spcBef>
                <a:spcPts val="0"/>
              </a:spcBef>
              <a:spcAft>
                <a:spcPts val="0"/>
              </a:spcAft>
              <a:buNone/>
            </a:pPr>
            <a:r>
              <a:rPr lang="de-DE" sz="1600">
                <a:solidFill>
                  <a:schemeClr val="dk1"/>
                </a:solidFill>
                <a:latin typeface="Calibri"/>
                <a:ea typeface="Calibri"/>
                <a:cs typeface="Calibri"/>
                <a:sym typeface="Calibri"/>
              </a:rPr>
              <a:t>E-Mail: marc.beutner@uni-paderborn.de</a:t>
            </a:r>
            <a:endParaRPr/>
          </a:p>
        </p:txBody>
      </p:sp>
      <p:sp>
        <p:nvSpPr>
          <p:cNvPr id="420" name="Google Shape;420;p20"/>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Universität Paderborn</a:t>
            </a:r>
            <a:endParaRPr/>
          </a:p>
          <a:p>
            <a:pPr marL="0" marR="0" lvl="0" indent="0" algn="l" rtl="0">
              <a:lnSpc>
                <a:spcPct val="99583"/>
              </a:lnSpc>
              <a:spcBef>
                <a:spcPts val="0"/>
              </a:spcBef>
              <a:spcAft>
                <a:spcPts val="0"/>
              </a:spcAft>
              <a:buNone/>
            </a:pPr>
            <a:r>
              <a:rPr lang="de-DE" sz="1600" b="1">
                <a:solidFill>
                  <a:schemeClr val="dk1"/>
                </a:solidFill>
                <a:latin typeface="Calibri"/>
                <a:ea typeface="Calibri"/>
                <a:cs typeface="Calibri"/>
                <a:sym typeface="Calibri"/>
              </a:rPr>
              <a:t>Abteilung Wirtschaftspädagogik Lehrstuhl Wirtschaftspädagogik II Warburger Str. 100</a:t>
            </a:r>
            <a:endParaRPr/>
          </a:p>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33098 Paderborn</a:t>
            </a:r>
            <a:endParaRPr/>
          </a:p>
          <a:p>
            <a:pPr marL="0" marR="0" lvl="0" indent="0" algn="l" rtl="0">
              <a:lnSpc>
                <a:spcPct val="106666"/>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http://www.upb.de/wipaed</a:t>
            </a:r>
            <a:endParaRPr sz="1600" b="1">
              <a:solidFill>
                <a:schemeClr val="dk1"/>
              </a:solidFill>
              <a:latin typeface="Calibri"/>
              <a:ea typeface="Calibri"/>
              <a:cs typeface="Calibri"/>
              <a:sym typeface="Calibri"/>
            </a:endParaRPr>
          </a:p>
        </p:txBody>
      </p:sp>
      <p:sp>
        <p:nvSpPr>
          <p:cNvPr id="421" name="Google Shape;421;p20"/>
          <p:cNvSpPr/>
          <p:nvPr/>
        </p:nvSpPr>
        <p:spPr>
          <a:xfrm>
            <a:off x="1100251" y="1319669"/>
            <a:ext cx="16586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5234E"/>
              </a:buClr>
              <a:buSzPts val="3600"/>
              <a:buFont typeface="Noto Sans Symbols"/>
              <a:buNone/>
            </a:pPr>
            <a:r>
              <a:rPr lang="de-DE" sz="3600" b="1" dirty="0">
                <a:solidFill>
                  <a:srgbClr val="05234E"/>
                </a:solidFill>
                <a:latin typeface="Calibri"/>
                <a:ea typeface="Calibri"/>
                <a:cs typeface="Calibri"/>
                <a:sym typeface="Calibri"/>
              </a:rPr>
              <a:t>Kontakt</a:t>
            </a:r>
            <a:endParaRPr sz="3600" b="1" dirty="0">
              <a:solidFill>
                <a:srgbClr val="05234E"/>
              </a:solidFill>
              <a:latin typeface="Calibri"/>
              <a:ea typeface="Calibri"/>
              <a:cs typeface="Calibri"/>
              <a:sym typeface="Calibri"/>
            </a:endParaRPr>
          </a:p>
        </p:txBody>
      </p:sp>
      <p:sp>
        <p:nvSpPr>
          <p:cNvPr id="422" name="Google Shape;422;p20"/>
          <p:cNvSpPr/>
          <p:nvPr/>
        </p:nvSpPr>
        <p:spPr>
          <a:xfrm>
            <a:off x="0" y="4338215"/>
            <a:ext cx="12191999" cy="1073888"/>
          </a:xfrm>
          <a:prstGeom prst="rect">
            <a:avLst/>
          </a:prstGeom>
          <a:noFill/>
          <a:ln>
            <a:noFill/>
          </a:ln>
        </p:spPr>
        <p:txBody>
          <a:bodyPr spcFirstLastPara="1" wrap="square" lIns="91425" tIns="45700" rIns="91425" bIns="45700" anchor="t" anchorCtr="0">
            <a:normAutofit/>
          </a:bodyPr>
          <a:lstStyle/>
          <a:p>
            <a:pPr marL="342900" marR="0" lvl="0" indent="-245745" algn="l" rtl="0">
              <a:lnSpc>
                <a:spcPct val="87000"/>
              </a:lnSpc>
              <a:spcBef>
                <a:spcPts val="0"/>
              </a:spcBef>
              <a:spcAft>
                <a:spcPts val="0"/>
              </a:spcAft>
              <a:buClr>
                <a:schemeClr val="accent1"/>
              </a:buClr>
              <a:buSzPts val="1530"/>
              <a:buFont typeface="Noto Sans Symbols"/>
              <a:buNone/>
            </a:pPr>
            <a:endParaRPr sz="1530" dirty="0">
              <a:solidFill>
                <a:srgbClr val="3F3F3F"/>
              </a:solidFill>
              <a:latin typeface="Calibri"/>
              <a:ea typeface="Calibri"/>
              <a:cs typeface="Calibri"/>
              <a:sym typeface="Calibri"/>
            </a:endParaRPr>
          </a:p>
          <a:p>
            <a:pPr marL="457200" marR="0" lvl="1" indent="0" algn="ctr" rtl="0">
              <a:lnSpc>
                <a:spcPct val="87000"/>
              </a:lnSpc>
              <a:spcBef>
                <a:spcPts val="1000"/>
              </a:spcBef>
              <a:spcAft>
                <a:spcPts val="0"/>
              </a:spcAft>
              <a:buClr>
                <a:schemeClr val="accent1"/>
              </a:buClr>
              <a:buSzPts val="2380"/>
              <a:buFont typeface="Noto Sans Symbols"/>
              <a:buNone/>
            </a:pPr>
            <a:r>
              <a:rPr lang="de-DE" sz="2380" b="1" i="0" u="none" strike="noStrike" cap="none" dirty="0" err="1">
                <a:solidFill>
                  <a:srgbClr val="3F3F3F"/>
                </a:solidFill>
                <a:latin typeface="Calibri"/>
                <a:ea typeface="Calibri"/>
                <a:cs typeface="Calibri"/>
                <a:sym typeface="Calibri"/>
              </a:rPr>
              <a:t>Ich danke </a:t>
            </a:r>
            <a:r>
              <a:rPr lang="de-DE" sz="2380" b="1" i="0" u="none" strike="noStrike" cap="none" dirty="0" err="1">
                <a:solidFill>
                  <a:srgbClr val="3F3F3F"/>
                </a:solidFill>
                <a:latin typeface="Calibri"/>
                <a:ea typeface="Calibri"/>
                <a:cs typeface="Calibri"/>
                <a:sym typeface="Calibri"/>
              </a:rPr>
              <a:t>Ihnen </a:t>
            </a:r>
            <a:r>
              <a:rPr lang="de-DE" sz="2380" b="1" i="0" u="none" strike="noStrike" cap="none" dirty="0" err="1">
                <a:solidFill>
                  <a:srgbClr val="3F3F3F"/>
                </a:solidFill>
                <a:latin typeface="Calibri"/>
                <a:ea typeface="Calibri"/>
                <a:cs typeface="Calibri"/>
                <a:sym typeface="Calibri"/>
              </a:rPr>
              <a:t>für </a:t>
            </a:r>
            <a:r>
              <a:rPr lang="de-DE" sz="2380" b="1" i="0" u="none" strike="noStrike" cap="none" dirty="0" err="1">
                <a:solidFill>
                  <a:srgbClr val="3F3F3F"/>
                </a:solidFill>
                <a:latin typeface="Calibri"/>
                <a:ea typeface="Calibri"/>
                <a:cs typeface="Calibri"/>
                <a:sym typeface="Calibri"/>
              </a:rPr>
              <a:t>Ihre </a:t>
            </a:r>
            <a:r>
              <a:rPr lang="de-DE" sz="2380" b="1" i="0" u="none" strike="noStrike" cap="none" dirty="0" err="1">
                <a:solidFill>
                  <a:srgbClr val="3F3F3F"/>
                </a:solidFill>
                <a:latin typeface="Calibri"/>
                <a:ea typeface="Calibri"/>
                <a:cs typeface="Calibri"/>
                <a:sym typeface="Calibri"/>
              </a:rPr>
              <a:t>Teilnahme</a:t>
            </a:r>
            <a:r>
              <a:rPr lang="de-DE" sz="2380" b="1" i="0" u="none" strike="noStrike" cap="none" dirty="0">
                <a:solidFill>
                  <a:srgbClr val="3F3F3F"/>
                </a:solidFill>
                <a:latin typeface="Calibri"/>
                <a:ea typeface="Calibri"/>
                <a:cs typeface="Calibri"/>
                <a:sym typeface="Calibri"/>
              </a:rPr>
              <a:t>.</a:t>
            </a:r>
            <a:br>
              <a:rPr lang="de-DE" sz="2380" b="1" i="0" u="none" strike="noStrike" cap="none" dirty="0">
                <a:solidFill>
                  <a:srgbClr val="3F3F3F"/>
                </a:solidFill>
                <a:latin typeface="Calibri"/>
                <a:ea typeface="Calibri"/>
                <a:cs typeface="Calibri"/>
                <a:sym typeface="Calibri"/>
              </a:rPr>
            </a:br>
            <a:r>
              <a:rPr lang="de-DE" sz="2380" b="1" i="0" u="none" strike="noStrike" cap="none" dirty="0" err="1">
                <a:solidFill>
                  <a:srgbClr val="3F3F3F"/>
                </a:solidFill>
                <a:latin typeface="Calibri"/>
                <a:ea typeface="Calibri"/>
                <a:cs typeface="Calibri"/>
                <a:sym typeface="Calibri"/>
              </a:rPr>
              <a:t>Haben </a:t>
            </a:r>
            <a:r>
              <a:rPr lang="de-DE" sz="2380" b="1" i="0" u="none" strike="noStrike" cap="none" dirty="0" err="1">
                <a:solidFill>
                  <a:srgbClr val="3F3F3F"/>
                </a:solidFill>
                <a:latin typeface="Calibri"/>
                <a:ea typeface="Calibri"/>
                <a:cs typeface="Calibri"/>
                <a:sym typeface="Calibri"/>
              </a:rPr>
              <a:t>Sie </a:t>
            </a:r>
            <a:r>
              <a:rPr lang="de-DE" sz="2380" b="1" i="0" u="none" strike="noStrike" cap="none" dirty="0" err="1">
                <a:solidFill>
                  <a:srgbClr val="3F3F3F"/>
                </a:solidFill>
                <a:latin typeface="Calibri"/>
                <a:ea typeface="Calibri"/>
                <a:cs typeface="Calibri"/>
                <a:sym typeface="Calibri"/>
              </a:rPr>
              <a:t>irgendwelche </a:t>
            </a:r>
            <a:r>
              <a:rPr lang="de-DE" sz="2380" b="1" i="0" u="none" strike="noStrike" cap="none" dirty="0" err="1">
                <a:solidFill>
                  <a:srgbClr val="3F3F3F"/>
                </a:solidFill>
                <a:latin typeface="Calibri"/>
                <a:ea typeface="Calibri"/>
                <a:cs typeface="Calibri"/>
                <a:sym typeface="Calibri"/>
              </a:rPr>
              <a:t>Fragen</a:t>
            </a:r>
            <a:r>
              <a:rPr lang="de-DE" sz="2380" b="1" i="0" u="none" strike="noStrike" cap="none" dirty="0">
                <a:solidFill>
                  <a:srgbClr val="3F3F3F"/>
                </a:solidFill>
                <a:latin typeface="Calibri"/>
                <a:ea typeface="Calibri"/>
                <a:cs typeface="Calibri"/>
                <a:sym typeface="Calibri"/>
              </a:rPr>
              <a:t>?</a:t>
            </a:r>
            <a:endParaRPr dirty="0"/>
          </a:p>
          <a:p>
            <a:pPr marL="914400" marR="0" lvl="2" indent="0" algn="l" rtl="0">
              <a:lnSpc>
                <a:spcPct val="87000"/>
              </a:lnSpc>
              <a:spcBef>
                <a:spcPts val="1000"/>
              </a:spcBef>
              <a:spcAft>
                <a:spcPts val="0"/>
              </a:spcAft>
              <a:buClr>
                <a:schemeClr val="accent1"/>
              </a:buClr>
              <a:buSzPts val="1190"/>
              <a:buFont typeface="Noto Sans Symbols"/>
              <a:buNone/>
            </a:pPr>
            <a:endParaRPr sz="1190" b="0" i="0" u="none" strike="noStrike" cap="none" dirty="0">
              <a:solidFill>
                <a:srgbClr val="3F3F3F"/>
              </a:solidFill>
              <a:latin typeface="Calibri"/>
              <a:ea typeface="Calibri"/>
              <a:cs typeface="Calibri"/>
              <a:sym typeface="Calibri"/>
            </a:endParaRPr>
          </a:p>
          <a:p>
            <a:pPr marL="742950" marR="0" lvl="1" indent="-199390" algn="l" rtl="0">
              <a:lnSpc>
                <a:spcPct val="87000"/>
              </a:lnSpc>
              <a:spcBef>
                <a:spcPts val="1000"/>
              </a:spcBef>
              <a:spcAft>
                <a:spcPts val="0"/>
              </a:spcAft>
              <a:buClr>
                <a:schemeClr val="accent1"/>
              </a:buClr>
              <a:buSzPts val="1360"/>
              <a:buFont typeface="Noto Sans Symbols"/>
              <a:buNone/>
            </a:pPr>
            <a:endParaRPr sz="1360" b="0" i="0" u="none" strike="noStrike" cap="none"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a:t>Überblick über das Modul</a:t>
            </a:r>
            <a:endParaRPr/>
          </a:p>
        </p:txBody>
      </p:sp>
      <p:sp>
        <p:nvSpPr>
          <p:cNvPr id="245" name="Google Shape;245;p2"/>
          <p:cNvSpPr txBox="1"/>
          <p:nvPr/>
        </p:nvSpPr>
        <p:spPr>
          <a:xfrm>
            <a:off x="2566665" y="22427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Einführung</a:t>
            </a:r>
            <a:endParaRPr sz="3200" b="1">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Beispiel</a:t>
            </a:r>
            <a:endParaRPr sz="3200" b="1">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1600"/>
              </a:spcAft>
              <a:buNone/>
            </a:pPr>
            <a:r>
              <a:rPr lang="tr-TR" sz="2000" dirty="0">
                <a:solidFill>
                  <a:srgbClr val="004B3A"/>
                </a:solidFill>
              </a:rPr>
              <a:t>Die Bedeutung einer grünen Unternehmenskultur im Hinblick auf wirtschaftliche, nachhaltige, soziale und gesellschaftliche Beiträge</a:t>
            </a:r>
            <a:endParaRPr sz="2000" dirty="0">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Selbstkontrolle</a:t>
            </a:r>
            <a:endParaRPr sz="3200" b="1">
              <a:solidFill>
                <a:srgbClr val="3F3F3F"/>
              </a:solidFill>
              <a:latin typeface="Calibri"/>
              <a:ea typeface="Calibri"/>
              <a:cs typeface="Calibri"/>
              <a:sym typeface="Calibri"/>
            </a:endParaRPr>
          </a:p>
        </p:txBody>
      </p:sp>
      <p:sp>
        <p:nvSpPr>
          <p:cNvPr id="249" name="Google Shape;249;p2"/>
          <p:cNvSpPr txBox="1"/>
          <p:nvPr/>
        </p:nvSpPr>
        <p:spPr>
          <a:xfrm>
            <a:off x="5851075" y="4403065"/>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de-DE" sz="2000" dirty="0">
                <a:solidFill>
                  <a:srgbClr val="3F3F3F"/>
                </a:solidFill>
                <a:latin typeface="Calibri"/>
                <a:ea typeface="Calibri"/>
                <a:cs typeface="Calibri"/>
                <a:sym typeface="Calibri"/>
              </a:rPr>
              <a:t>Formulare-Quiz</a:t>
            </a:r>
            <a:endParaRPr sz="2000" dirty="0">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Videos</a:t>
            </a:r>
            <a:endParaRPr sz="3200" b="1">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01</a:t>
            </a:r>
            <a:endParaRPr/>
          </a:p>
        </p:txBody>
      </p:sp>
      <p:sp>
        <p:nvSpPr>
          <p:cNvPr id="252" name="Google Shape;252;p2"/>
          <p:cNvSpPr txBox="1"/>
          <p:nvPr/>
        </p:nvSpPr>
        <p:spPr>
          <a:xfrm>
            <a:off x="8460740" y="20192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
        <p:nvSpPr>
          <p:cNvPr id="253" name="Google Shape;253;p2"/>
          <p:cNvSpPr txBox="1"/>
          <p:nvPr/>
        </p:nvSpPr>
        <p:spPr>
          <a:xfrm>
            <a:off x="1494844" y="38910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03</a:t>
            </a:r>
            <a:endParaRPr/>
          </a:p>
        </p:txBody>
      </p:sp>
      <p:sp>
        <p:nvSpPr>
          <p:cNvPr id="254" name="Google Shape;254;p2"/>
          <p:cNvSpPr txBox="1"/>
          <p:nvPr/>
        </p:nvSpPr>
        <p:spPr>
          <a:xfrm>
            <a:off x="8460740" y="38910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cxnSp>
        <p:nvCxnSpPr>
          <p:cNvPr id="255" name="Google Shape;255;p2"/>
          <p:cNvCxnSpPr/>
          <p:nvPr/>
        </p:nvCxnSpPr>
        <p:spPr>
          <a:xfrm rot="10800000">
            <a:off x="7851700" y="2547380"/>
            <a:ext cx="1635900" cy="0"/>
          </a:xfrm>
          <a:prstGeom prst="straightConnector1">
            <a:avLst/>
          </a:prstGeom>
          <a:noFill/>
          <a:ln w="19050" cap="flat" cmpd="sng">
            <a:solidFill>
              <a:schemeClr val="dk1"/>
            </a:solidFill>
            <a:prstDash val="solid"/>
            <a:round/>
            <a:headEnd type="none" w="sm" len="sm"/>
            <a:tailEnd type="none" w="sm" len="sm"/>
          </a:ln>
        </p:spPr>
      </p:cxnSp>
      <p:cxnSp>
        <p:nvCxnSpPr>
          <p:cNvPr id="256" name="Google Shape;256;p2"/>
          <p:cNvCxnSpPr/>
          <p:nvPr/>
        </p:nvCxnSpPr>
        <p:spPr>
          <a:xfrm rot="10800000">
            <a:off x="7851700" y="4417775"/>
            <a:ext cx="1635900" cy="0"/>
          </a:xfrm>
          <a:prstGeom prst="straightConnector1">
            <a:avLst/>
          </a:prstGeom>
          <a:noFill/>
          <a:ln w="19050" cap="flat" cmpd="sng">
            <a:solidFill>
              <a:schemeClr val="dk1"/>
            </a:solidFill>
            <a:prstDash val="solid"/>
            <a:round/>
            <a:headEnd type="none" w="sm" len="sm"/>
            <a:tailEnd type="none" w="sm" len="sm"/>
          </a:ln>
        </p:spPr>
      </p:cxnSp>
      <p:cxnSp>
        <p:nvCxnSpPr>
          <p:cNvPr id="257" name="Google Shape;257;p2"/>
          <p:cNvCxnSpPr/>
          <p:nvPr/>
        </p:nvCxnSpPr>
        <p:spPr>
          <a:xfrm rot="10800000">
            <a:off x="1497240" y="2547380"/>
            <a:ext cx="1635900" cy="0"/>
          </a:xfrm>
          <a:prstGeom prst="straightConnector1">
            <a:avLst/>
          </a:prstGeom>
          <a:noFill/>
          <a:ln w="19050" cap="flat" cmpd="sng">
            <a:solidFill>
              <a:schemeClr val="dk1"/>
            </a:solidFill>
            <a:prstDash val="solid"/>
            <a:round/>
            <a:headEnd type="none" w="sm" len="sm"/>
            <a:tailEnd type="none" w="sm" len="sm"/>
          </a:ln>
        </p:spPr>
      </p:cxnSp>
      <p:cxnSp>
        <p:nvCxnSpPr>
          <p:cNvPr id="258" name="Google Shape;258;p2"/>
          <p:cNvCxnSpPr/>
          <p:nvPr/>
        </p:nvCxnSpPr>
        <p:spPr>
          <a:xfrm rot="10800000">
            <a:off x="1497240" y="4417775"/>
            <a:ext cx="1635900" cy="0"/>
          </a:xfrm>
          <a:prstGeom prst="straightConnector1">
            <a:avLst/>
          </a:prstGeom>
          <a:noFill/>
          <a:ln w="19050" cap="flat" cmpd="sng">
            <a:solidFill>
              <a:schemeClr val="dk1"/>
            </a:solidFill>
            <a:prstDash val="solid"/>
            <a:round/>
            <a:headEnd type="none" w="sm" len="sm"/>
            <a:tailEnd type="none" w="sm" len="sm"/>
          </a:ln>
        </p:spPr>
      </p:cxnSp>
      <p:cxnSp>
        <p:nvCxnSpPr>
          <p:cNvPr id="259" name="Google Shape;259;p2"/>
          <p:cNvCxnSpPr/>
          <p:nvPr/>
        </p:nvCxnSpPr>
        <p:spPr>
          <a:xfrm>
            <a:off x="5639400" y="2381620"/>
            <a:ext cx="0" cy="2193300"/>
          </a:xfrm>
          <a:prstGeom prst="straightConnector1">
            <a:avLst/>
          </a:prstGeom>
          <a:noFill/>
          <a:ln w="19050" cap="flat" cmpd="sng">
            <a:solidFill>
              <a:schemeClr val="lt1"/>
            </a:solidFill>
            <a:prstDash val="solid"/>
            <a:round/>
            <a:headEnd type="none" w="sm" len="sm"/>
            <a:tailEnd type="none" w="sm" len="sm"/>
          </a:ln>
        </p:spPr>
      </p:cxnSp>
      <p:cxnSp>
        <p:nvCxnSpPr>
          <p:cNvPr id="260" name="Google Shape;260;p2"/>
          <p:cNvCxnSpPr/>
          <p:nvPr/>
        </p:nvCxnSpPr>
        <p:spPr>
          <a:xfrm>
            <a:off x="5471760" y="2529820"/>
            <a:ext cx="0" cy="2193300"/>
          </a:xfrm>
          <a:prstGeom prst="straightConnector1">
            <a:avLst/>
          </a:prstGeom>
          <a:noFill/>
          <a:ln w="19050" cap="flat" cmpd="sng">
            <a:solidFill>
              <a:schemeClr val="dk1"/>
            </a:solidFill>
            <a:prstDash val="solid"/>
            <a:round/>
            <a:headEnd type="none" w="sm" len="sm"/>
            <a:tailEnd type="none" w="sm" len="sm"/>
          </a:ln>
        </p:spPr>
      </p:cxnSp>
      <p:sp>
        <p:nvSpPr>
          <p:cNvPr id="261" name="Google Shape;261;p2"/>
          <p:cNvSpPr txBox="1"/>
          <p:nvPr/>
        </p:nvSpPr>
        <p:spPr>
          <a:xfrm>
            <a:off x="1264292" y="2664255"/>
            <a:ext cx="4039800" cy="644700"/>
          </a:xfrm>
          <a:prstGeom prst="rect">
            <a:avLst/>
          </a:prstGeom>
          <a:noFill/>
          <a:ln>
            <a:noFill/>
          </a:ln>
        </p:spPr>
        <p:txBody>
          <a:bodyPr spcFirstLastPara="1" wrap="square" lIns="91425" tIns="91425" rIns="91425" bIns="91425" anchor="t" anchorCtr="0">
            <a:noAutofit/>
          </a:bodyPr>
          <a:lstStyle/>
          <a:p>
            <a:pPr>
              <a:spcBef>
                <a:spcPts val="1000"/>
              </a:spcBef>
              <a:buClr>
                <a:schemeClr val="accent1"/>
              </a:buClr>
              <a:buSzPts val="2800"/>
            </a:pPr>
            <a:r>
              <a:rPr lang="tr-TR" sz="2000" dirty="0" err="1">
                <a:solidFill>
                  <a:srgbClr val="595959"/>
                </a:solidFill>
                <a:latin typeface="Calibri"/>
                <a:cs typeface="Calibri"/>
              </a:rPr>
              <a:t>Kultur des </a:t>
            </a:r>
            <a:r>
              <a:rPr lang="tr-TR" sz="2000" dirty="0" err="1">
                <a:solidFill>
                  <a:srgbClr val="595959"/>
                </a:solidFill>
                <a:latin typeface="Calibri"/>
                <a:cs typeface="Calibri"/>
              </a:rPr>
              <a:t>grünen </a:t>
            </a:r>
            <a:r>
              <a:rPr lang="tr-TR" sz="2000" dirty="0" err="1">
                <a:solidFill>
                  <a:srgbClr val="595959"/>
                </a:solidFill>
                <a:latin typeface="Calibri"/>
                <a:cs typeface="Calibri"/>
              </a:rPr>
              <a:t>Unternehmertums </a:t>
            </a:r>
            <a:r>
              <a:rPr lang="tr-TR" sz="2000" dirty="0" err="1">
                <a:solidFill>
                  <a:srgbClr val="595959"/>
                </a:solidFill>
                <a:latin typeface="Calibri"/>
                <a:cs typeface="Calibri"/>
              </a:rPr>
              <a:t>und </a:t>
            </a:r>
            <a:r>
              <a:rPr lang="tr-TR" sz="2000" dirty="0" err="1">
                <a:solidFill>
                  <a:srgbClr val="595959"/>
                </a:solidFill>
                <a:latin typeface="Calibri"/>
                <a:cs typeface="Calibri"/>
              </a:rPr>
              <a:t>Ideen für </a:t>
            </a:r>
            <a:r>
              <a:rPr lang="tr-TR" sz="2000" dirty="0" err="1">
                <a:solidFill>
                  <a:srgbClr val="595959"/>
                </a:solidFill>
                <a:latin typeface="Calibri"/>
                <a:cs typeface="Calibri"/>
              </a:rPr>
              <a:t>Geschäftsmodelle</a:t>
            </a:r>
            <a:endParaRPr lang="tr-TR" sz="2000" dirty="0">
              <a:solidFill>
                <a:srgbClr val="595959"/>
              </a:solidFill>
              <a:latin typeface="Calibri"/>
              <a:cs typeface="Calibri"/>
            </a:endParaRPr>
          </a:p>
        </p:txBody>
      </p:sp>
    </p:spTree>
  </p:cSld>
  <p:clrMapOvr>
    <a:masterClrMapping/>
  </p:clrMapOvr>
</p:sld>
</file>

<file path=ppt/slides/slide4.xml><?xml version="1.0" encoding="utf-8"?>
<p:sld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ctrTitle"/>
          </p:nvPr>
        </p:nvSpPr>
        <p:spPr>
          <a:xfrm>
            <a:off x="1066800" y="3135077"/>
            <a:ext cx="10058400" cy="2705958"/>
          </a:xfrm>
          <a:prstGeom prst="rect">
            <a:avLst/>
          </a:prstGeom>
          <a:noFill/>
          <a:ln>
            <a:noFill/>
          </a:ln>
        </p:spPr>
        <p:txBody>
          <a:bodyPr spcFirstLastPara="1" wrap="square" lIns="121900" tIns="121900" rIns="121900" bIns="121900" anchor="b" anchorCtr="0">
            <a:noAutofit/>
          </a:bodyPr>
          <a:lstStyle/>
          <a:p>
            <a:pPr>
              <a:buClr>
                <a:srgbClr val="3F762A"/>
              </a:buClr>
              <a:buSzPts val="4800"/>
            </a:pPr>
            <a:br>
              <a:rPr lang="tr-TR" sz="5400" dirty="0">
                <a:solidFill>
                  <a:srgbClr val="595959"/>
                </a:solidFill>
                <a:latin typeface="Calibri"/>
                <a:cs typeface="Calibri"/>
              </a:rPr>
            </a:br>
            <a:br>
              <a:rPr lang="tr-TR" sz="5400" dirty="0">
                <a:solidFill>
                  <a:srgbClr val="595959"/>
                </a:solidFill>
                <a:latin typeface="Calibri"/>
                <a:cs typeface="Calibri"/>
              </a:rPr>
            </a:br>
            <a:br>
              <a:rPr lang="tr-TR" sz="5400" dirty="0">
                <a:solidFill>
                  <a:srgbClr val="595959"/>
                </a:solidFill>
                <a:latin typeface="Calibri"/>
                <a:cs typeface="Calibri"/>
              </a:rPr>
            </a:br>
            <a:r>
              <a:rPr lang="tr-TR" sz="5400" dirty="0">
                <a:solidFill>
                  <a:srgbClr val="595959"/>
                </a:solidFill>
                <a:latin typeface="Calibri"/>
                <a:cs typeface="Calibri"/>
              </a:rPr>
              <a:t>KULTUR DES GRÜNEN UNTERNEHMERTUMS UND IDEEN FÜR GESCHÄFTSMODELLE</a:t>
            </a:r>
            <a:br>
              <a:rPr lang="tr-TR" sz="4800" dirty="0">
                <a:solidFill>
                  <a:srgbClr val="595959"/>
                </a:solidFill>
                <a:latin typeface="Calibri"/>
                <a:cs typeface="Calibri"/>
              </a:rPr>
            </a:br>
            <a:br>
              <a:rPr lang="de-DE" sz="4800" dirty="0">
                <a:solidFill>
                  <a:srgbClr val="3F762A"/>
                </a:solidFill>
              </a:rPr>
            </a:br>
            <a:br>
              <a:rPr lang="de-DE" dirty="0">
                <a:solidFill>
                  <a:srgbClr val="FFFF00"/>
                </a:solidFill>
              </a:rPr>
            </a:br>
            <a:r>
              <a:rPr lang="de-DE" dirty="0" err="1">
                <a:solidFill>
                  <a:srgbClr val="3F762A"/>
                </a:solidFill>
              </a:rPr>
              <a:t>Einführung</a:t>
            </a:r>
            <a:endParaRPr b="1" dirty="0">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73" name="Google Shape;273;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01</a:t>
            </a:r>
            <a:endParaRPr dirty="0"/>
          </a:p>
        </p:txBody>
      </p:sp>
      <p:pic>
        <p:nvPicPr>
          <p:cNvPr id="275" name="Google Shape;275;p3" descr="Bücher"/>
          <p:cNvPicPr preferRelativeResize="0"/>
          <p:nvPr/>
        </p:nvPicPr>
        <p:blipFill rotWithShape="1">
          <a:blip r:embed="rId4">
            <a:alphaModFix/>
          </a:blip>
          <a:srcRect/>
          <a:stretch/>
        </p:blipFill>
        <p:spPr>
          <a:xfrm>
            <a:off x="8321380" y="2722482"/>
            <a:ext cx="2541336" cy="1620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5.xml><?xml version="1.0" encoding="utf-8"?>
<p:sld xmlns:a16="http://schemas.microsoft.com/office/drawing/2014/main" xmlns:mc="http://schemas.openxmlformats.org/markup-compatibility/2006" xmlns:p14="http://schemas.microsoft.com/office/powerpoint/2010/main"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745931"/>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Wer ist ein grüner Unternehmer, Unternehmer. Lernen Sie die Merkmale eines grünen Unternehmers und Unternehmers kennen</a:t>
            </a:r>
            <a:br>
              <a:rPr lang="tr-TR" sz="3200" dirty="0">
                <a:solidFill>
                  <a:srgbClr val="004B3A"/>
                </a:solidFill>
              </a:rPr>
            </a:br>
            <a:endParaRPr dirty="0"/>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de-DE" sz="1100">
                  <a:solidFill>
                    <a:srgbClr val="FFFFFF"/>
                  </a:solidFill>
                  <a:latin typeface="Roboto"/>
                  <a:ea typeface="Roboto"/>
                  <a:cs typeface="Roboto"/>
                  <a:sym typeface="Roboto"/>
                </a:rPr>
                <a:t>Lorem ipsum dolor sit amet, consectetur adipiscing elit, sed do eiusmod tempor.</a:t>
              </a:r>
              <a:endParaRPr sz="1500">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Wer ist </a:t>
            </a:r>
            <a:r>
              <a:rPr lang="de-DE" sz="2100" b="1" dirty="0" err="1">
                <a:solidFill>
                  <a:schemeClr val="accent1"/>
                </a:solidFill>
                <a:latin typeface="Calibri"/>
                <a:ea typeface="Calibri"/>
                <a:cs typeface="Calibri"/>
                <a:sym typeface="Calibri"/>
              </a:rPr>
              <a:t>ein </a:t>
            </a:r>
            <a:r>
              <a:rPr lang="de-DE" sz="2100" b="1" dirty="0" err="1">
                <a:solidFill>
                  <a:schemeClr val="accent1"/>
                </a:solidFill>
                <a:latin typeface="Calibri"/>
                <a:ea typeface="Calibri"/>
                <a:cs typeface="Calibri"/>
                <a:sym typeface="Calibri"/>
              </a:rPr>
              <a:t>grüner </a:t>
            </a:r>
            <a:r>
              <a:rPr lang="de-DE" sz="2100" b="1" dirty="0" err="1">
                <a:solidFill>
                  <a:schemeClr val="accent1"/>
                </a:solidFill>
                <a:latin typeface="Calibri"/>
                <a:ea typeface="Calibri"/>
                <a:cs typeface="Calibri"/>
                <a:sym typeface="Calibri"/>
              </a:rPr>
              <a:t>Unternehmer</a:t>
            </a:r>
            <a:r>
              <a:rPr lang="de-DE" sz="2100" b="1" dirty="0">
                <a:solidFill>
                  <a:schemeClr val="accent1"/>
                </a:solidFill>
                <a:latin typeface="Calibri"/>
                <a:ea typeface="Calibri"/>
                <a:cs typeface="Calibri"/>
                <a:sym typeface="Calibri"/>
              </a:rPr>
              <a:t>?</a:t>
            </a:r>
            <a:endParaRPr sz="2100" b="1" dirty="0">
              <a:solidFill>
                <a:schemeClr val="accent1"/>
              </a:solidFill>
              <a:latin typeface="Calibri"/>
              <a:ea typeface="Calibri"/>
              <a:cs typeface="Calibri"/>
              <a:sym typeface="Calibri"/>
            </a:endParaRPr>
          </a:p>
        </p:txBody>
      </p:sp>
      <p:sp>
        <p:nvSpPr>
          <p:cNvPr id="285" name="Google Shape;285;p5"/>
          <p:cNvSpPr txBox="1"/>
          <p:nvPr/>
        </p:nvSpPr>
        <p:spPr>
          <a:xfrm>
            <a:off x="882403" y="1526542"/>
            <a:ext cx="7153234" cy="1745348"/>
          </a:xfrm>
          <a:prstGeom prst="rect">
            <a:avLst/>
          </a:prstGeom>
          <a:noFill/>
          <a:ln>
            <a:noFill/>
          </a:ln>
        </p:spPr>
        <p:txBody>
          <a:bodyPr spcFirstLastPara="1" wrap="square" lIns="91425" tIns="91425" rIns="91425" bIns="91425" anchor="t" anchorCtr="0">
            <a:noAutofit/>
          </a:bodyPr>
          <a:lstStyle/>
          <a:p>
            <a:pPr marL="323850" indent="-171450">
              <a:lnSpc>
                <a:spcPct val="115000"/>
              </a:lnSpc>
              <a:spcBef>
                <a:spcPts val="1500"/>
              </a:spcBef>
              <a:buClr>
                <a:schemeClr val="accent1">
                  <a:lumMod val="75000"/>
                </a:schemeClr>
              </a:buClr>
              <a:buSzPts val="1200"/>
              <a:buFont typeface="Wingdings" pitchFamily="2" charset="2"/>
              <a:buChar char="q"/>
            </a:pPr>
            <a:r>
              <a:rPr lang="tr-TR" sz="1800" dirty="0">
                <a:solidFill>
                  <a:srgbClr val="374151"/>
                </a:solidFill>
                <a:latin typeface="Roboto"/>
                <a:ea typeface="Roboto"/>
                <a:cs typeface="Roboto"/>
              </a:rPr>
              <a:t>Grünes Unternehmertum kann definiert werden als Menschen, die ein Unternehmen in einem Sektor gründen mit dem Ziel, diesen Sektor durch grünes Design, grüne Prozesse und ein lebenslanges Engagement für Nachhaltigkeit zu verändern.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2" name="Google Shape;284;p5">
            <a:extLst>
              <a:ext uri="{FF2B5EF4-FFF2-40B4-BE49-F238E27FC236}">
                <a16:creationId xmlns:a16="http://schemas.microsoft.com/office/drawing/2014/main" id="{0E81AA47-C4A0-BFDC-1146-42676777A7C8}"/>
              </a:ext>
            </a:extLst>
          </p:cNvPr>
          <p:cNvSpPr txBox="1"/>
          <p:nvPr/>
        </p:nvSpPr>
        <p:spPr>
          <a:xfrm>
            <a:off x="1080335" y="3454257"/>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Wer ist </a:t>
            </a:r>
            <a:r>
              <a:rPr lang="de-DE" sz="2100" b="1" dirty="0" err="1">
                <a:solidFill>
                  <a:schemeClr val="accent1"/>
                </a:solidFill>
                <a:latin typeface="Calibri"/>
                <a:ea typeface="Calibri"/>
                <a:cs typeface="Calibri"/>
                <a:sym typeface="Calibri"/>
              </a:rPr>
              <a:t>ein Unternehmer</a:t>
            </a:r>
            <a:r>
              <a:rPr lang="de-DE" sz="2100" b="1" dirty="0">
                <a:solidFill>
                  <a:schemeClr val="accent1"/>
                </a:solidFill>
                <a:latin typeface="Calibri"/>
                <a:ea typeface="Calibri"/>
                <a:cs typeface="Calibri"/>
                <a:sym typeface="Calibri"/>
              </a:rPr>
              <a:t>?</a:t>
            </a:r>
            <a:endParaRPr sz="2100" b="1" dirty="0">
              <a:solidFill>
                <a:schemeClr val="accent1"/>
              </a:solidFill>
              <a:latin typeface="Calibri"/>
              <a:ea typeface="Calibri"/>
              <a:cs typeface="Calibri"/>
              <a:sym typeface="Calibri"/>
            </a:endParaRPr>
          </a:p>
        </p:txBody>
      </p:sp>
      <p:pic>
        <p:nvPicPr>
          <p:cNvPr id="9" name="Resim 8">
            <a:extLst>
              <a:ext uri="{FF2B5EF4-FFF2-40B4-BE49-F238E27FC236}">
                <a16:creationId xmlns:a16="http://schemas.microsoft.com/office/drawing/2014/main" id="{159A44F1-09DA-CC39-4D20-7EB3C371A6CE}"/>
              </a:ext>
            </a:extLst>
          </p:cNvPr>
          <p:cNvPicPr>
            <a:picLocks noChangeAspect="1"/>
          </p:cNvPicPr>
          <p:nvPr/>
        </p:nvPicPr>
        <p:blipFill>
          <a:blip r:embed="rId3"/>
          <a:stretch>
            <a:fillRect/>
          </a:stretch>
        </p:blipFill>
        <p:spPr>
          <a:xfrm>
            <a:off x="5602029" y="-1282203"/>
            <a:ext cx="7448654" cy="7448654"/>
          </a:xfrm>
          <a:prstGeom prst="rect">
            <a:avLst/>
          </a:prstGeom>
        </p:spPr>
      </p:pic>
      <p:sp>
        <p:nvSpPr>
          <p:cNvPr id="3" name="Google Shape;285;p5">
            <a:extLst>
              <a:ext uri="{FF2B5EF4-FFF2-40B4-BE49-F238E27FC236}">
                <a16:creationId xmlns:a16="http://schemas.microsoft.com/office/drawing/2014/main" id="{DCA9BEC6-CBFE-1284-9417-2DA2600B0AF8}"/>
              </a:ext>
            </a:extLst>
          </p:cNvPr>
          <p:cNvSpPr txBox="1"/>
          <p:nvPr/>
        </p:nvSpPr>
        <p:spPr>
          <a:xfrm>
            <a:off x="785420" y="3860324"/>
            <a:ext cx="7402616" cy="1745347"/>
          </a:xfrm>
          <a:prstGeom prst="rect">
            <a:avLst/>
          </a:prstGeom>
          <a:noFill/>
          <a:ln>
            <a:noFill/>
          </a:ln>
        </p:spPr>
        <p:txBody>
          <a:bodyPr spcFirstLastPara="1" wrap="square" lIns="91425" tIns="91425" rIns="91425" bIns="91425" anchor="t" anchorCtr="0">
            <a:noAutofit/>
          </a:bodyPr>
          <a:lstStyle/>
          <a:p>
            <a:pPr marL="323850" indent="-171450">
              <a:lnSpc>
                <a:spcPct val="115000"/>
              </a:lnSpc>
              <a:spcBef>
                <a:spcPts val="1500"/>
              </a:spcBef>
              <a:buClr>
                <a:schemeClr val="accent1">
                  <a:lumMod val="75000"/>
                </a:schemeClr>
              </a:buClr>
              <a:buSzPts val="1200"/>
              <a:buFont typeface="Wingdings" pitchFamily="2" charset="2"/>
              <a:buChar char="q"/>
            </a:pPr>
            <a:r>
              <a:rPr lang="tr-TR" sz="1800" dirty="0">
                <a:solidFill>
                  <a:srgbClr val="374151"/>
                </a:solidFill>
                <a:latin typeface="Roboto"/>
                <a:ea typeface="Roboto"/>
                <a:cs typeface="Roboto"/>
              </a:rPr>
              <a:t>Personen, die Werte für den Einzelnen und die Gesellschaft schaffen, auf wirtschaftliche Möglichkeiten reagieren oder wirtschaftliche Möglichkeiten schaffen und mit ihren Innovationen Veränderungen im Wirtschaftssystem bewirken.</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p:transition spd="slow">
        <p:fade/>
      </p:transition>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745931"/>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Wer ist ein grüner Unternehmer, Unternehmer. Lernen Sie die Merkmale eines grünen Unternehmers und eines Unternehmers kennen</a:t>
            </a:r>
            <a:br>
              <a:rPr lang="tr-TR" sz="3200" dirty="0">
                <a:solidFill>
                  <a:srgbClr val="004B3A"/>
                </a:solidFill>
              </a:rPr>
            </a:br>
            <a:endParaRPr dirty="0"/>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Merkmale eines </a:t>
            </a:r>
            <a:r>
              <a:rPr lang="de-DE" sz="2100" b="1" dirty="0" err="1">
                <a:solidFill>
                  <a:schemeClr val="accent1"/>
                </a:solidFill>
                <a:latin typeface="Calibri"/>
                <a:ea typeface="Calibri"/>
                <a:cs typeface="Calibri"/>
                <a:sym typeface="Calibri"/>
              </a:rPr>
              <a:t>grünen </a:t>
            </a:r>
            <a:r>
              <a:rPr lang="de-DE" sz="2100" b="1" dirty="0" err="1">
                <a:solidFill>
                  <a:schemeClr val="accent1"/>
                </a:solidFill>
                <a:latin typeface="Calibri"/>
                <a:ea typeface="Calibri"/>
                <a:cs typeface="Calibri"/>
                <a:sym typeface="Calibri"/>
              </a:rPr>
              <a:t>Unternehmers</a:t>
            </a:r>
            <a:endParaRPr sz="2100" b="1" dirty="0">
              <a:solidFill>
                <a:schemeClr val="accent1"/>
              </a:solidFill>
              <a:latin typeface="Calibri"/>
              <a:ea typeface="Calibri"/>
              <a:cs typeface="Calibri"/>
              <a:sym typeface="Calibri"/>
            </a:endParaRPr>
          </a:p>
        </p:txBody>
      </p:sp>
      <p:sp>
        <p:nvSpPr>
          <p:cNvPr id="285" name="Google Shape;285;p5"/>
          <p:cNvSpPr txBox="1"/>
          <p:nvPr/>
        </p:nvSpPr>
        <p:spPr>
          <a:xfrm>
            <a:off x="871618" y="1749082"/>
            <a:ext cx="7153234" cy="1745348"/>
          </a:xfrm>
          <a:prstGeom prst="rect">
            <a:avLst/>
          </a:prstGeom>
          <a:noFill/>
          <a:ln>
            <a:noFill/>
          </a:ln>
        </p:spPr>
        <p:txBody>
          <a:bodyPr spcFirstLastPara="1" wrap="square" lIns="91425" tIns="91425" rIns="91425" bIns="91425" anchor="t" anchorCtr="0">
            <a:noAutofit/>
          </a:bodyPr>
          <a:lstStyle/>
          <a:p>
            <a:pPr marL="735330" indent="-285750">
              <a:spcBef>
                <a:spcPts val="1200"/>
              </a:spcBef>
              <a:buClr>
                <a:schemeClr val="accent1">
                  <a:lumMod val="75000"/>
                </a:schemeClr>
              </a:buClr>
              <a:buSzPct val="110000"/>
              <a:buFont typeface="Courier New" panose="02070309020205020404" pitchFamily="49" charset="0"/>
              <a:buChar char="o"/>
            </a:pPr>
            <a:r>
              <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Entwickelt ein wirtschaftlich rentables und ökologisch verantwortungsvolles Geschäftsmodell</a:t>
            </a: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735330" indent="-285750">
              <a:spcBef>
                <a:spcPts val="1200"/>
              </a:spcBef>
              <a:buClr>
                <a:schemeClr val="accent1">
                  <a:lumMod val="75000"/>
                </a:schemeClr>
              </a:buClr>
              <a:buSzPct val="110000"/>
              <a:buFont typeface="Courier New" panose="02070309020205020404" pitchFamily="49" charset="0"/>
              <a:buChar char="o"/>
            </a:pPr>
            <a:r>
              <a:rPr lang="tr-TR" sz="1800" dirty="0">
                <a:effectLst/>
                <a:latin typeface="Calibri" panose="020F0502020204030204" pitchFamily="34" charset="0"/>
                <a:ea typeface="Calibri" panose="020F0502020204030204" pitchFamily="34" charset="0"/>
                <a:cs typeface="Times New Roman" panose="02020603050405020304" pitchFamily="18" charset="0"/>
              </a:rPr>
              <a:t>Schafft </a:t>
            </a:r>
            <a:r>
              <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auf Nachhaltigkeit ausgerichtete Wachstumsstrategien </a:t>
            </a:r>
          </a:p>
          <a:p>
            <a:pPr marL="735330" indent="-285750">
              <a:spcBef>
                <a:spcPts val="1200"/>
              </a:spcBef>
              <a:buClr>
                <a:schemeClr val="accent1">
                  <a:lumMod val="75000"/>
                </a:schemeClr>
              </a:buClr>
              <a:buSzPct val="110000"/>
              <a:buFont typeface="Courier New" panose="02070309020205020404" pitchFamily="49" charset="0"/>
              <a:buChar char="o"/>
            </a:pPr>
            <a:r>
              <a:rPr lang="tr-TR"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Soziale Verantwortung und Beitrag zur Gesellschaft</a:t>
            </a: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2" name="Google Shape;284;p5">
            <a:extLst>
              <a:ext uri="{FF2B5EF4-FFF2-40B4-BE49-F238E27FC236}">
                <a16:creationId xmlns:a16="http://schemas.microsoft.com/office/drawing/2014/main" id="{0E81AA47-C4A0-BFDC-1146-42676777A7C8}"/>
              </a:ext>
            </a:extLst>
          </p:cNvPr>
          <p:cNvSpPr txBox="1"/>
          <p:nvPr/>
        </p:nvSpPr>
        <p:spPr>
          <a:xfrm>
            <a:off x="1080335" y="3454257"/>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dirty="0" err="1">
                <a:solidFill>
                  <a:schemeClr val="accent1"/>
                </a:solidFill>
                <a:latin typeface="Calibri"/>
                <a:ea typeface="Calibri"/>
                <a:cs typeface="Calibri"/>
                <a:sym typeface="Calibri"/>
              </a:rPr>
              <a:t>Merkmale </a:t>
            </a:r>
            <a:r>
              <a:rPr lang="de-DE" sz="2100" b="1" dirty="0" err="1">
                <a:solidFill>
                  <a:schemeClr val="accent1"/>
                </a:solidFill>
                <a:latin typeface="Calibri"/>
                <a:ea typeface="Calibri"/>
                <a:cs typeface="Calibri"/>
                <a:sym typeface="Calibri"/>
              </a:rPr>
              <a:t>eines Unternehmers</a:t>
            </a:r>
            <a:endParaRPr sz="2100" b="1" dirty="0">
              <a:solidFill>
                <a:schemeClr val="accent1"/>
              </a:solidFill>
              <a:latin typeface="Calibri"/>
              <a:ea typeface="Calibri"/>
              <a:cs typeface="Calibri"/>
              <a:sym typeface="Calibri"/>
            </a:endParaRPr>
          </a:p>
        </p:txBody>
      </p:sp>
      <p:pic>
        <p:nvPicPr>
          <p:cNvPr id="7" name="Resim 6">
            <a:extLst>
              <a:ext uri="{FF2B5EF4-FFF2-40B4-BE49-F238E27FC236}">
                <a16:creationId xmlns:a16="http://schemas.microsoft.com/office/drawing/2014/main" id="{CFB086ED-D71E-4B4E-F710-4B4C47C04CBF}"/>
              </a:ext>
            </a:extLst>
          </p:cNvPr>
          <p:cNvPicPr>
            <a:picLocks noChangeAspect="1"/>
          </p:cNvPicPr>
          <p:nvPr/>
        </p:nvPicPr>
        <p:blipFill>
          <a:blip r:embed="rId3"/>
          <a:stretch>
            <a:fillRect/>
          </a:stretch>
        </p:blipFill>
        <p:spPr>
          <a:xfrm>
            <a:off x="7245927" y="1555396"/>
            <a:ext cx="4946073" cy="4946073"/>
          </a:xfrm>
          <a:prstGeom prst="rect">
            <a:avLst/>
          </a:prstGeom>
        </p:spPr>
      </p:pic>
      <p:sp>
        <p:nvSpPr>
          <p:cNvPr id="4" name="Google Shape;285;p5">
            <a:extLst>
              <a:ext uri="{FF2B5EF4-FFF2-40B4-BE49-F238E27FC236}">
                <a16:creationId xmlns:a16="http://schemas.microsoft.com/office/drawing/2014/main" id="{65A2A289-D9F3-8E3B-2DE2-DC99E939B7A0}"/>
              </a:ext>
            </a:extLst>
          </p:cNvPr>
          <p:cNvSpPr txBox="1"/>
          <p:nvPr/>
        </p:nvSpPr>
        <p:spPr>
          <a:xfrm>
            <a:off x="871618" y="3944322"/>
            <a:ext cx="7153234" cy="1745348"/>
          </a:xfrm>
          <a:prstGeom prst="rect">
            <a:avLst/>
          </a:prstGeom>
          <a:noFill/>
          <a:ln>
            <a:noFill/>
          </a:ln>
        </p:spPr>
        <p:txBody>
          <a:bodyPr spcFirstLastPara="1" wrap="square" lIns="91425" tIns="91425" rIns="91425" bIns="91425" anchor="t" anchorCtr="0">
            <a:noAutofit/>
          </a:bodyPr>
          <a:lstStyle/>
          <a:p>
            <a:pPr marL="735330" indent="-285750">
              <a:spcBef>
                <a:spcPts val="1200"/>
              </a:spcBef>
              <a:buClr>
                <a:schemeClr val="accent1">
                  <a:lumMod val="75000"/>
                </a:schemeClr>
              </a:buClr>
              <a:buSzPct val="110000"/>
              <a:buFont typeface="Courier New" panose="02070309020205020404" pitchFamily="49" charset="0"/>
              <a:buChar char="o"/>
            </a:pPr>
            <a:r>
              <a:rPr lang="tr-TR" sz="1800" dirty="0">
                <a:latin typeface="Calibri Light" panose="020F0302020204030204" pitchFamily="34" charset="0"/>
                <a:cs typeface="Times New Roman" panose="02020603050405020304" pitchFamily="18" charset="0"/>
              </a:rPr>
              <a:t>Innovation und Kreativität </a:t>
            </a:r>
          </a:p>
          <a:p>
            <a:pPr marL="735330" indent="-285750">
              <a:spcBef>
                <a:spcPts val="1200"/>
              </a:spcBef>
              <a:buClr>
                <a:schemeClr val="accent1">
                  <a:lumMod val="75000"/>
                </a:schemeClr>
              </a:buClr>
              <a:buSzPct val="110000"/>
              <a:buFont typeface="Courier New" panose="02070309020205020404" pitchFamily="49" charset="0"/>
              <a:buChar char="o"/>
            </a:pPr>
            <a:r>
              <a:rPr lang="tr-TR" sz="1800" dirty="0">
                <a:latin typeface="Calibri Light" panose="020F0302020204030204" pitchFamily="34" charset="0"/>
                <a:cs typeface="Times New Roman" panose="02020603050405020304" pitchFamily="18" charset="0"/>
              </a:rPr>
              <a:t>Risikobereitschaft und Selbständigkeit </a:t>
            </a:r>
          </a:p>
          <a:p>
            <a:pPr marL="735330" indent="-285750">
              <a:spcBef>
                <a:spcPts val="1200"/>
              </a:spcBef>
              <a:buClr>
                <a:schemeClr val="accent1">
                  <a:lumMod val="75000"/>
                </a:schemeClr>
              </a:buClr>
              <a:buSzPct val="110000"/>
              <a:buFont typeface="Courier New" panose="02070309020205020404" pitchFamily="49" charset="0"/>
              <a:buChar char="o"/>
            </a:pPr>
            <a:r>
              <a:rPr lang="tr-TR" sz="1800" dirty="0">
                <a:latin typeface="Calibri Light" panose="020F0302020204030204" pitchFamily="34" charset="0"/>
                <a:cs typeface="Times New Roman" panose="02020603050405020304" pitchFamily="18" charset="0"/>
              </a:rPr>
              <a:t>Wettbewerbsfähigkeit und kontinuierliche Verbesserung</a:t>
            </a:r>
          </a:p>
          <a:p>
            <a:pPr marL="735330" indent="-285750">
              <a:spcBef>
                <a:spcPts val="1200"/>
              </a:spcBef>
              <a:buClr>
                <a:schemeClr val="accent1">
                  <a:lumMod val="75000"/>
                </a:schemeClr>
              </a:buClr>
              <a:buSzPct val="110000"/>
              <a:buFont typeface="Courier New" panose="02070309020205020404" pitchFamily="49" charset="0"/>
              <a:buChar char="o"/>
            </a:pP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921386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950500" y="607363"/>
            <a:ext cx="10058400" cy="823740"/>
          </a:xfrm>
          <a:prstGeom prst="rect">
            <a:avLst/>
          </a:prstGeom>
          <a:noFill/>
          <a:ln>
            <a:noFill/>
          </a:ln>
        </p:spPr>
        <p:txBody>
          <a:bodyPr spcFirstLastPara="1" wrap="square" lIns="91425" tIns="45700" rIns="91425" bIns="45700" anchor="b" anchorCtr="0">
            <a:normAutofit fontScale="90000"/>
          </a:bodyPr>
          <a:lstStyle/>
          <a:p>
            <a:pPr marL="144000">
              <a:lnSpc>
                <a:spcPct val="100000"/>
              </a:lnSpc>
              <a:spcBef>
                <a:spcPts val="800"/>
              </a:spcBef>
              <a:buClr>
                <a:srgbClr val="2A4F1C"/>
              </a:buClr>
              <a:buSzPts val="2600"/>
            </a:pPr>
            <a:r>
              <a:rPr lang="tr-TR" dirty="0">
                <a:solidFill>
                  <a:srgbClr val="004B3A"/>
                </a:solidFill>
              </a:rPr>
              <a:t> Hauptunterschiede zwischen Unternehmer und grünem Unternehmer</a:t>
            </a:r>
            <a:br>
              <a:rPr lang="tr-TR" sz="1800" b="1" u="sng"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tr-TR" dirty="0"/>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b="1" dirty="0">
              <a:solidFill>
                <a:schemeClr val="accent1"/>
              </a:solidFill>
              <a:latin typeface="Calibri"/>
              <a:ea typeface="Calibri"/>
              <a:cs typeface="Calibri"/>
              <a:sym typeface="Calibri"/>
            </a:endParaRPr>
          </a:p>
        </p:txBody>
      </p:sp>
      <p:graphicFrame>
        <p:nvGraphicFramePr>
          <p:cNvPr id="3" name="Tablo 2">
            <a:extLst>
              <a:ext uri="{FF2B5EF4-FFF2-40B4-BE49-F238E27FC236}">
                <a16:creationId xmlns:a16="http://schemas.microsoft.com/office/drawing/2014/main" id="{70DF960D-2B5A-DCF5-701C-B71CDB044BF5}"/>
              </a:ext>
            </a:extLst>
          </p:cNvPr>
          <p:cNvGraphicFramePr>
            <a:graphicFrameLocks noGrp="1"/>
          </p:cNvGraphicFramePr>
          <p:nvPr>
            <p:extLst>
              <p:ext uri="{D42A27DB-BD31-4B8C-83A1-F6EECF244321}">
                <p14:modId xmlns:p14="http://schemas.microsoft.com/office/powerpoint/2010/main" val="4250393430"/>
              </p:ext>
            </p:extLst>
          </p:nvPr>
        </p:nvGraphicFramePr>
        <p:xfrm>
          <a:off x="1" y="1110338"/>
          <a:ext cx="8575964" cy="5052223"/>
        </p:xfrm>
        <a:graphic>
          <a:graphicData uri="http://schemas.openxmlformats.org/drawingml/2006/table">
            <a:tbl>
              <a:tblPr firstRow="1" firstCol="1" bandRow="1">
                <a:tableStyleId>{5C22544A-7EE6-4342-B048-85BDC9FD1C3A}</a:tableStyleId>
              </a:tblPr>
              <a:tblGrid>
                <a:gridCol w="2162711">
                  <a:extLst>
                    <a:ext uri="{9D8B030D-6E8A-4147-A177-3AD203B41FA5}">
                      <a16:colId xmlns:a16="http://schemas.microsoft.com/office/drawing/2014/main" val="3893206991"/>
                    </a:ext>
                  </a:extLst>
                </a:gridCol>
                <a:gridCol w="2325330">
                  <a:extLst>
                    <a:ext uri="{9D8B030D-6E8A-4147-A177-3AD203B41FA5}">
                      <a16:colId xmlns:a16="http://schemas.microsoft.com/office/drawing/2014/main" val="983824951"/>
                    </a:ext>
                  </a:extLst>
                </a:gridCol>
                <a:gridCol w="4087923">
                  <a:extLst>
                    <a:ext uri="{9D8B030D-6E8A-4147-A177-3AD203B41FA5}">
                      <a16:colId xmlns:a16="http://schemas.microsoft.com/office/drawing/2014/main" val="2576048388"/>
                    </a:ext>
                  </a:extLst>
                </a:gridCol>
              </a:tblGrid>
              <a:tr h="581074">
                <a:tc>
                  <a:txBody>
                    <a:bodyPr/>
                    <a:lstStyle/>
                    <a:p>
                      <a:pPr algn="ctr"/>
                      <a:r>
                        <a:rPr lang="tr-TR" sz="2000" dirty="0">
                          <a:effectLst/>
                        </a:rPr>
                        <a:t>Eigenschaften</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ctr"/>
                      <a:r>
                        <a:rPr lang="tr-TR" sz="2000" dirty="0">
                          <a:effectLst/>
                        </a:rPr>
                        <a:t>Unternehmer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ctr"/>
                      <a:r>
                        <a:rPr lang="tr-TR" sz="2000" dirty="0">
                          <a:effectLst/>
                        </a:rPr>
                        <a:t>Grüner Unternehmer</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608832879"/>
                  </a:ext>
                </a:extLst>
              </a:tr>
              <a:tr h="1490383">
                <a:tc>
                  <a:txBody>
                    <a:bodyPr/>
                    <a:lstStyle/>
                    <a:p>
                      <a:pPr algn="ctr"/>
                      <a:r>
                        <a:rPr lang="tr-TR" sz="1300" dirty="0">
                          <a:effectLst/>
                        </a:rPr>
                        <a:t>Geschäftsmodell und Zweck</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dirty="0">
                          <a:effectLst/>
                        </a:rPr>
                        <a:t>Ziel ist es, durch Gewinnorientierung, Innovation und Wachstum Wettbewerbsvorteile auf dem Markt zu erzielen.</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Ziel ist es, ein Geschäftsmodell zu schaffen, das nicht nur wirtschaftlich rentabel, sondern auch umweltbewusst ist und einen sozialen Mehrwert schafft. Es trägt zu einer besseren Welt und besseren Lebensräumen bei und erfüllt gleichzeitig die Bedürfnisse der Gesellschaft.</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1784005642"/>
                  </a:ext>
                </a:extLst>
              </a:tr>
              <a:tr h="1277471">
                <a:tc>
                  <a:txBody>
                    <a:bodyPr/>
                    <a:lstStyle/>
                    <a:p>
                      <a:pPr algn="ctr"/>
                      <a:r>
                        <a:rPr lang="tr-TR" sz="1300">
                          <a:effectLst/>
                        </a:rPr>
                        <a:t>Nachhaltigkeit und soziale Fragen</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Er bewertet Marktchancen, wobei er häufig den wirtschaftlichen Erträgen Vorrang einräumt.</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Sie betrachtet Nachhaltigkeit und die Lösung sozialer Probleme als wichtige Ziele bei der Bewertung von Marktchancen. Es kann als sozialer Unternehmer agieren und gleichzeitig Gewinne erzielen.</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3871010911"/>
                  </a:ext>
                </a:extLst>
              </a:tr>
              <a:tr h="1703295">
                <a:tc>
                  <a:txBody>
                    <a:bodyPr/>
                    <a:lstStyle/>
                    <a:p>
                      <a:pPr algn="ctr"/>
                      <a:r>
                        <a:rPr lang="tr-TR" sz="1300" dirty="0">
                          <a:effectLst/>
                        </a:rPr>
                        <a:t>Innovation und Marktbeitrag</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a:effectLst/>
                        </a:rPr>
                        <a:t>Durch das Angebot innovativer Lösungen auf dem Markt konkurrieren.</a:t>
                      </a:r>
                      <a:endParaRPr lang="tr-TR" sz="170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tc>
                  <a:txBody>
                    <a:bodyPr/>
                    <a:lstStyle/>
                    <a:p>
                      <a:pPr algn="just"/>
                      <a:r>
                        <a:rPr lang="tr-TR" sz="1300" dirty="0">
                          <a:effectLst/>
                        </a:rPr>
                        <a:t>Sie bietet innovative Lösungen an und stellt bestehende Märkte in Frage, während sie gleichzeitig ökologische Werte verkörpert. Sie trägt zum Wachstum und zur Ausweitung grüner Märkte bei, indem sie Geschäftskonzepte entwickelt, die Markt- und Finanzziele mit Umweltleistungen verbinden.</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7561" marR="97561" marT="0" marB="0" anchor="ctr"/>
                </a:tc>
                <a:extLst>
                  <a:ext uri="{0D108BD9-81ED-4DB2-BD59-A6C34878D82A}">
                    <a16:rowId xmlns:a16="http://schemas.microsoft.com/office/drawing/2014/main" val="3775177430"/>
                  </a:ext>
                </a:extLst>
              </a:tr>
            </a:tbl>
          </a:graphicData>
        </a:graphic>
      </p:graphicFrame>
      <p:pic>
        <p:nvPicPr>
          <p:cNvPr id="11" name="Resim 10">
            <a:extLst>
              <a:ext uri="{FF2B5EF4-FFF2-40B4-BE49-F238E27FC236}">
                <a16:creationId xmlns:a16="http://schemas.microsoft.com/office/drawing/2014/main" id="{9D1355C0-CDDD-5A7F-AF8A-3BA9C76CDD2E}"/>
              </a:ext>
            </a:extLst>
          </p:cNvPr>
          <p:cNvPicPr>
            <a:picLocks noChangeAspect="1"/>
          </p:cNvPicPr>
          <p:nvPr/>
        </p:nvPicPr>
        <p:blipFill>
          <a:blip r:embed="rId3"/>
          <a:stretch>
            <a:fillRect/>
          </a:stretch>
        </p:blipFill>
        <p:spPr>
          <a:xfrm>
            <a:off x="8575963" y="2119746"/>
            <a:ext cx="3622631" cy="4042816"/>
          </a:xfrm>
          <a:prstGeom prst="rect">
            <a:avLst/>
          </a:prstGeom>
        </p:spPr>
      </p:pic>
    </p:spTree>
    <p:extLst>
      <p:ext uri="{BB962C8B-B14F-4D97-AF65-F5344CB8AC3E}">
        <p14:creationId xmlns:p14="http://schemas.microsoft.com/office/powerpoint/2010/main" val="1419452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556298" y="425081"/>
            <a:ext cx="10505045"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de-DE" sz="3200" dirty="0" err="1">
                <a:solidFill>
                  <a:srgbClr val="004B3A"/>
                </a:solidFill>
              </a:rPr>
              <a:t>Entwicklung einer </a:t>
            </a:r>
            <a:r>
              <a:rPr lang="de-DE" sz="3200" dirty="0" err="1">
                <a:solidFill>
                  <a:srgbClr val="004B3A"/>
                </a:solidFill>
              </a:rPr>
              <a:t>grünen </a:t>
            </a:r>
            <a:r>
              <a:rPr lang="de-DE" sz="3200" dirty="0" err="1">
                <a:solidFill>
                  <a:srgbClr val="004B3A"/>
                </a:solidFill>
              </a:rPr>
              <a:t>Unternehmenskultur </a:t>
            </a:r>
            <a:r>
              <a:rPr lang="de-DE" sz="3200" dirty="0" err="1">
                <a:solidFill>
                  <a:srgbClr val="004B3A"/>
                </a:solidFill>
              </a:rPr>
              <a:t>und </a:t>
            </a:r>
            <a:r>
              <a:rPr lang="de-DE" sz="3200" dirty="0">
                <a:solidFill>
                  <a:srgbClr val="004B3A"/>
                </a:solidFill>
              </a:rPr>
              <a:t>Reflexion </a:t>
            </a:r>
            <a:r>
              <a:rPr lang="de-DE" sz="3200" dirty="0" err="1">
                <a:solidFill>
                  <a:srgbClr val="004B3A"/>
                </a:solidFill>
              </a:rPr>
              <a:t>darüber </a:t>
            </a:r>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989462" y="1376336"/>
            <a:ext cx="4271100" cy="641700"/>
          </a:xfrm>
          <a:prstGeom prst="rect">
            <a:avLst/>
          </a:prstGeom>
          <a:noFill/>
          <a:ln>
            <a:noFill/>
          </a:ln>
        </p:spPr>
        <p:txBody>
          <a:bodyPr spcFirstLastPara="1" wrap="square" lIns="91425" tIns="91425" rIns="91425" bIns="91425" anchor="t" anchorCtr="0">
            <a:noAutofit/>
          </a:bodyPr>
          <a:lstStyle/>
          <a:p>
            <a:r>
              <a:rPr lang="tr-TR" sz="2100" b="1" dirty="0">
                <a:solidFill>
                  <a:schemeClr val="accent1"/>
                </a:solidFill>
                <a:latin typeface="Calibri"/>
                <a:cs typeface="Calibri"/>
              </a:rPr>
              <a:t>Grüne Kultur für die Zukunft</a:t>
            </a:r>
          </a:p>
        </p:txBody>
      </p:sp>
      <p:sp>
        <p:nvSpPr>
          <p:cNvPr id="5" name="Google Shape;285;p5">
            <a:extLst>
              <a:ext uri="{FF2B5EF4-FFF2-40B4-BE49-F238E27FC236}">
                <a16:creationId xmlns:a16="http://schemas.microsoft.com/office/drawing/2014/main" id="{E91B8407-00A0-89C6-8660-258E3C099A6F}"/>
              </a:ext>
            </a:extLst>
          </p:cNvPr>
          <p:cNvSpPr txBox="1"/>
          <p:nvPr/>
        </p:nvSpPr>
        <p:spPr>
          <a:xfrm>
            <a:off x="1266553" y="2145552"/>
            <a:ext cx="6990756" cy="3898847"/>
          </a:xfrm>
          <a:prstGeom prst="rect">
            <a:avLst/>
          </a:prstGeom>
          <a:noFill/>
          <a:ln>
            <a:noFill/>
          </a:ln>
        </p:spPr>
        <p:txBody>
          <a:bodyPr spcFirstLastPara="1" wrap="square" lIns="91425" tIns="91425" rIns="91425" bIns="91425" anchor="t" anchorCtr="0">
            <a:noAutofit/>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Die Förderung einer grünen Kultur in der Arbeitsumgebung kann das Engagement der Mitarbeiter für das Unternehmen stärken und dazu beitragen, dass das Unternehmen als nachhaltige Marke wahrgenommen wird. Die Einführung einer grünen Kultur kann durch Instrumente zur Entwicklung des Engagements und durch Veranstaltungen erreicht werden, die die Loyalität der Mitarbeiter erhöhen und sich positiv auf ihr Privatleben auswirken.</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Die Arbeitnehmer neigen zunehmend dazu, sich für Unternehmen zu entscheiden, die sich für grüne Werte einsetzen und diese Kultur am Arbeitsplatz übernommen haben.</a:t>
            </a:r>
          </a:p>
          <a:p>
            <a:pPr marL="449580">
              <a:spcBef>
                <a:spcPts val="1200"/>
              </a:spcBef>
              <a:buClr>
                <a:schemeClr val="accent1">
                  <a:lumMod val="75000"/>
                </a:schemeClr>
              </a:buClr>
              <a:buSzPct val="110000"/>
            </a:pPr>
            <a:endParaRPr lang="tr-TR"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pic>
        <p:nvPicPr>
          <p:cNvPr id="3" name="Resim 2">
            <a:extLst>
              <a:ext uri="{FF2B5EF4-FFF2-40B4-BE49-F238E27FC236}">
                <a16:creationId xmlns:a16="http://schemas.microsoft.com/office/drawing/2014/main" id="{B03F51A6-5182-FC57-3299-826D0BEF199F}"/>
              </a:ext>
            </a:extLst>
          </p:cNvPr>
          <p:cNvPicPr>
            <a:picLocks noChangeAspect="1"/>
          </p:cNvPicPr>
          <p:nvPr/>
        </p:nvPicPr>
        <p:blipFill>
          <a:blip r:embed="rId3"/>
          <a:stretch>
            <a:fillRect/>
          </a:stretch>
        </p:blipFill>
        <p:spPr>
          <a:xfrm>
            <a:off x="6345380" y="-186152"/>
            <a:ext cx="7127282" cy="7127282"/>
          </a:xfrm>
          <a:prstGeom prst="rect">
            <a:avLst/>
          </a:prstGeom>
        </p:spPr>
      </p:pic>
    </p:spTree>
    <p:extLst>
      <p:ext uri="{BB962C8B-B14F-4D97-AF65-F5344CB8AC3E}">
        <p14:creationId xmlns:p14="http://schemas.microsoft.com/office/powerpoint/2010/main" val="238014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06626" y="745931"/>
            <a:ext cx="10058400" cy="823740"/>
          </a:xfrm>
          <a:prstGeom prst="rect">
            <a:avLst/>
          </a:prstGeom>
          <a:noFill/>
          <a:ln>
            <a:noFill/>
          </a:ln>
        </p:spPr>
        <p:txBody>
          <a:bodyPr spcFirstLastPara="1" wrap="square" lIns="91425" tIns="45700" rIns="91425" bIns="45700" anchor="b" anchorCtr="0">
            <a:normAutofit fontScale="90000"/>
          </a:bodyPr>
          <a:lstStyle/>
          <a:p>
            <a:pPr marL="144000" lvl="0" algn="l" rtl="0">
              <a:lnSpc>
                <a:spcPct val="100000"/>
              </a:lnSpc>
              <a:spcBef>
                <a:spcPts val="800"/>
              </a:spcBef>
              <a:spcAft>
                <a:spcPts val="0"/>
              </a:spcAft>
              <a:buClr>
                <a:srgbClr val="2A4F1C"/>
              </a:buClr>
              <a:buSzPts val="2600"/>
            </a:pPr>
            <a:r>
              <a:rPr lang="tr-TR" sz="3200" dirty="0">
                <a:solidFill>
                  <a:srgbClr val="004B3A"/>
                </a:solidFill>
              </a:rPr>
              <a:t>Wer ist ein grüner Unternehmer, Unternehmer. Lernen Sie die Merkmale eines grünen Unternehmers und Unternehmers kennen</a:t>
            </a:r>
            <a:br>
              <a:rPr lang="tr-TR" sz="3200" dirty="0">
                <a:solidFill>
                  <a:srgbClr val="004B3A"/>
                </a:solidFill>
              </a:rPr>
            </a:br>
            <a:endParaRPr dirty="0"/>
          </a:p>
        </p:txBody>
      </p:sp>
      <p:sp>
        <p:nvSpPr>
          <p:cNvPr id="282" name="Google Shape;282;p5"/>
          <p:cNvSpPr txBox="1"/>
          <p:nvPr/>
        </p:nvSpPr>
        <p:spPr>
          <a:xfrm>
            <a:off x="7022377" y="2415235"/>
            <a:ext cx="4089294" cy="85734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4" name="Google Shape;284;p5"/>
          <p:cNvSpPr txBox="1"/>
          <p:nvPr/>
        </p:nvSpPr>
        <p:spPr>
          <a:xfrm>
            <a:off x="1173441" y="1248821"/>
            <a:ext cx="4271100" cy="641700"/>
          </a:xfrm>
          <a:prstGeom prst="rect">
            <a:avLst/>
          </a:prstGeom>
          <a:noFill/>
          <a:ln>
            <a:noFill/>
          </a:ln>
        </p:spPr>
        <p:txBody>
          <a:bodyPr spcFirstLastPara="1" wrap="square" lIns="91425" tIns="91425" rIns="91425" bIns="91425" anchor="t" anchorCtr="0">
            <a:noAutofit/>
          </a:bodyPr>
          <a:lstStyle/>
          <a:p>
            <a:r>
              <a:rPr lang="tr-TR" sz="2100" b="1" dirty="0">
                <a:solidFill>
                  <a:schemeClr val="accent1"/>
                </a:solidFill>
                <a:latin typeface="Calibri"/>
                <a:cs typeface="Calibri"/>
              </a:rPr>
              <a:t>Grüne Kultur für die Zukunft</a:t>
            </a:r>
          </a:p>
        </p:txBody>
      </p:sp>
      <p:sp>
        <p:nvSpPr>
          <p:cNvPr id="5" name="Google Shape;285;p5">
            <a:extLst>
              <a:ext uri="{FF2B5EF4-FFF2-40B4-BE49-F238E27FC236}">
                <a16:creationId xmlns:a16="http://schemas.microsoft.com/office/drawing/2014/main" id="{E91B8407-00A0-89C6-8660-258E3C099A6F}"/>
              </a:ext>
            </a:extLst>
          </p:cNvPr>
          <p:cNvSpPr txBox="1"/>
          <p:nvPr/>
        </p:nvSpPr>
        <p:spPr>
          <a:xfrm>
            <a:off x="1173441" y="1934078"/>
            <a:ext cx="9845118" cy="1745348"/>
          </a:xfrm>
          <a:prstGeom prst="rect">
            <a:avLst/>
          </a:prstGeom>
          <a:noFill/>
          <a:ln>
            <a:noFill/>
          </a:ln>
        </p:spPr>
        <p:txBody>
          <a:bodyPr spcFirstLastPara="1" wrap="square" lIns="91425" tIns="91425" rIns="91425" bIns="91425" anchor="t" anchorCtr="0">
            <a:noAutofit/>
          </a:bodyPr>
          <a:lstStyle/>
          <a:p>
            <a:pPr marL="0" lvl="0" indent="0" algn="l" rtl="0">
              <a:spcBef>
                <a:spcPts val="1500"/>
              </a:spcBef>
              <a:spcAft>
                <a:spcPts val="0"/>
              </a:spcAft>
              <a:buNone/>
            </a:pPr>
            <a:endParaRPr sz="3200" dirty="0">
              <a:solidFill>
                <a:srgbClr val="3F3F3F"/>
              </a:solidFill>
              <a:latin typeface="Calibri"/>
              <a:ea typeface="Calibri"/>
              <a:cs typeface="Calibri"/>
              <a:sym typeface="Calibri"/>
            </a:endParaRPr>
          </a:p>
        </p:txBody>
      </p:sp>
      <p:sp>
        <p:nvSpPr>
          <p:cNvPr id="6" name="Google Shape;285;p5">
            <a:extLst>
              <a:ext uri="{FF2B5EF4-FFF2-40B4-BE49-F238E27FC236}">
                <a16:creationId xmlns:a16="http://schemas.microsoft.com/office/drawing/2014/main" id="{A5BDCBB4-50F3-9280-2389-174D9E055147}"/>
              </a:ext>
            </a:extLst>
          </p:cNvPr>
          <p:cNvSpPr txBox="1"/>
          <p:nvPr/>
        </p:nvSpPr>
        <p:spPr>
          <a:xfrm>
            <a:off x="712045" y="2039356"/>
            <a:ext cx="7153234" cy="1745348"/>
          </a:xfrm>
          <a:prstGeom prst="rect">
            <a:avLst/>
          </a:prstGeom>
          <a:noFill/>
          <a:ln>
            <a:noFill/>
          </a:ln>
        </p:spPr>
        <p:txBody>
          <a:bodyPr spcFirstLastPara="1" wrap="square" lIns="91425" tIns="91425" rIns="91425" bIns="91425" anchor="t" anchorCtr="0">
            <a:noAutofit/>
          </a:bodyPr>
          <a:lstStyle/>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Schulung aller Mitarbeiter zu Nachhaltigkeit und Unternehmenszielen</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Ermutigung zu Vorschlägen und Beobachtungen</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Sitzungen anberaumen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Gesunde Kommunikation </a:t>
            </a: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35330" indent="-285750">
              <a:spcBef>
                <a:spcPts val="200"/>
              </a:spcBef>
              <a:buFont typeface="Courier New" panose="02070309020205020404" pitchFamily="49" charset="0"/>
              <a:buChar char="o"/>
            </a:pPr>
            <a:r>
              <a:rPr lang="tr-TR"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Erhöhung der Beteiligung</a:t>
            </a:r>
          </a:p>
          <a:p>
            <a:pPr marL="457200" lvl="0" indent="-457200" algn="l" rtl="0">
              <a:spcBef>
                <a:spcPts val="1500"/>
              </a:spcBef>
              <a:spcAft>
                <a:spcPts val="0"/>
              </a:spcAft>
              <a:buFont typeface="Courier New" panose="02070309020205020404" pitchFamily="49" charset="0"/>
              <a:buChar char="o"/>
            </a:pPr>
            <a:endParaRPr sz="3200" dirty="0">
              <a:solidFill>
                <a:srgbClr val="3F3F3F"/>
              </a:solidFill>
              <a:latin typeface="Calibri"/>
              <a:ea typeface="Calibri"/>
              <a:cs typeface="Calibri"/>
              <a:sym typeface="Calibri"/>
            </a:endParaRPr>
          </a:p>
        </p:txBody>
      </p:sp>
      <p:pic>
        <p:nvPicPr>
          <p:cNvPr id="9" name="Resim 8">
            <a:extLst>
              <a:ext uri="{FF2B5EF4-FFF2-40B4-BE49-F238E27FC236}">
                <a16:creationId xmlns:a16="http://schemas.microsoft.com/office/drawing/2014/main" id="{8620266E-C5FD-3041-8B1D-373DA9721A24}"/>
              </a:ext>
            </a:extLst>
          </p:cNvPr>
          <p:cNvPicPr>
            <a:picLocks noChangeAspect="1"/>
          </p:cNvPicPr>
          <p:nvPr/>
        </p:nvPicPr>
        <p:blipFill>
          <a:blip r:embed="rId3"/>
          <a:stretch>
            <a:fillRect/>
          </a:stretch>
        </p:blipFill>
        <p:spPr>
          <a:xfrm>
            <a:off x="5334000" y="-745931"/>
            <a:ext cx="6858000" cy="6858000"/>
          </a:xfrm>
          <a:prstGeom prst="rect">
            <a:avLst/>
          </a:prstGeom>
        </p:spPr>
      </p:pic>
    </p:spTree>
    <p:extLst>
      <p:ext uri="{BB962C8B-B14F-4D97-AF65-F5344CB8AC3E}">
        <p14:creationId xmlns:p14="http://schemas.microsoft.com/office/powerpoint/2010/main" val="11938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3344</ap:TotalTime>
  <ap:Words>1417</ap:Words>
  <ap:Application>Microsoft Macintosh PowerPoint</ap:Application>
  <ap:PresentationFormat>Geniş ekran</ap:PresentationFormat>
  <ap:Paragraphs>191</ap:Paragraphs>
  <ap:Slides>20</ap:Slides>
  <ap:Notes>20</ap:Notes>
  <ap:HiddenSlides>0</ap:HiddenSlides>
  <ap:MMClips>0</ap:MMClips>
  <ap:ScaleCrop>false</ap:ScaleCrop>
  <ap:HeadingPairs>
    <vt:vector baseType="variant" size="6">
      <vt:variant>
        <vt:lpstr>Kullanılan Yazı Tipleri</vt:lpstr>
      </vt:variant>
      <vt:variant>
        <vt:i4>10</vt:i4>
      </vt:variant>
      <vt:variant>
        <vt:lpstr>Tema</vt:lpstr>
      </vt:variant>
      <vt:variant>
        <vt:i4>2</vt:i4>
      </vt:variant>
      <vt:variant>
        <vt:lpstr>Slayt Başlıkları</vt:lpstr>
      </vt:variant>
      <vt:variant>
        <vt:i4>20</vt:i4>
      </vt:variant>
    </vt:vector>
  </ap:HeadingPairs>
  <ap:TitlesOfParts>
    <vt:vector baseType="lpstr" size="32">
      <vt:lpstr>Calibri</vt:lpstr>
      <vt:lpstr>Arial</vt:lpstr>
      <vt:lpstr>Segoe UI</vt:lpstr>
      <vt:lpstr>Wingdings</vt:lpstr>
      <vt:lpstr>Courier New</vt:lpstr>
      <vt:lpstr>Calibri Light</vt:lpstr>
      <vt:lpstr>Söhne</vt:lpstr>
      <vt:lpstr>Times New Roman</vt:lpstr>
      <vt:lpstr>Noto Sans Symbols</vt:lpstr>
      <vt:lpstr>Roboto</vt:lpstr>
      <vt:lpstr>Rückblick</vt:lpstr>
      <vt:lpstr>Rückblick</vt:lpstr>
      <vt:lpstr>GREENWORLD: Think Green for the World  Youth Education ERASMUS+  KA220 YOU - Strategic Partnerships for Youth Education Cooperation partnership </vt:lpstr>
      <vt:lpstr>Learning Outcomes of Module 5</vt:lpstr>
      <vt:lpstr>Overview on the module</vt:lpstr>
      <vt:lpstr>   GREEN ENTREPRENEURSHIP CULTURE AND BUSINESS MODELS IDEAS   Introduction</vt:lpstr>
      <vt:lpstr>Yeşil girişimci, girişimci kimdir. Yeşil girişimcinin ve girişimcinin özelliklerini öğrenin </vt:lpstr>
      <vt:lpstr>Yeşil girişimci, girişimci kimdir. Yeşil girişimcinin ve girişimcinin özelliklerini öğrenin </vt:lpstr>
      <vt:lpstr> Girişimci ve Yeşil Girişimci Arasındaki Temel farklılıklar </vt:lpstr>
      <vt:lpstr>Yeşil girişimci kültürünün gelişimini sağlamak ve üzerinde  düşünmek </vt:lpstr>
      <vt:lpstr>Yeşil girişimci, girişimci kimdir. Yeşil girişimcinin ve girişimcinin özelliklerini öğrenin </vt:lpstr>
      <vt:lpstr>Yeni iş modeli fikirlerini  ekonomik, sürüdürülebilirlik,sosyal ve topluma katkıları açısından düşünmek</vt:lpstr>
      <vt:lpstr>Yeni iş modeli fikirlerini  ekonomik, sürüdürülebilirlik,sosyal ve topluma katkıları açısından düşünmek</vt:lpstr>
      <vt:lpstr>Yeni iş modeli fikirlerini  ekonomik, sürüdürülebilirlik,sosyal ve topluma katkıları açısından düşünmek</vt:lpstr>
      <vt:lpstr>Yeşil girişimicilik desteklerini tanımak ve iş modellerimizde katkısını bilmek</vt:lpstr>
      <vt:lpstr>Dünya’da yeşil girişimci iş modellerini incelemek.</vt:lpstr>
      <vt:lpstr>GREEN ENTREPRENEURSHIP CULTURE AND BUSINESS MODELS IDEAS   Videos</vt:lpstr>
      <vt:lpstr>Videos on natural resource management</vt:lpstr>
      <vt:lpstr>GREEN ENTREPRENEURSHIP CULTURE AND BUSINESS MODELS IDEAS   Self check</vt:lpstr>
      <vt:lpstr>Yeşil Girişimci Kültürü ve İş Modelleri Hakkında Test</vt:lpstr>
      <vt:lpstr>References and Links</vt:lpstr>
      <vt:lpstr>PowerPoint Sunusu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GREENWORLD: Think Green for the World  Youth Education ERASMUS+  KA220 YOU - Strategic Partnerships for Youth Education Cooperation partnership </dc:title>
  <lastModifiedBy>Microsoft Office User</lastModifiedBy>
  <revision>13</revision>
  <dcterms:created xsi:type="dcterms:W3CDTF">2020-11-17T09:39:06.0000000Z</dcterms:created>
  <dcterms:modified xsi:type="dcterms:W3CDTF">2024-02-28T20:33:35.0000000Z</dcterms:modified>
  <keywords>docId:A92D14CE9CEA64F804187C18B4053924</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