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5" roundtripDataSignature="AMtx7mj95ZI1NwBE4YN1H29NHFyVW6u3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DB82C9-A2FB-49DC-88AC-9FCA4006C954}">
  <a:tblStyle styleId="{18DB82C9-A2FB-49DC-88AC-9FCA4006C95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E7"/>
          </a:solidFill>
        </a:fill>
      </a:tcStyle>
    </a:wholeTbl>
    <a:band1H>
      <a:tcTxStyle b="off" i="off"/>
      <a:tcStyle>
        <a:fill>
          <a:solidFill>
            <a:srgbClr val="CFDECC"/>
          </a:solidFill>
        </a:fill>
      </a:tcStyle>
    </a:band1H>
    <a:band2H>
      <a:tcTxStyle b="off" i="off"/>
    </a:band2H>
    <a:band1V>
      <a:tcTxStyle b="off" i="off"/>
      <a:tcStyle>
        <a:fill>
          <a:solidFill>
            <a:srgbClr val="CFDECC"/>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B</a:t>
            </a:r>
            <a:endParaRPr/>
          </a:p>
        </p:txBody>
      </p:sp>
      <p:sp>
        <p:nvSpPr>
          <p:cNvPr id="399" name="Google Shape;39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C</a:t>
            </a:r>
            <a:endParaRPr/>
          </a:p>
        </p:txBody>
      </p:sp>
      <p:sp>
        <p:nvSpPr>
          <p:cNvPr id="407" name="Google Shape;40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C</a:t>
            </a:r>
            <a:endParaRPr/>
          </a:p>
        </p:txBody>
      </p:sp>
      <p:sp>
        <p:nvSpPr>
          <p:cNvPr id="415" name="Google Shape;41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A</a:t>
            </a:r>
            <a:endParaRPr/>
          </a:p>
        </p:txBody>
      </p:sp>
      <p:sp>
        <p:nvSpPr>
          <p:cNvPr id="423" name="Google Shape;42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 Id="rId4"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jpg"/><Relationship Id="rId4" Type="http://schemas.openxmlformats.org/officeDocument/2006/relationships/image" Target="../media/image1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 Id="rId4" Type="http://schemas.openxmlformats.org/officeDocument/2006/relationships/image" Target="../media/image1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 Id="rId4" Type="http://schemas.openxmlformats.org/officeDocument/2006/relationships/image" Target="../media/image1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 Id="rId4"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2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6"/>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6"/>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26"/>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7" name="Google Shape;27;p26"/>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 name="Google Shape;29;p26"/>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98" name="Shape 98"/>
        <p:cNvGrpSpPr/>
        <p:nvPr/>
      </p:nvGrpSpPr>
      <p:grpSpPr>
        <a:xfrm>
          <a:off x="0" y="0"/>
          <a:ext cx="0" cy="0"/>
          <a:chOff x="0" y="0"/>
          <a:chExt cx="0" cy="0"/>
        </a:xfrm>
      </p:grpSpPr>
      <p:sp>
        <p:nvSpPr>
          <p:cNvPr id="99" name="Google Shape;99;p3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5"/>
          <p:cNvSpPr txBox="1"/>
          <p:nvPr>
            <p:ph idx="1" type="body"/>
          </p:nvPr>
        </p:nvSpPr>
        <p:spPr>
          <a:xfrm rot="5400000">
            <a:off x="3938245" y="-1348341"/>
            <a:ext cx="437647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103"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07" name="Google Shape;107;p36"/>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6"/>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1" name="Google Shape;111;p3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t>
            </a: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2" name="Shape 32"/>
        <p:cNvGrpSpPr/>
        <p:nvPr/>
      </p:nvGrpSpPr>
      <p:grpSpPr>
        <a:xfrm>
          <a:off x="0" y="0"/>
          <a:ext cx="0" cy="0"/>
          <a:chOff x="0" y="0"/>
          <a:chExt cx="0" cy="0"/>
        </a:xfrm>
      </p:grpSpPr>
      <p:sp>
        <p:nvSpPr>
          <p:cNvPr id="33" name="Google Shape;33;p27"/>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7"/>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37" name="Shape 37"/>
        <p:cNvGrpSpPr/>
        <p:nvPr/>
      </p:nvGrpSpPr>
      <p:grpSpPr>
        <a:xfrm>
          <a:off x="0" y="0"/>
          <a:ext cx="0" cy="0"/>
          <a:chOff x="0" y="0"/>
          <a:chExt cx="0" cy="0"/>
        </a:xfrm>
      </p:grpSpPr>
      <p:sp>
        <p:nvSpPr>
          <p:cNvPr id="38" name="Google Shape;38;p28"/>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4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0"/>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0"/>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6" name="Google Shape;46;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7" name="Google Shape;47;p30"/>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48" name="Google Shape;48;p30"/>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52"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56" name="Google Shape;56;p29"/>
          <p:cNvSpPr txBox="1"/>
          <p:nvPr>
            <p:ph type="ctrTitle"/>
          </p:nvPr>
        </p:nvSpPr>
        <p:spPr>
          <a:xfrm>
            <a:off x="1104900" y="2292094"/>
            <a:ext cx="5734050" cy="2219691"/>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 type="subTitle"/>
          </p:nvPr>
        </p:nvSpPr>
        <p:spPr>
          <a:xfrm>
            <a:off x="1104900" y="4511784"/>
            <a:ext cx="5734050" cy="95556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8" name="Google Shape;58;p29"/>
          <p:cNvSpPr/>
          <p:nvPr>
            <p:ph idx="2" type="pic"/>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62"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66" name="Google Shape;66;p31"/>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8" name="Google Shape;68;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0" name="Google Shape;70;p3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71" name="Google Shape;71;p31"/>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74" name="Shape 74"/>
        <p:cNvGrpSpPr/>
        <p:nvPr/>
      </p:nvGrpSpPr>
      <p:grpSpPr>
        <a:xfrm>
          <a:off x="0" y="0"/>
          <a:ext cx="0" cy="0"/>
          <a:chOff x="0" y="0"/>
          <a:chExt cx="0" cy="0"/>
        </a:xfrm>
      </p:grpSpPr>
      <p:sp>
        <p:nvSpPr>
          <p:cNvPr id="75" name="Google Shape;75;p3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2"/>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32"/>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80" name="Shape 80"/>
        <p:cNvGrpSpPr/>
        <p:nvPr/>
      </p:nvGrpSpPr>
      <p:grpSpPr>
        <a:xfrm>
          <a:off x="0" y="0"/>
          <a:ext cx="0" cy="0"/>
          <a:chOff x="0" y="0"/>
          <a:chExt cx="0" cy="0"/>
        </a:xfrm>
      </p:grpSpPr>
      <p:sp>
        <p:nvSpPr>
          <p:cNvPr id="81" name="Google Shape;81;p3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3"/>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3" name="Google Shape;83;p33"/>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33"/>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5" name="Google Shape;85;p33"/>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3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88"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92" name="Google Shape;92;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4" name="Google Shape;94;p34"/>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t>
            </a: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0.jpg"/><Relationship Id="rId2" Type="http://schemas.openxmlformats.org/officeDocument/2006/relationships/image" Target="../media/image1.png"/><Relationship Id="rId3" Type="http://schemas.openxmlformats.org/officeDocument/2006/relationships/image" Target="../media/image11.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5"/>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6" name="Google Shape;16;p25"/>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t>
            </a: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4.jp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6.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6.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agci.org/what-is-global-chang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
          <p:cNvSpPr txBox="1"/>
          <p:nvPr>
            <p:ph type="title"/>
          </p:nvPr>
        </p:nvSpPr>
        <p:spPr>
          <a:xfrm>
            <a:off x="457199" y="594359"/>
            <a:ext cx="3455581" cy="39066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4B3A"/>
              </a:buClr>
              <a:buSzPct val="100000"/>
              <a:buFont typeface="Calibri"/>
              <a:buNone/>
            </a:pPr>
            <a:r>
              <a:rPr b="1" lang="en-US" sz="4400">
                <a:solidFill>
                  <a:srgbClr val="004B3A"/>
                </a:solidFill>
              </a:rPr>
              <a:t>GREENWORLD: </a:t>
            </a:r>
            <a:r>
              <a:rPr lang="en-US"/>
              <a:t>Think Green</a:t>
            </a:r>
            <a:br>
              <a:rPr lang="en-US"/>
            </a:br>
            <a:r>
              <a:rPr lang="en-US"/>
              <a:t>for the World</a:t>
            </a:r>
            <a:br>
              <a:rPr lang="en-US"/>
            </a:br>
            <a:br>
              <a:rPr lang="en-US"/>
            </a:br>
            <a:r>
              <a:rPr lang="en-US" sz="2700"/>
              <a:t>Youth Education</a:t>
            </a:r>
            <a:br>
              <a:rPr lang="en-US" sz="2700"/>
            </a:br>
            <a:r>
              <a:rPr lang="en-US" sz="2700"/>
              <a:t>ERASMUS+</a:t>
            </a:r>
            <a:br>
              <a:rPr lang="en-US" sz="2700"/>
            </a:br>
            <a:br>
              <a:rPr lang="en-US" sz="2700"/>
            </a:br>
            <a:r>
              <a:rPr lang="en-US" sz="2200"/>
              <a:t>KA220 YOU - Strategic Partnerships for Youth Education</a:t>
            </a:r>
            <a:br>
              <a:rPr lang="en-US" sz="2200"/>
            </a:br>
            <a:r>
              <a:rPr lang="en-US" sz="2200"/>
              <a:t>Cooperation partnership</a:t>
            </a:r>
            <a:br>
              <a:rPr lang="en-US"/>
            </a:br>
            <a:endParaRPr/>
          </a:p>
        </p:txBody>
      </p:sp>
      <p:sp>
        <p:nvSpPr>
          <p:cNvPr id="120" name="Google Shape;120;p1"/>
          <p:cNvSpPr txBox="1"/>
          <p:nvPr>
            <p:ph idx="2" type="body"/>
          </p:nvPr>
        </p:nvSpPr>
        <p:spPr>
          <a:xfrm>
            <a:off x="457200" y="4891596"/>
            <a:ext cx="3200400" cy="14136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b="1" i="1" lang="en-US"/>
              <a:t>Reference Number:</a:t>
            </a:r>
            <a:br>
              <a:rPr b="1" i="1" lang="en-US"/>
            </a:br>
            <a:r>
              <a:rPr lang="en-US"/>
              <a:t>2021-1-DE04-KA220-YOU-000029209</a:t>
            </a:r>
            <a:endParaRPr/>
          </a:p>
          <a:p>
            <a:pPr indent="0" lvl="0" marL="0" rtl="0" algn="l">
              <a:lnSpc>
                <a:spcPct val="90000"/>
              </a:lnSpc>
              <a:spcBef>
                <a:spcPts val="1400"/>
              </a:spcBef>
              <a:spcAft>
                <a:spcPts val="0"/>
              </a:spcAft>
              <a:buSzPts val="1500"/>
              <a:buNone/>
            </a:pPr>
            <a:r>
              <a:rPr b="1" lang="en-US"/>
              <a:t>Duration: </a:t>
            </a:r>
            <a:endParaRPr/>
          </a:p>
          <a:p>
            <a:pPr indent="0" lvl="0" marL="0" rtl="0" algn="l">
              <a:lnSpc>
                <a:spcPct val="90000"/>
              </a:lnSpc>
              <a:spcBef>
                <a:spcPts val="1400"/>
              </a:spcBef>
              <a:spcAft>
                <a:spcPts val="0"/>
              </a:spcAft>
              <a:buSzPts val="1500"/>
              <a:buNone/>
            </a:pPr>
            <a:r>
              <a:rPr b="1" lang="en-US"/>
              <a:t>07.03.2022 to 07.03.2024 (24 months) </a:t>
            </a:r>
            <a:endParaRPr/>
          </a:p>
          <a:p>
            <a:pPr indent="0" lvl="0" marL="0" rtl="0" algn="l">
              <a:lnSpc>
                <a:spcPct val="90000"/>
              </a:lnSpc>
              <a:spcBef>
                <a:spcPts val="1400"/>
              </a:spcBef>
              <a:spcAft>
                <a:spcPts val="0"/>
              </a:spcAft>
              <a:buSzPts val="1500"/>
              <a:buNone/>
            </a:pPr>
            <a:r>
              <a:t/>
            </a:r>
            <a:endParaRPr b="1"/>
          </a:p>
        </p:txBody>
      </p:sp>
      <p:sp>
        <p:nvSpPr>
          <p:cNvPr id="121" name="Google Shape;121;p1"/>
          <p:cNvSpPr txBox="1"/>
          <p:nvPr/>
        </p:nvSpPr>
        <p:spPr>
          <a:xfrm>
            <a:off x="4311479" y="1274842"/>
            <a:ext cx="7423322" cy="3219091"/>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4216"/>
              <a:buFont typeface="Noto Sans Symbols"/>
              <a:buNone/>
            </a:pPr>
            <a:r>
              <a:rPr b="1" i="0" lang="en-US" sz="3900" u="none" cap="none" strike="noStrike">
                <a:solidFill>
                  <a:srgbClr val="004B3A"/>
                </a:solidFill>
                <a:latin typeface="Calibri"/>
                <a:ea typeface="Calibri"/>
                <a:cs typeface="Calibri"/>
                <a:sym typeface="Calibri"/>
              </a:rPr>
              <a:t>GREENWORLD</a:t>
            </a:r>
            <a:br>
              <a:rPr b="1" i="0" lang="en-US" sz="3000" u="none" cap="none" strike="noStrike">
                <a:solidFill>
                  <a:srgbClr val="595959"/>
                </a:solidFill>
                <a:latin typeface="Calibri"/>
                <a:ea typeface="Calibri"/>
                <a:cs typeface="Calibri"/>
                <a:sym typeface="Calibri"/>
              </a:rPr>
            </a:br>
            <a:endParaRPr b="1" i="0" sz="1800" u="none" cap="none" strike="noStrike">
              <a:solidFill>
                <a:srgbClr val="595959"/>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3459"/>
              <a:buFont typeface="Noto Sans Symbols"/>
              <a:buNone/>
            </a:pPr>
            <a:r>
              <a:rPr b="1" i="0" lang="en-US" sz="3200" u="sng" cap="none" strike="noStrike">
                <a:solidFill>
                  <a:srgbClr val="595959"/>
                </a:solidFill>
                <a:latin typeface="Calibri"/>
                <a:ea typeface="Calibri"/>
                <a:cs typeface="Calibri"/>
                <a:sym typeface="Calibri"/>
              </a:rPr>
              <a:t>Module 5:</a:t>
            </a:r>
            <a:br>
              <a:rPr b="1" i="0" lang="en-US" sz="3200" u="none" cap="none" strike="noStrike">
                <a:solidFill>
                  <a:srgbClr val="595959"/>
                </a:solidFill>
                <a:latin typeface="Calibri"/>
                <a:ea typeface="Calibri"/>
                <a:cs typeface="Calibri"/>
                <a:sym typeface="Calibri"/>
              </a:rPr>
            </a:br>
            <a:r>
              <a:rPr b="1" i="0" lang="en-US" sz="3200" u="none" cap="none" strike="noStrike">
                <a:solidFill>
                  <a:srgbClr val="595959"/>
                </a:solidFill>
                <a:latin typeface="Calibri"/>
                <a:ea typeface="Calibri"/>
                <a:cs typeface="Calibri"/>
                <a:sym typeface="Calibri"/>
              </a:rPr>
              <a:t>The Impact of Global Change on Human Health, Infectious, and Epidemic Diseases</a:t>
            </a:r>
            <a:endParaRPr b="1" i="0" sz="2600" u="none" cap="none" strike="noStrike">
              <a:solidFill>
                <a:srgbClr val="595959"/>
              </a:solidFill>
              <a:latin typeface="Calibri"/>
              <a:ea typeface="Calibri"/>
              <a:cs typeface="Calibri"/>
              <a:sym typeface="Calibri"/>
            </a:endParaRPr>
          </a:p>
        </p:txBody>
      </p:sp>
      <p:pic>
        <p:nvPicPr>
          <p:cNvPr id="122" name="Google Shape;122;p1"/>
          <p:cNvPicPr preferRelativeResize="0"/>
          <p:nvPr/>
        </p:nvPicPr>
        <p:blipFill rotWithShape="1">
          <a:blip r:embed="rId3">
            <a:alphaModFix/>
          </a:blip>
          <a:srcRect b="0" l="0" r="0" t="0"/>
          <a:stretch/>
        </p:blipFill>
        <p:spPr>
          <a:xfrm>
            <a:off x="6375351" y="4708698"/>
            <a:ext cx="3295577" cy="1351180"/>
          </a:xfrm>
          <a:prstGeom prst="rect">
            <a:avLst/>
          </a:prstGeom>
          <a:noFill/>
          <a:ln>
            <a:noFill/>
          </a:ln>
        </p:spPr>
      </p:pic>
      <p:pic>
        <p:nvPicPr>
          <p:cNvPr id="123" name="Google Shape;123;p1"/>
          <p:cNvPicPr preferRelativeResize="0"/>
          <p:nvPr/>
        </p:nvPicPr>
        <p:blipFill rotWithShape="1">
          <a:blip r:embed="rId4">
            <a:alphaModFix/>
          </a:blip>
          <a:srcRect b="0" l="0" r="0" t="0"/>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txBox="1"/>
          <p:nvPr>
            <p:ph idx="1" type="body"/>
          </p:nvPr>
        </p:nvSpPr>
        <p:spPr>
          <a:xfrm>
            <a:off x="526979" y="1251947"/>
            <a:ext cx="6886512" cy="4751494"/>
          </a:xfrm>
          <a:prstGeom prst="rect">
            <a:avLst/>
          </a:prstGeom>
          <a:noFill/>
          <a:ln>
            <a:noFill/>
          </a:ln>
        </p:spPr>
        <p:txBody>
          <a:bodyPr anchorCtr="0" anchor="t" bIns="45700" lIns="0" spcFirstLastPara="1" rIns="0" wrap="square" tIns="45700">
            <a:noAutofit/>
          </a:bodyPr>
          <a:lstStyle/>
          <a:p>
            <a:pPr indent="0" lvl="0" marL="0" rtl="0" algn="just">
              <a:lnSpc>
                <a:spcPct val="130000"/>
              </a:lnSpc>
              <a:spcBef>
                <a:spcPts val="1400"/>
              </a:spcBef>
              <a:spcAft>
                <a:spcPts val="0"/>
              </a:spcAft>
              <a:buSzPts val="1800"/>
              <a:buNone/>
            </a:pPr>
            <a:r>
              <a:rPr lang="en-US" sz="1800">
                <a:solidFill>
                  <a:srgbClr val="2A4F1C"/>
                </a:solidFill>
                <a:latin typeface="Arial"/>
                <a:ea typeface="Arial"/>
                <a:cs typeface="Arial"/>
                <a:sym typeface="Arial"/>
              </a:rPr>
              <a:t>Impacts on Daily Life:</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Global change affects various aspects of human life, including food, health, livelihoods, safety, and overall well-being.</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Climate change intensifies extreme events like storms, fires, and heat waves, disrupting agriculture, business, and daily routines.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Human development encroaches on natural ecosystems, leading to habitat loss, human-wildlife conflict, extinction, and disease spread.</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Common activities, such as fertilizer use, can result in harmful environmental consequences like algal blooms.</a:t>
            </a:r>
            <a:endParaRPr/>
          </a:p>
        </p:txBody>
      </p:sp>
      <p:sp>
        <p:nvSpPr>
          <p:cNvPr id="208" name="Google Shape;208;p12"/>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2800" u="none" cap="none" strike="noStrike">
                <a:solidFill>
                  <a:srgbClr val="2A4F1C"/>
                </a:solidFill>
                <a:latin typeface="Arial"/>
                <a:ea typeface="Arial"/>
                <a:cs typeface="Arial"/>
                <a:sym typeface="Arial"/>
              </a:rPr>
              <a:t>Why is Global Change relevant for you?</a:t>
            </a:r>
            <a:endParaRPr b="1" i="0" sz="2800" u="none" cap="none" strike="noStrike">
              <a:solidFill>
                <a:srgbClr val="2A4F1C"/>
              </a:solidFill>
              <a:latin typeface="Calibri"/>
              <a:ea typeface="Calibri"/>
              <a:cs typeface="Calibri"/>
              <a:sym typeface="Calibri"/>
            </a:endParaRPr>
          </a:p>
        </p:txBody>
      </p:sp>
      <p:pic>
        <p:nvPicPr>
          <p:cNvPr descr="Welt, Erde, Globus, Planet, Kontinente" id="209" name="Google Shape;209;p12"/>
          <p:cNvPicPr preferRelativeResize="0"/>
          <p:nvPr/>
        </p:nvPicPr>
        <p:blipFill rotWithShape="1">
          <a:blip r:embed="rId3">
            <a:alphaModFix/>
          </a:blip>
          <a:srcRect b="0" l="0" r="0" t="0"/>
          <a:stretch/>
        </p:blipFill>
        <p:spPr>
          <a:xfrm>
            <a:off x="7413491" y="1400305"/>
            <a:ext cx="4153176" cy="42057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txBox="1"/>
          <p:nvPr>
            <p:ph idx="1" type="body"/>
          </p:nvPr>
        </p:nvSpPr>
        <p:spPr>
          <a:xfrm>
            <a:off x="526979" y="1251947"/>
            <a:ext cx="6886512" cy="4751494"/>
          </a:xfrm>
          <a:prstGeom prst="rect">
            <a:avLst/>
          </a:prstGeom>
          <a:noFill/>
          <a:ln>
            <a:noFill/>
          </a:ln>
        </p:spPr>
        <p:txBody>
          <a:bodyPr anchorCtr="0" anchor="t" bIns="45700" lIns="0" spcFirstLastPara="1" rIns="0" wrap="square" tIns="45700">
            <a:noAutofit/>
          </a:bodyPr>
          <a:lstStyle/>
          <a:p>
            <a:pPr indent="0" lvl="0" marL="0" rtl="0" algn="just">
              <a:lnSpc>
                <a:spcPct val="130000"/>
              </a:lnSpc>
              <a:spcBef>
                <a:spcPts val="1400"/>
              </a:spcBef>
              <a:spcAft>
                <a:spcPts val="0"/>
              </a:spcAft>
              <a:buSzPts val="1800"/>
              <a:buNone/>
            </a:pPr>
            <a:r>
              <a:rPr lang="en-US" sz="1800">
                <a:solidFill>
                  <a:srgbClr val="2A4F1C"/>
                </a:solidFill>
                <a:latin typeface="Arial"/>
                <a:ea typeface="Arial"/>
                <a:cs typeface="Arial"/>
                <a:sym typeface="Arial"/>
              </a:rPr>
              <a:t>Individual and Collective Actions: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Both individual and collective actions are crucial in addressing the challenges posed by global changes.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Individual actions may involve transitioning away from fossil fuel-dependent transportation and appliances, reducing food waste, and collaborating with peers to find eco-friendly solutions.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Societal transformations may include implementing stricter building standards, investing in urban resilience, and reassessing resource valuation methods.</a:t>
            </a:r>
            <a:endParaRPr/>
          </a:p>
        </p:txBody>
      </p:sp>
      <p:sp>
        <p:nvSpPr>
          <p:cNvPr id="215" name="Google Shape;215;p17"/>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2800" u="none" cap="none" strike="noStrike">
                <a:solidFill>
                  <a:srgbClr val="2A4F1C"/>
                </a:solidFill>
                <a:latin typeface="Arial"/>
                <a:ea typeface="Arial"/>
                <a:cs typeface="Arial"/>
                <a:sym typeface="Arial"/>
              </a:rPr>
              <a:t>Why is Global Change relevant for you?</a:t>
            </a:r>
            <a:endParaRPr b="1" i="0" sz="2800" u="none" cap="none" strike="noStrike">
              <a:solidFill>
                <a:srgbClr val="2A4F1C"/>
              </a:solidFill>
              <a:latin typeface="Calibri"/>
              <a:ea typeface="Calibri"/>
              <a:cs typeface="Calibri"/>
              <a:sym typeface="Calibri"/>
            </a:endParaRPr>
          </a:p>
        </p:txBody>
      </p:sp>
      <p:pic>
        <p:nvPicPr>
          <p:cNvPr descr="Welt, Erde, Globus, Planet, Kontinente" id="216" name="Google Shape;216;p17"/>
          <p:cNvPicPr preferRelativeResize="0"/>
          <p:nvPr/>
        </p:nvPicPr>
        <p:blipFill rotWithShape="1">
          <a:blip r:embed="rId3">
            <a:alphaModFix/>
          </a:blip>
          <a:srcRect b="0" l="0" r="0" t="0"/>
          <a:stretch/>
        </p:blipFill>
        <p:spPr>
          <a:xfrm>
            <a:off x="7413491" y="1400305"/>
            <a:ext cx="4153176" cy="42057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8"/>
          <p:cNvSpPr txBox="1"/>
          <p:nvPr>
            <p:ph idx="1" type="body"/>
          </p:nvPr>
        </p:nvSpPr>
        <p:spPr>
          <a:xfrm>
            <a:off x="526979" y="2211862"/>
            <a:ext cx="6886512" cy="2582634"/>
          </a:xfrm>
          <a:prstGeom prst="rect">
            <a:avLst/>
          </a:prstGeom>
          <a:noFill/>
          <a:ln>
            <a:noFill/>
          </a:ln>
        </p:spPr>
        <p:txBody>
          <a:bodyPr anchorCtr="0" anchor="t" bIns="45700" lIns="0" spcFirstLastPara="1" rIns="0" wrap="square" tIns="45700">
            <a:noAutofit/>
          </a:bodyPr>
          <a:lstStyle/>
          <a:p>
            <a:pPr indent="0" lvl="0" marL="0" rtl="0" algn="just">
              <a:lnSpc>
                <a:spcPct val="130000"/>
              </a:lnSpc>
              <a:spcBef>
                <a:spcPts val="1400"/>
              </a:spcBef>
              <a:spcAft>
                <a:spcPts val="0"/>
              </a:spcAft>
              <a:buSzPts val="1800"/>
              <a:buNone/>
            </a:pPr>
            <a:r>
              <a:rPr lang="en-US" sz="1800">
                <a:solidFill>
                  <a:srgbClr val="2A4F1C"/>
                </a:solidFill>
                <a:latin typeface="Arial"/>
                <a:ea typeface="Arial"/>
                <a:cs typeface="Arial"/>
                <a:sym typeface="Arial"/>
              </a:rPr>
              <a:t>Consequences of Addressing Global Changes: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The choices made in acknowledging and addressing global changes will profoundly impact the quality of life for present and future generations worldwide.</a:t>
            </a:r>
            <a:endParaRPr/>
          </a:p>
        </p:txBody>
      </p:sp>
      <p:sp>
        <p:nvSpPr>
          <p:cNvPr id="222" name="Google Shape;222;p18"/>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2800" u="none" cap="none" strike="noStrike">
                <a:solidFill>
                  <a:srgbClr val="2A4F1C"/>
                </a:solidFill>
                <a:latin typeface="Arial"/>
                <a:ea typeface="Arial"/>
                <a:cs typeface="Arial"/>
                <a:sym typeface="Arial"/>
              </a:rPr>
              <a:t>Why is Global Change relevant for you?</a:t>
            </a:r>
            <a:endParaRPr b="1" i="0" sz="2800" u="none" cap="none" strike="noStrike">
              <a:solidFill>
                <a:srgbClr val="2A4F1C"/>
              </a:solidFill>
              <a:latin typeface="Calibri"/>
              <a:ea typeface="Calibri"/>
              <a:cs typeface="Calibri"/>
              <a:sym typeface="Calibri"/>
            </a:endParaRPr>
          </a:p>
        </p:txBody>
      </p:sp>
      <p:pic>
        <p:nvPicPr>
          <p:cNvPr descr="Welt, Erde, Globus, Planet, Kontinente" id="223" name="Google Shape;223;p18"/>
          <p:cNvPicPr preferRelativeResize="0"/>
          <p:nvPr/>
        </p:nvPicPr>
        <p:blipFill rotWithShape="1">
          <a:blip r:embed="rId3">
            <a:alphaModFix/>
          </a:blip>
          <a:srcRect b="0" l="0" r="0" t="0"/>
          <a:stretch/>
        </p:blipFill>
        <p:spPr>
          <a:xfrm>
            <a:off x="7413491" y="1400305"/>
            <a:ext cx="4153176" cy="42057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8"/>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p8"/>
          <p:cNvSpPr txBox="1"/>
          <p:nvPr>
            <p:ph type="title"/>
          </p:nvPr>
        </p:nvSpPr>
        <p:spPr>
          <a:xfrm>
            <a:off x="1027288" y="184080"/>
            <a:ext cx="8990308" cy="80611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en-US">
                <a:solidFill>
                  <a:srgbClr val="2A4F1C"/>
                </a:solidFill>
                <a:latin typeface="Arial"/>
                <a:ea typeface="Arial"/>
                <a:cs typeface="Arial"/>
                <a:sym typeface="Arial"/>
              </a:rPr>
              <a:t>Take a look at yourself!</a:t>
            </a:r>
            <a:endParaRPr>
              <a:solidFill>
                <a:srgbClr val="2A4F1C"/>
              </a:solidFill>
            </a:endParaRPr>
          </a:p>
        </p:txBody>
      </p:sp>
      <p:sp>
        <p:nvSpPr>
          <p:cNvPr id="230" name="Google Shape;230;p8"/>
          <p:cNvSpPr txBox="1"/>
          <p:nvPr>
            <p:ph idx="1" type="body"/>
          </p:nvPr>
        </p:nvSpPr>
        <p:spPr>
          <a:xfrm>
            <a:off x="1584271" y="1193428"/>
            <a:ext cx="9294126" cy="2464172"/>
          </a:xfrm>
          <a:prstGeom prst="rect">
            <a:avLst/>
          </a:prstGeom>
          <a:noFill/>
          <a:ln>
            <a:noFill/>
          </a:ln>
        </p:spPr>
        <p:txBody>
          <a:bodyPr anchorCtr="0" anchor="t" bIns="45700" lIns="0" spcFirstLastPara="1" rIns="0" wrap="square" tIns="45700">
            <a:normAutofit/>
          </a:bodyPr>
          <a:lstStyle/>
          <a:p>
            <a:pPr indent="0" lvl="0" marL="0" rtl="0" algn="just">
              <a:lnSpc>
                <a:spcPct val="90000"/>
              </a:lnSpc>
              <a:spcBef>
                <a:spcPts val="0"/>
              </a:spcBef>
              <a:spcAft>
                <a:spcPts val="0"/>
              </a:spcAft>
              <a:buSzPts val="2000"/>
              <a:buNone/>
            </a:pPr>
            <a:r>
              <a:rPr b="1" lang="en-US">
                <a:solidFill>
                  <a:srgbClr val="2A4F1C"/>
                </a:solidFill>
              </a:rPr>
              <a:t>Please, think about situation in your daily life. </a:t>
            </a:r>
            <a:endParaRPr/>
          </a:p>
          <a:p>
            <a:pPr indent="0" lvl="0" marL="0" rtl="0" algn="just">
              <a:lnSpc>
                <a:spcPct val="90000"/>
              </a:lnSpc>
              <a:spcBef>
                <a:spcPts val="0"/>
              </a:spcBef>
              <a:spcAft>
                <a:spcPts val="0"/>
              </a:spcAft>
              <a:buSzPts val="2000"/>
              <a:buNone/>
            </a:pPr>
            <a:r>
              <a:t/>
            </a:r>
            <a:endParaRPr b="1">
              <a:solidFill>
                <a:srgbClr val="2A4F1C"/>
              </a:solidFill>
            </a:endParaRPr>
          </a:p>
          <a:p>
            <a:pPr indent="-342900" lvl="0" marL="342900" rtl="0" algn="just">
              <a:lnSpc>
                <a:spcPct val="90000"/>
              </a:lnSpc>
              <a:spcBef>
                <a:spcPts val="0"/>
              </a:spcBef>
              <a:spcAft>
                <a:spcPts val="0"/>
              </a:spcAft>
              <a:buSzPts val="2000"/>
              <a:buFont typeface="Noto Sans Symbols"/>
              <a:buChar char="❖"/>
            </a:pPr>
            <a:r>
              <a:rPr b="1" lang="en-US">
                <a:solidFill>
                  <a:srgbClr val="2A4F1C"/>
                </a:solidFill>
              </a:rPr>
              <a:t>How do your daily activities contribute to global changes such as climate change, habitat loss, or pollution.</a:t>
            </a:r>
            <a:endParaRPr/>
          </a:p>
          <a:p>
            <a:pPr indent="-342900" lvl="0" marL="342900" rtl="0" algn="just">
              <a:lnSpc>
                <a:spcPct val="90000"/>
              </a:lnSpc>
              <a:spcBef>
                <a:spcPts val="0"/>
              </a:spcBef>
              <a:spcAft>
                <a:spcPts val="0"/>
              </a:spcAft>
              <a:buSzPts val="2000"/>
              <a:buFont typeface="Noto Sans Symbols"/>
              <a:buChar char="❖"/>
            </a:pPr>
            <a:r>
              <a:rPr b="1" lang="en-US">
                <a:solidFill>
                  <a:srgbClr val="2A4F1C"/>
                </a:solidFill>
              </a:rPr>
              <a:t>Identify areas where you can reduce your environmental impact, such as transportation, energy consumption, waste generation, or consumption habits.</a:t>
            </a:r>
            <a:endParaRPr/>
          </a:p>
          <a:p>
            <a:pPr indent="-342900" lvl="0" marL="342900" rtl="0" algn="just">
              <a:lnSpc>
                <a:spcPct val="90000"/>
              </a:lnSpc>
              <a:spcBef>
                <a:spcPts val="0"/>
              </a:spcBef>
              <a:spcAft>
                <a:spcPts val="0"/>
              </a:spcAft>
              <a:buSzPts val="2000"/>
              <a:buFont typeface="Noto Sans Symbols"/>
              <a:buChar char="❖"/>
            </a:pPr>
            <a:r>
              <a:rPr b="1" lang="en-US">
                <a:solidFill>
                  <a:srgbClr val="2A4F1C"/>
                </a:solidFill>
              </a:rPr>
              <a:t>Reflect on the potential consequences of your actions on both the environment and society.</a:t>
            </a:r>
            <a:endParaRPr b="1">
              <a:solidFill>
                <a:schemeClr val="accent1"/>
              </a:solidFill>
            </a:endParaRPr>
          </a:p>
        </p:txBody>
      </p:sp>
      <p:sp>
        <p:nvSpPr>
          <p:cNvPr id="231" name="Google Shape;231;p8"/>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graphicFrame>
        <p:nvGraphicFramePr>
          <p:cNvPr id="232" name="Google Shape;232;p8"/>
          <p:cNvGraphicFramePr/>
          <p:nvPr/>
        </p:nvGraphicFramePr>
        <p:xfrm>
          <a:off x="1584271" y="3738912"/>
          <a:ext cx="3000000" cy="3000000"/>
        </p:xfrm>
        <a:graphic>
          <a:graphicData uri="http://schemas.openxmlformats.org/drawingml/2006/table">
            <a:tbl>
              <a:tblPr bandRow="1" firstRow="1">
                <a:noFill/>
                <a:tableStyleId>{18DB82C9-A2FB-49DC-88AC-9FCA4006C954}</a:tableStyleId>
              </a:tblPr>
              <a:tblGrid>
                <a:gridCol w="2841550"/>
                <a:gridCol w="2378100"/>
                <a:gridCol w="1750950"/>
                <a:gridCol w="232352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Situation</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Effects</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Consequences</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Actions to undertake</a:t>
                      </a:r>
                      <a:endParaRPr sz="1400" u="none" cap="none" strike="noStrike"/>
                    </a:p>
                  </a:txBody>
                  <a:tcPr marT="45725" marB="45725" marR="91450" marL="91450"/>
                </a:tc>
              </a:tr>
              <a:tr h="370850">
                <a:tc>
                  <a:txBody>
                    <a:bodyPr/>
                    <a:lstStyle/>
                    <a:p>
                      <a:pPr indent="-245700" lvl="0" marL="360000" marR="0" rtl="0" algn="l">
                        <a:lnSpc>
                          <a:spcPct val="130000"/>
                        </a:lnSpc>
                        <a:spcBef>
                          <a:spcPts val="0"/>
                        </a:spcBef>
                        <a:spcAft>
                          <a:spcPts val="0"/>
                        </a:spcAft>
                        <a:buClr>
                          <a:srgbClr val="2A4F1C"/>
                        </a:buClr>
                        <a:buSzPts val="1800"/>
                        <a:buFont typeface="Noto Sans Symbols"/>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245700" lvl="0" marL="360000" marR="0" rtl="0" algn="l">
                        <a:lnSpc>
                          <a:spcPct val="130000"/>
                        </a:lnSpc>
                        <a:spcBef>
                          <a:spcPts val="0"/>
                        </a:spcBef>
                        <a:spcAft>
                          <a:spcPts val="0"/>
                        </a:spcAft>
                        <a:buClr>
                          <a:srgbClr val="2A4F1C"/>
                        </a:buClr>
                        <a:buSzPts val="1800"/>
                        <a:buFont typeface="Noto Sans Symbols"/>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245700" lvl="0" marL="360000" marR="0" rtl="0" algn="l">
                        <a:lnSpc>
                          <a:spcPct val="130000"/>
                        </a:lnSpc>
                        <a:spcBef>
                          <a:spcPts val="0"/>
                        </a:spcBef>
                        <a:spcAft>
                          <a:spcPts val="0"/>
                        </a:spcAft>
                        <a:buClr>
                          <a:schemeClr val="dk1"/>
                        </a:buClr>
                        <a:buSzPts val="1800"/>
                        <a:buFont typeface="Noto Sans Symbols"/>
                        <a:buNone/>
                      </a:pPr>
                      <a:r>
                        <a:t/>
                      </a:r>
                      <a:endParaRPr sz="1800" u="none" cap="none" strike="noStrike">
                        <a:solidFill>
                          <a:srgbClr val="2A4F1C"/>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9"/>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sz="6600">
                <a:solidFill>
                  <a:srgbClr val="3F762A"/>
                </a:solidFill>
              </a:rPr>
              <a:t>Human Health</a:t>
            </a:r>
            <a:endParaRPr b="1">
              <a:solidFill>
                <a:srgbClr val="3F762A"/>
              </a:solidFill>
            </a:endParaRPr>
          </a:p>
        </p:txBody>
      </p:sp>
      <p:cxnSp>
        <p:nvCxnSpPr>
          <p:cNvPr id="238" name="Google Shape;238;p19"/>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39" name="Google Shape;239;p19"/>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240" name="Google Shape;240;p19"/>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241" name="Google Shape;241;p19"/>
          <p:cNvSpPr txBox="1"/>
          <p:nvPr/>
        </p:nvSpPr>
        <p:spPr>
          <a:xfrm>
            <a:off x="1097280" y="4621497"/>
            <a:ext cx="7360920"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004B3A"/>
              </a:buClr>
              <a:buSzPts val="3200"/>
              <a:buFont typeface="Arial"/>
              <a:buNone/>
            </a:pPr>
            <a:r>
              <a:rPr b="1" i="0" lang="en-US" sz="2400" u="none" cap="none" strike="noStrike">
                <a:solidFill>
                  <a:srgbClr val="004B3A"/>
                </a:solidFill>
                <a:latin typeface="Arial"/>
                <a:ea typeface="Arial"/>
                <a:cs typeface="Arial"/>
                <a:sym typeface="Arial"/>
              </a:rPr>
              <a:t>Human Health in the Context of Global Change</a:t>
            </a:r>
            <a:endParaRPr b="1" i="0" sz="2400" u="none" cap="none" strike="noStrike">
              <a:solidFill>
                <a:srgbClr val="262626"/>
              </a:solidFill>
              <a:latin typeface="Calibri"/>
              <a:ea typeface="Calibri"/>
              <a:cs typeface="Calibri"/>
              <a:sym typeface="Calibri"/>
            </a:endParaRPr>
          </a:p>
        </p:txBody>
      </p:sp>
      <p:pic>
        <p:nvPicPr>
          <p:cNvPr descr="Vitamine, Tablets, Tabletten" id="242" name="Google Shape;242;p19"/>
          <p:cNvPicPr preferRelativeResize="0"/>
          <p:nvPr/>
        </p:nvPicPr>
        <p:blipFill rotWithShape="1">
          <a:blip r:embed="rId4">
            <a:alphaModFix/>
          </a:blip>
          <a:srcRect b="0" l="0" r="0" t="0"/>
          <a:stretch/>
        </p:blipFill>
        <p:spPr>
          <a:xfrm>
            <a:off x="8125224" y="1139933"/>
            <a:ext cx="2969496" cy="307778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0"/>
          <p:cNvSpPr txBox="1"/>
          <p:nvPr>
            <p:ph type="title"/>
          </p:nvPr>
        </p:nvSpPr>
        <p:spPr>
          <a:xfrm>
            <a:off x="838200" y="256341"/>
            <a:ext cx="10515600" cy="80611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en-US">
                <a:solidFill>
                  <a:srgbClr val="2A4F1C"/>
                </a:solidFill>
                <a:latin typeface="Arial"/>
                <a:ea typeface="Arial"/>
                <a:cs typeface="Arial"/>
                <a:sym typeface="Arial"/>
              </a:rPr>
              <a:t>What has Human Health to do with Global Change?</a:t>
            </a:r>
            <a:endParaRPr>
              <a:solidFill>
                <a:srgbClr val="2A4F1C"/>
              </a:solidFill>
            </a:endParaRPr>
          </a:p>
        </p:txBody>
      </p:sp>
      <p:sp>
        <p:nvSpPr>
          <p:cNvPr id="248" name="Google Shape;248;p10"/>
          <p:cNvSpPr txBox="1"/>
          <p:nvPr>
            <p:ph idx="1" type="body"/>
          </p:nvPr>
        </p:nvSpPr>
        <p:spPr>
          <a:xfrm>
            <a:off x="1066800" y="2132503"/>
            <a:ext cx="10058400" cy="2592993"/>
          </a:xfrm>
          <a:prstGeom prst="rect">
            <a:avLst/>
          </a:prstGeom>
          <a:noFill/>
          <a:ln>
            <a:noFill/>
          </a:ln>
        </p:spPr>
        <p:txBody>
          <a:bodyPr anchorCtr="0" anchor="t" bIns="45700" lIns="0" spcFirstLastPara="1" rIns="0" wrap="square" tIns="45700">
            <a:normAutofit lnSpcReduction="10000"/>
          </a:bodyPr>
          <a:lstStyle/>
          <a:p>
            <a:pPr indent="0" lvl="0" marL="0" rtl="0" algn="just">
              <a:lnSpc>
                <a:spcPct val="90000"/>
              </a:lnSpc>
              <a:spcBef>
                <a:spcPts val="0"/>
              </a:spcBef>
              <a:spcAft>
                <a:spcPts val="0"/>
              </a:spcAft>
              <a:buSzPts val="3200"/>
              <a:buNone/>
            </a:pPr>
            <a:r>
              <a:rPr lang="en-US" sz="2800"/>
              <a:t>Climate change significantly impacts human health, which is increasingly evident through the escalation of heatwaves, heightened air pollution, and the proliferation of infectious diseases. Failure to act will worsen these issues, posing graver risks to both current and future generations' well-being. Over the next decade, environmental risks are set to dominate global challenges, all being directly related to, or consequences of, climate change.</a:t>
            </a:r>
            <a:endParaRPr sz="2800"/>
          </a:p>
        </p:txBody>
      </p:sp>
      <p:sp>
        <p:nvSpPr>
          <p:cNvPr id="249" name="Google Shape;249;p10"/>
          <p:cNvSpPr txBox="1"/>
          <p:nvPr/>
        </p:nvSpPr>
        <p:spPr>
          <a:xfrm>
            <a:off x="1066800" y="5533932"/>
            <a:ext cx="6096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accent1"/>
                </a:solidFill>
                <a:latin typeface="Arial"/>
                <a:ea typeface="Arial"/>
                <a:cs typeface="Arial"/>
                <a:sym typeface="Arial"/>
              </a:rPr>
              <a:t>https://www.weforum.org/agenda/2024/01/davos24-health-areas-impacted-climate-change-guidance/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Coronavirus, Viren, Keime, Bakteriell" id="254" name="Google Shape;254;p20"/>
          <p:cNvPicPr preferRelativeResize="0"/>
          <p:nvPr/>
        </p:nvPicPr>
        <p:blipFill rotWithShape="1">
          <a:blip r:embed="rId3">
            <a:alphaModFix/>
          </a:blip>
          <a:srcRect b="0" l="0" r="0" t="0"/>
          <a:stretch/>
        </p:blipFill>
        <p:spPr>
          <a:xfrm>
            <a:off x="7413491" y="1547966"/>
            <a:ext cx="3762067" cy="3762067"/>
          </a:xfrm>
          <a:prstGeom prst="rect">
            <a:avLst/>
          </a:prstGeom>
          <a:noFill/>
          <a:ln>
            <a:noFill/>
          </a:ln>
        </p:spPr>
      </p:pic>
      <p:sp>
        <p:nvSpPr>
          <p:cNvPr id="255" name="Google Shape;255;p20"/>
          <p:cNvSpPr txBox="1"/>
          <p:nvPr>
            <p:ph idx="1" type="body"/>
          </p:nvPr>
        </p:nvSpPr>
        <p:spPr>
          <a:xfrm>
            <a:off x="448321" y="1019091"/>
            <a:ext cx="6886512" cy="4732779"/>
          </a:xfrm>
          <a:prstGeom prst="rect">
            <a:avLst/>
          </a:prstGeom>
          <a:noFill/>
          <a:ln>
            <a:noFill/>
          </a:ln>
        </p:spPr>
        <p:txBody>
          <a:bodyPr anchorCtr="0" anchor="t" bIns="45700" lIns="0" spcFirstLastPara="1" rIns="0" wrap="square" tIns="45700">
            <a:noAutofit/>
          </a:bodyPr>
          <a:lstStyle/>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Global change impacts human health both directly and indirectly.</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Direct impacts include extreme weather events like heatwaves, rising sea levels, floods, droughts, and hurricanes, which can cause injuries, illnesses, and fatalities.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Indirect effects stem from environmental alterations, such as increased air pollution, which exacerbates respiratory and cardiovascular conditions.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Changes in temperature and rainfall patterns can influence the behavior and distribution of disease-carrying insects, leading to changes in infectious diseases.</a:t>
            </a:r>
            <a:endParaRPr/>
          </a:p>
        </p:txBody>
      </p:sp>
      <p:sp>
        <p:nvSpPr>
          <p:cNvPr id="256" name="Google Shape;256;p20"/>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2800" u="none" cap="none" strike="noStrike">
                <a:solidFill>
                  <a:srgbClr val="2A4F1C"/>
                </a:solidFill>
                <a:latin typeface="Arial"/>
                <a:ea typeface="Arial"/>
                <a:cs typeface="Arial"/>
                <a:sym typeface="Arial"/>
              </a:rPr>
              <a:t>Effects of Global Change to Human Health</a:t>
            </a:r>
            <a:endParaRPr b="1" i="0" sz="2800" u="none" cap="none" strike="noStrike">
              <a:solidFill>
                <a:srgbClr val="2A4F1C"/>
              </a:solidFill>
              <a:latin typeface="Calibri"/>
              <a:ea typeface="Calibri"/>
              <a:cs typeface="Calibri"/>
              <a:sym typeface="Calibri"/>
            </a:endParaRPr>
          </a:p>
        </p:txBody>
      </p:sp>
      <p:sp>
        <p:nvSpPr>
          <p:cNvPr id="257" name="Google Shape;257;p20"/>
          <p:cNvSpPr txBox="1"/>
          <p:nvPr/>
        </p:nvSpPr>
        <p:spPr>
          <a:xfrm>
            <a:off x="5073445" y="5751870"/>
            <a:ext cx="64843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accent1"/>
                </a:solidFill>
                <a:latin typeface="Arial"/>
                <a:ea typeface="Arial"/>
                <a:cs typeface="Arial"/>
                <a:sym typeface="Arial"/>
              </a:rPr>
              <a:t>https://www.niehs.nih.gov/research/programs/climatechange/health_impacts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Coronavirus, Viren, Keime, Bakteriell" id="262" name="Google Shape;262;p24"/>
          <p:cNvPicPr preferRelativeResize="0"/>
          <p:nvPr/>
        </p:nvPicPr>
        <p:blipFill rotWithShape="1">
          <a:blip r:embed="rId3">
            <a:alphaModFix/>
          </a:blip>
          <a:srcRect b="0" l="0" r="0" t="0"/>
          <a:stretch/>
        </p:blipFill>
        <p:spPr>
          <a:xfrm>
            <a:off x="7413491" y="1547966"/>
            <a:ext cx="3762067" cy="3762067"/>
          </a:xfrm>
          <a:prstGeom prst="rect">
            <a:avLst/>
          </a:prstGeom>
          <a:noFill/>
          <a:ln>
            <a:noFill/>
          </a:ln>
        </p:spPr>
      </p:pic>
      <p:sp>
        <p:nvSpPr>
          <p:cNvPr id="263" name="Google Shape;263;p24"/>
          <p:cNvSpPr txBox="1"/>
          <p:nvPr>
            <p:ph idx="1" type="body"/>
          </p:nvPr>
        </p:nvSpPr>
        <p:spPr>
          <a:xfrm>
            <a:off x="448321" y="1019091"/>
            <a:ext cx="6886512" cy="4732779"/>
          </a:xfrm>
          <a:prstGeom prst="rect">
            <a:avLst/>
          </a:prstGeom>
          <a:noFill/>
          <a:ln>
            <a:noFill/>
          </a:ln>
        </p:spPr>
        <p:txBody>
          <a:bodyPr anchorCtr="0" anchor="t" bIns="45700" lIns="0" spcFirstLastPara="1" rIns="0" wrap="square" tIns="45700">
            <a:noAutofit/>
          </a:bodyPr>
          <a:lstStyle/>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Climatic shifts can result in more water-related illnesses due to increased precipitation, storm surges, and rising sea temperatures.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Climate change also poses risks to food safety, exposing individuals to contaminated foods and increasing the likelihood of foodborne illnesses.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Mental health and well-being are also affected by climate change, contributing to increased stress, anxiety, and psychological distress among populations.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Exposure to climate-related hazards varies based on factors such as location, population demographics, and individual susceptibility.</a:t>
            </a:r>
            <a:endParaRPr/>
          </a:p>
        </p:txBody>
      </p:sp>
      <p:sp>
        <p:nvSpPr>
          <p:cNvPr id="264" name="Google Shape;264;p24"/>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2800" u="none" cap="none" strike="noStrike">
                <a:solidFill>
                  <a:srgbClr val="2A4F1C"/>
                </a:solidFill>
                <a:latin typeface="Arial"/>
                <a:ea typeface="Arial"/>
                <a:cs typeface="Arial"/>
                <a:sym typeface="Arial"/>
              </a:rPr>
              <a:t>Effects of Global Change to Human Health</a:t>
            </a:r>
            <a:endParaRPr b="1" i="0" sz="2800" u="none" cap="none" strike="noStrike">
              <a:solidFill>
                <a:srgbClr val="2A4F1C"/>
              </a:solidFill>
              <a:latin typeface="Calibri"/>
              <a:ea typeface="Calibri"/>
              <a:cs typeface="Calibri"/>
              <a:sym typeface="Calibri"/>
            </a:endParaRPr>
          </a:p>
        </p:txBody>
      </p:sp>
      <p:sp>
        <p:nvSpPr>
          <p:cNvPr id="265" name="Google Shape;265;p24"/>
          <p:cNvSpPr txBox="1"/>
          <p:nvPr/>
        </p:nvSpPr>
        <p:spPr>
          <a:xfrm>
            <a:off x="5073445" y="5751870"/>
            <a:ext cx="64843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accent1"/>
                </a:solidFill>
                <a:latin typeface="Arial"/>
                <a:ea typeface="Arial"/>
                <a:cs typeface="Arial"/>
                <a:sym typeface="Arial"/>
              </a:rPr>
              <a:t>https://www.niehs.nih.gov/research/programs/climatechange/health_impacts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Coronavirus, Viren, Keime, Bakteriell" id="270" name="Google Shape;270;p62"/>
          <p:cNvPicPr preferRelativeResize="0"/>
          <p:nvPr/>
        </p:nvPicPr>
        <p:blipFill rotWithShape="1">
          <a:blip r:embed="rId3">
            <a:alphaModFix/>
          </a:blip>
          <a:srcRect b="0" l="0" r="0" t="0"/>
          <a:stretch/>
        </p:blipFill>
        <p:spPr>
          <a:xfrm>
            <a:off x="7413491" y="1547966"/>
            <a:ext cx="3762067" cy="3762067"/>
          </a:xfrm>
          <a:prstGeom prst="rect">
            <a:avLst/>
          </a:prstGeom>
          <a:noFill/>
          <a:ln>
            <a:noFill/>
          </a:ln>
        </p:spPr>
      </p:pic>
      <p:sp>
        <p:nvSpPr>
          <p:cNvPr id="271" name="Google Shape;271;p62"/>
          <p:cNvSpPr txBox="1"/>
          <p:nvPr>
            <p:ph idx="1" type="body"/>
          </p:nvPr>
        </p:nvSpPr>
        <p:spPr>
          <a:xfrm>
            <a:off x="448321" y="1019091"/>
            <a:ext cx="6886512" cy="4732779"/>
          </a:xfrm>
          <a:prstGeom prst="rect">
            <a:avLst/>
          </a:prstGeom>
          <a:noFill/>
          <a:ln>
            <a:noFill/>
          </a:ln>
        </p:spPr>
        <p:txBody>
          <a:bodyPr anchorCtr="0" anchor="t" bIns="45700" lIns="0" spcFirstLastPara="1" rIns="0" wrap="square" tIns="45700">
            <a:noAutofit/>
          </a:bodyPr>
          <a:lstStyle/>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Vulnerable populations may experience greater risks due to higher exposure, increased sensitivity to climate stressors, pre-existing health conditions, or limited resources for coping and adaptation.</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Effective public health responses are crucial for mitigating climate-related health risks, preventing injuries and illnesses, and enhancing overall public health preparedness.</a:t>
            </a:r>
            <a:endParaRPr/>
          </a:p>
        </p:txBody>
      </p:sp>
      <p:sp>
        <p:nvSpPr>
          <p:cNvPr id="272" name="Google Shape;272;p62"/>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2800" u="none" cap="none" strike="noStrike">
                <a:solidFill>
                  <a:srgbClr val="2A4F1C"/>
                </a:solidFill>
                <a:latin typeface="Arial"/>
                <a:ea typeface="Arial"/>
                <a:cs typeface="Arial"/>
                <a:sym typeface="Arial"/>
              </a:rPr>
              <a:t>Effects of Global Change to Human Health</a:t>
            </a:r>
            <a:endParaRPr b="1" i="0" sz="2800" u="none" cap="none" strike="noStrike">
              <a:solidFill>
                <a:srgbClr val="2A4F1C"/>
              </a:solidFill>
              <a:latin typeface="Calibri"/>
              <a:ea typeface="Calibri"/>
              <a:cs typeface="Calibri"/>
              <a:sym typeface="Calibri"/>
            </a:endParaRPr>
          </a:p>
        </p:txBody>
      </p:sp>
      <p:sp>
        <p:nvSpPr>
          <p:cNvPr id="273" name="Google Shape;273;p62"/>
          <p:cNvSpPr txBox="1"/>
          <p:nvPr/>
        </p:nvSpPr>
        <p:spPr>
          <a:xfrm>
            <a:off x="5073445" y="5751870"/>
            <a:ext cx="64843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accent1"/>
                </a:solidFill>
                <a:latin typeface="Arial"/>
                <a:ea typeface="Arial"/>
                <a:cs typeface="Arial"/>
                <a:sym typeface="Arial"/>
              </a:rPr>
              <a:t>https://www.niehs.nih.gov/research/programs/climatechange/health_impacts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63"/>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2800" u="none" cap="none" strike="noStrike">
                <a:solidFill>
                  <a:srgbClr val="2A4F1C"/>
                </a:solidFill>
                <a:latin typeface="Arial"/>
                <a:ea typeface="Arial"/>
                <a:cs typeface="Arial"/>
                <a:sym typeface="Arial"/>
              </a:rPr>
              <a:t>Effects of Global Change to Human Health</a:t>
            </a:r>
            <a:endParaRPr b="1" i="0" sz="2800" u="none" cap="none" strike="noStrike">
              <a:solidFill>
                <a:srgbClr val="2A4F1C"/>
              </a:solidFill>
              <a:latin typeface="Calibri"/>
              <a:ea typeface="Calibri"/>
              <a:cs typeface="Calibri"/>
              <a:sym typeface="Calibri"/>
            </a:endParaRPr>
          </a:p>
        </p:txBody>
      </p:sp>
      <p:sp>
        <p:nvSpPr>
          <p:cNvPr id="279" name="Google Shape;279;p63"/>
          <p:cNvSpPr txBox="1"/>
          <p:nvPr/>
        </p:nvSpPr>
        <p:spPr>
          <a:xfrm>
            <a:off x="3470787" y="5838907"/>
            <a:ext cx="808700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accent1"/>
                </a:solidFill>
                <a:latin typeface="Arial"/>
                <a:ea typeface="Arial"/>
                <a:cs typeface="Arial"/>
                <a:sym typeface="Arial"/>
              </a:rPr>
              <a:t>Picture taken from: https://www.niehs.nih.gov/research/programs/climatechange/health_impacts</a:t>
            </a:r>
            <a:endParaRPr/>
          </a:p>
        </p:txBody>
      </p:sp>
      <p:pic>
        <p:nvPicPr>
          <p:cNvPr descr="Impacts of Climate Change on Human Health and Associated Research Needs" id="280" name="Google Shape;280;p63"/>
          <p:cNvPicPr preferRelativeResize="0"/>
          <p:nvPr/>
        </p:nvPicPr>
        <p:blipFill rotWithShape="1">
          <a:blip r:embed="rId3">
            <a:alphaModFix/>
          </a:blip>
          <a:srcRect b="0" l="0" r="0" t="0"/>
          <a:stretch/>
        </p:blipFill>
        <p:spPr>
          <a:xfrm>
            <a:off x="1499957" y="1245415"/>
            <a:ext cx="9192086" cy="43671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
          <p:cNvSpPr/>
          <p:nvPr/>
        </p:nvSpPr>
        <p:spPr>
          <a:xfrm>
            <a:off x="2819400" y="-261257"/>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2"/>
          <p:cNvSpPr/>
          <p:nvPr/>
        </p:nvSpPr>
        <p:spPr>
          <a:xfrm>
            <a:off x="2819400" y="195943"/>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130" name="Google Shape;130;p2"/>
          <p:cNvSpPr txBox="1"/>
          <p:nvPr>
            <p:ph type="title"/>
          </p:nvPr>
        </p:nvSpPr>
        <p:spPr>
          <a:xfrm>
            <a:off x="340865" y="57142"/>
            <a:ext cx="10515600" cy="105048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4B3A"/>
              </a:buClr>
              <a:buSzPts val="3200"/>
              <a:buFont typeface="Arial"/>
              <a:buNone/>
            </a:pPr>
            <a:r>
              <a:rPr lang="en-US">
                <a:solidFill>
                  <a:srgbClr val="004B3A"/>
                </a:solidFill>
                <a:latin typeface="Arial"/>
                <a:ea typeface="Arial"/>
                <a:cs typeface="Arial"/>
                <a:sym typeface="Arial"/>
              </a:rPr>
              <a:t>Learning Outcomes of Module 5</a:t>
            </a:r>
            <a:endParaRPr/>
          </a:p>
        </p:txBody>
      </p:sp>
      <p:sp>
        <p:nvSpPr>
          <p:cNvPr id="131" name="Google Shape;131;p2"/>
          <p:cNvSpPr txBox="1"/>
          <p:nvPr>
            <p:ph idx="1" type="body"/>
          </p:nvPr>
        </p:nvSpPr>
        <p:spPr>
          <a:xfrm>
            <a:off x="340865" y="1246423"/>
            <a:ext cx="11557599" cy="5415633"/>
          </a:xfrm>
          <a:prstGeom prst="rect">
            <a:avLst/>
          </a:prstGeom>
          <a:noFill/>
          <a:ln>
            <a:noFill/>
          </a:ln>
        </p:spPr>
        <p:txBody>
          <a:bodyPr anchorCtr="0" anchor="t" bIns="45700" lIns="91425" spcFirstLastPara="1" rIns="91425" wrap="square" tIns="45700">
            <a:normAutofit/>
          </a:bodyPr>
          <a:lstStyle/>
          <a:p>
            <a:pPr indent="0" lvl="0" marL="144000" rtl="0" algn="l">
              <a:lnSpc>
                <a:spcPct val="100000"/>
              </a:lnSpc>
              <a:spcBef>
                <a:spcPts val="0"/>
              </a:spcBef>
              <a:spcAft>
                <a:spcPts val="0"/>
              </a:spcAft>
              <a:buClr>
                <a:srgbClr val="2A4F1C"/>
              </a:buClr>
              <a:buSzPts val="2600"/>
              <a:buNone/>
            </a:pPr>
            <a:r>
              <a:rPr lang="en-US" sz="2600">
                <a:solidFill>
                  <a:srgbClr val="004B3A"/>
                </a:solidFill>
              </a:rPr>
              <a:t>The learners</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en-US" sz="2600">
                <a:solidFill>
                  <a:srgbClr val="004B3A"/>
                </a:solidFill>
              </a:rPr>
              <a:t>explain what Global Change means</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en-US" sz="2600">
                <a:solidFill>
                  <a:srgbClr val="004B3A"/>
                </a:solidFill>
              </a:rPr>
              <a:t>describe the different factors that lead to global change</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en-US" sz="2600">
                <a:solidFill>
                  <a:srgbClr val="004B3A"/>
                </a:solidFill>
              </a:rPr>
              <a:t>reflect on global change and its effect on health </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en-US" sz="2600">
                <a:solidFill>
                  <a:srgbClr val="004B3A"/>
                </a:solidFill>
              </a:rPr>
              <a:t>understand the problems that come along with global change and health issues</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en-US" sz="2600">
                <a:solidFill>
                  <a:srgbClr val="004B3A"/>
                </a:solidFill>
              </a:rPr>
              <a:t>describe the dynamics of infectious diseases, adaptation strategies, and the promotion of resilience and equity in healthcare systemgl</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en-US" sz="2600">
                <a:solidFill>
                  <a:srgbClr val="004B3A"/>
                </a:solidFill>
              </a:rPr>
              <a:t>reflect on the importance of educating global change and health</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en-US" sz="2600">
                <a:solidFill>
                  <a:srgbClr val="004B3A"/>
                </a:solidFill>
              </a:rPr>
              <a:t>realise that vulnerable populations are more affected</a:t>
            </a:r>
            <a:endParaRPr sz="2600">
              <a:solidFill>
                <a:srgbClr val="004B3A"/>
              </a:solidFill>
            </a:endParaRPr>
          </a:p>
          <a:p>
            <a:pPr indent="-279398" lvl="0" marL="601200" rtl="0" algn="l">
              <a:lnSpc>
                <a:spcPct val="150000"/>
              </a:lnSpc>
              <a:spcBef>
                <a:spcPts val="1400"/>
              </a:spcBef>
              <a:spcAft>
                <a:spcPts val="0"/>
              </a:spcAft>
              <a:buClr>
                <a:srgbClr val="2A4F1C"/>
              </a:buClr>
              <a:buSzPts val="2800"/>
              <a:buFont typeface="Noto Sans Symbols"/>
              <a:buNone/>
            </a:pPr>
            <a:r>
              <a:t/>
            </a:r>
            <a:endParaRPr sz="2800">
              <a:solidFill>
                <a:srgbClr val="004B3A"/>
              </a:solidFill>
              <a:latin typeface="Arial"/>
              <a:ea typeface="Arial"/>
              <a:cs typeface="Arial"/>
              <a:sym typeface="Arial"/>
            </a:endParaRPr>
          </a:p>
          <a:p>
            <a:pPr indent="48260" lvl="0" marL="91440" rtl="0" algn="l">
              <a:lnSpc>
                <a:spcPct val="150000"/>
              </a:lnSpc>
              <a:spcBef>
                <a:spcPts val="1400"/>
              </a:spcBef>
              <a:spcAft>
                <a:spcPts val="0"/>
              </a:spcAft>
              <a:buClr>
                <a:schemeClr val="accent6"/>
              </a:buClr>
              <a:buSzPts val="2200"/>
              <a:buFont typeface="Arial"/>
              <a:buNone/>
            </a:pPr>
            <a:r>
              <a:t/>
            </a:r>
            <a:endParaRPr sz="2200">
              <a:solidFill>
                <a:srgbClr val="433C2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5"/>
          <p:cNvSpPr txBox="1"/>
          <p:nvPr/>
        </p:nvSpPr>
        <p:spPr>
          <a:xfrm>
            <a:off x="1521714" y="2179470"/>
            <a:ext cx="9148572" cy="2211191"/>
          </a:xfrm>
          <a:prstGeom prst="rect">
            <a:avLst/>
          </a:prstGeom>
          <a:noFill/>
          <a:ln>
            <a:noFill/>
          </a:ln>
        </p:spPr>
        <p:txBody>
          <a:bodyPr anchorCtr="0" anchor="t" bIns="45700" lIns="91425" spcFirstLastPara="1" rIns="91425" wrap="square" tIns="45700">
            <a:normAutofit fontScale="92500"/>
          </a:bodyPr>
          <a:lstStyle/>
          <a:p>
            <a:pPr indent="-91440" lvl="0" marL="91440" marR="0" rtl="0" algn="ctr">
              <a:lnSpc>
                <a:spcPct val="150000"/>
              </a:lnSpc>
              <a:spcBef>
                <a:spcPts val="0"/>
              </a:spcBef>
              <a:spcAft>
                <a:spcPts val="0"/>
              </a:spcAft>
              <a:buClr>
                <a:schemeClr val="accent1"/>
              </a:buClr>
              <a:buSzPct val="108108"/>
              <a:buFont typeface="Calibri"/>
              <a:buNone/>
            </a:pPr>
            <a:r>
              <a:rPr b="0" i="0" lang="en-US" sz="2800" u="none" cap="none" strike="noStrike">
                <a:solidFill>
                  <a:srgbClr val="0D0D0D"/>
                </a:solidFill>
                <a:latin typeface="Arial"/>
                <a:ea typeface="Arial"/>
                <a:cs typeface="Arial"/>
                <a:sym typeface="Arial"/>
              </a:rPr>
              <a:t>Identify Direct and Indirect Health Impacts: Create a list of direct and indirect ways in which climate change affects human health based on the provided text. Categorize each impact accordingly.</a:t>
            </a:r>
            <a:endParaRPr b="0" i="0" sz="2000" u="none" cap="none" strike="noStrike">
              <a:solidFill>
                <a:srgbClr val="3F3F3F"/>
              </a:solidFill>
              <a:latin typeface="Calibri"/>
              <a:ea typeface="Calibri"/>
              <a:cs typeface="Calibri"/>
              <a:sym typeface="Calibri"/>
            </a:endParaRPr>
          </a:p>
        </p:txBody>
      </p:sp>
      <p:sp>
        <p:nvSpPr>
          <p:cNvPr id="286" name="Google Shape;286;p15"/>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 name="Google Shape;287;p15"/>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Mädchen, Portrait, Face Mask, Covid19" id="292" name="Google Shape;292;p64"/>
          <p:cNvPicPr preferRelativeResize="0"/>
          <p:nvPr/>
        </p:nvPicPr>
        <p:blipFill rotWithShape="1">
          <a:blip r:embed="rId3">
            <a:alphaModFix/>
          </a:blip>
          <a:srcRect b="5120" l="10805" r="7581" t="3357"/>
          <a:stretch/>
        </p:blipFill>
        <p:spPr>
          <a:xfrm>
            <a:off x="7257611" y="593043"/>
            <a:ext cx="3327930" cy="3732068"/>
          </a:xfrm>
          <a:prstGeom prst="rect">
            <a:avLst/>
          </a:prstGeom>
          <a:noFill/>
          <a:ln>
            <a:noFill/>
          </a:ln>
        </p:spPr>
      </p:pic>
      <p:sp>
        <p:nvSpPr>
          <p:cNvPr id="293" name="Google Shape;293;p64"/>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sz="6600">
                <a:solidFill>
                  <a:srgbClr val="3F762A"/>
                </a:solidFill>
              </a:rPr>
              <a:t>Global Change </a:t>
            </a:r>
            <a:br>
              <a:rPr lang="en-US" sz="6600">
                <a:solidFill>
                  <a:srgbClr val="3F762A"/>
                </a:solidFill>
              </a:rPr>
            </a:br>
            <a:r>
              <a:rPr lang="en-US" sz="6600">
                <a:solidFill>
                  <a:srgbClr val="3F762A"/>
                </a:solidFill>
              </a:rPr>
              <a:t>and Diseases</a:t>
            </a:r>
            <a:endParaRPr b="1">
              <a:solidFill>
                <a:srgbClr val="3F762A"/>
              </a:solidFill>
            </a:endParaRPr>
          </a:p>
        </p:txBody>
      </p:sp>
      <p:cxnSp>
        <p:nvCxnSpPr>
          <p:cNvPr id="294" name="Google Shape;294;p64"/>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95" name="Google Shape;295;p64"/>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296" name="Google Shape;296;p64"/>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a:t>
            </a:r>
            <a:r>
              <a:rPr b="1" lang="en-US" sz="3200">
                <a:solidFill>
                  <a:srgbClr val="3F3F3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97" name="Google Shape;297;p64"/>
          <p:cNvSpPr txBox="1"/>
          <p:nvPr/>
        </p:nvSpPr>
        <p:spPr>
          <a:xfrm>
            <a:off x="1097280" y="4621497"/>
            <a:ext cx="7360920"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004B3A"/>
              </a:buClr>
              <a:buSzPts val="3200"/>
              <a:buFont typeface="Arial"/>
              <a:buNone/>
            </a:pPr>
            <a:r>
              <a:rPr b="1" i="0" lang="en-US" sz="2400" u="none" cap="none" strike="noStrike">
                <a:solidFill>
                  <a:srgbClr val="004B3A"/>
                </a:solidFill>
                <a:latin typeface="Arial"/>
                <a:ea typeface="Arial"/>
                <a:cs typeface="Arial"/>
                <a:sym typeface="Arial"/>
              </a:rPr>
              <a:t>Pandemics, Epidemics and Infectious Diseases</a:t>
            </a:r>
            <a:endParaRPr b="1" i="0" sz="2400" u="none" cap="none" strike="noStrike">
              <a:solidFill>
                <a:srgbClr val="26262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65"/>
          <p:cNvSpPr txBox="1"/>
          <p:nvPr>
            <p:ph type="title"/>
          </p:nvPr>
        </p:nvSpPr>
        <p:spPr>
          <a:xfrm>
            <a:off x="838200" y="256341"/>
            <a:ext cx="10515600" cy="80611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en-US">
                <a:solidFill>
                  <a:srgbClr val="2A4F1C"/>
                </a:solidFill>
                <a:latin typeface="Arial"/>
                <a:ea typeface="Arial"/>
                <a:cs typeface="Arial"/>
                <a:sym typeface="Arial"/>
              </a:rPr>
              <a:t>Global Change and Diseases</a:t>
            </a:r>
            <a:endParaRPr>
              <a:solidFill>
                <a:srgbClr val="2A4F1C"/>
              </a:solidFill>
            </a:endParaRPr>
          </a:p>
        </p:txBody>
      </p:sp>
      <p:sp>
        <p:nvSpPr>
          <p:cNvPr id="303" name="Google Shape;303;p65"/>
          <p:cNvSpPr txBox="1"/>
          <p:nvPr>
            <p:ph idx="1" type="body"/>
          </p:nvPr>
        </p:nvSpPr>
        <p:spPr>
          <a:xfrm>
            <a:off x="1066800" y="2132503"/>
            <a:ext cx="10058400" cy="2592993"/>
          </a:xfrm>
          <a:prstGeom prst="rect">
            <a:avLst/>
          </a:prstGeom>
          <a:noFill/>
          <a:ln>
            <a:noFill/>
          </a:ln>
        </p:spPr>
        <p:txBody>
          <a:bodyPr anchorCtr="0" anchor="t" bIns="45700" lIns="0" spcFirstLastPara="1" rIns="0" wrap="square" tIns="45700">
            <a:normAutofit/>
          </a:bodyPr>
          <a:lstStyle/>
          <a:p>
            <a:pPr indent="0" lvl="0" marL="0" rtl="0" algn="just">
              <a:lnSpc>
                <a:spcPct val="90000"/>
              </a:lnSpc>
              <a:spcBef>
                <a:spcPts val="0"/>
              </a:spcBef>
              <a:spcAft>
                <a:spcPts val="0"/>
              </a:spcAft>
              <a:buSzPts val="3200"/>
              <a:buNone/>
            </a:pPr>
            <a:r>
              <a:rPr lang="en-US" sz="2800"/>
              <a:t>Climate change, rapid urbanization and changing land-use patterns will increase the risk of disease emergence in the coming decades. Climate change, in particular, may alter the range of global pathogens, allowing infections, particularly vector-borne infections, to expand into new locations. </a:t>
            </a:r>
            <a:endParaRPr/>
          </a:p>
        </p:txBody>
      </p:sp>
      <p:sp>
        <p:nvSpPr>
          <p:cNvPr id="304" name="Google Shape;304;p65"/>
          <p:cNvSpPr txBox="1"/>
          <p:nvPr/>
        </p:nvSpPr>
        <p:spPr>
          <a:xfrm>
            <a:off x="1066799" y="5533932"/>
            <a:ext cx="1080073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accent1"/>
                </a:solidFill>
                <a:latin typeface="Arial"/>
                <a:ea typeface="Arial"/>
                <a:cs typeface="Arial"/>
                <a:sym typeface="Arial"/>
              </a:rPr>
              <a:t>https://www.nature.com/articles/s41579-021-00639-z#:~:text=Climate%20change%2C%20rapid%20urbanization%20and,to%20expand%20into%20new%20locations.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66"/>
          <p:cNvSpPr txBox="1"/>
          <p:nvPr>
            <p:ph idx="1" type="body"/>
          </p:nvPr>
        </p:nvSpPr>
        <p:spPr>
          <a:xfrm>
            <a:off x="448321" y="1019091"/>
            <a:ext cx="6886512" cy="4732779"/>
          </a:xfrm>
          <a:prstGeom prst="rect">
            <a:avLst/>
          </a:prstGeom>
          <a:noFill/>
          <a:ln>
            <a:noFill/>
          </a:ln>
        </p:spPr>
        <p:txBody>
          <a:bodyPr anchorCtr="0" anchor="t" bIns="45700" lIns="0" spcFirstLastPara="1" rIns="0" wrap="square" tIns="45700">
            <a:noAutofit/>
          </a:bodyPr>
          <a:lstStyle/>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Recent decades have seen significant declines in mortality and morbidity, particularly in childhood mortality, due to advancements in public health, including greater access to care, improved sanitation, and the development of vaccines.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Despite medical advances, inequalities in access to healthcare and preventive measures persist, both between and within countries, underscoring the need for efforts to reduce disparities and improve surveillance for infectious diseases.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The emergence and re-emergence of infectious diseases pose a new threat to global health, driven by factors such as climate change, rapid urbanization, and changing land-use patterns</a:t>
            </a:r>
            <a:endParaRPr/>
          </a:p>
        </p:txBody>
      </p:sp>
      <p:sp>
        <p:nvSpPr>
          <p:cNvPr id="310" name="Google Shape;310;p66"/>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2800" u="none" cap="none" strike="noStrike">
                <a:solidFill>
                  <a:srgbClr val="2A4F1C"/>
                </a:solidFill>
                <a:latin typeface="Arial"/>
                <a:ea typeface="Arial"/>
                <a:cs typeface="Arial"/>
                <a:sym typeface="Arial"/>
              </a:rPr>
              <a:t>Epidemics, Pandemics and Infectious Diseases</a:t>
            </a:r>
            <a:endParaRPr b="1" i="0" sz="2800" u="none" cap="none" strike="noStrike">
              <a:solidFill>
                <a:srgbClr val="2A4F1C"/>
              </a:solidFill>
              <a:latin typeface="Calibri"/>
              <a:ea typeface="Calibri"/>
              <a:cs typeface="Calibri"/>
              <a:sym typeface="Calibri"/>
            </a:endParaRPr>
          </a:p>
        </p:txBody>
      </p:sp>
      <p:pic>
        <p:nvPicPr>
          <p:cNvPr descr="Virus, Krankheit, Coronavirus, Covid-19" id="311" name="Google Shape;311;p66"/>
          <p:cNvPicPr preferRelativeResize="0"/>
          <p:nvPr/>
        </p:nvPicPr>
        <p:blipFill rotWithShape="1">
          <a:blip r:embed="rId3">
            <a:alphaModFix/>
          </a:blip>
          <a:srcRect b="0" l="0" r="0" t="0"/>
          <a:stretch/>
        </p:blipFill>
        <p:spPr>
          <a:xfrm>
            <a:off x="7458463" y="1311378"/>
            <a:ext cx="4188921" cy="4235244"/>
          </a:xfrm>
          <a:prstGeom prst="rect">
            <a:avLst/>
          </a:prstGeom>
          <a:noFill/>
          <a:ln>
            <a:noFill/>
          </a:ln>
        </p:spPr>
      </p:pic>
      <p:sp>
        <p:nvSpPr>
          <p:cNvPr id="312" name="Google Shape;312;p66"/>
          <p:cNvSpPr txBox="1"/>
          <p:nvPr/>
        </p:nvSpPr>
        <p:spPr>
          <a:xfrm>
            <a:off x="7493982" y="5546621"/>
            <a:ext cx="4277032" cy="577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chemeClr val="accent1"/>
                </a:solidFill>
                <a:latin typeface="Arial"/>
                <a:ea typeface="Arial"/>
                <a:cs typeface="Arial"/>
                <a:sym typeface="Arial"/>
              </a:rPr>
              <a:t>https://www.nature.com/articles/s41579-021-00639-z#:~:text=Climate%20change%2C%20rapid%20urbanization%20and,to%20expand%20into%20new%20locations.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67"/>
          <p:cNvSpPr txBox="1"/>
          <p:nvPr>
            <p:ph idx="1" type="body"/>
          </p:nvPr>
        </p:nvSpPr>
        <p:spPr>
          <a:xfrm>
            <a:off x="448321" y="1019091"/>
            <a:ext cx="6886512" cy="4732779"/>
          </a:xfrm>
          <a:prstGeom prst="rect">
            <a:avLst/>
          </a:prstGeom>
          <a:noFill/>
          <a:ln>
            <a:noFill/>
          </a:ln>
        </p:spPr>
        <p:txBody>
          <a:bodyPr anchorCtr="0" anchor="t" bIns="45700" lIns="0" spcFirstLastPara="1" rIns="0" wrap="square" tIns="45700">
            <a:noAutofit/>
          </a:bodyPr>
          <a:lstStyle/>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Climate change is expected to alter the distribution of global pathogens, increasing the risk of diseases, particularly vector-borne infections, expanding into new regions.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Global travel, trade, and mobility will facilitate the rapid transmission of pathogens, emphasizing the importance of investing in outbreak response and surveillance systems.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Efforts to develop universal vaccines hold promise in addressing present and future infectious diseases by providing broad immunity against various strains of viruses.</a:t>
            </a:r>
            <a:endParaRPr/>
          </a:p>
        </p:txBody>
      </p:sp>
      <p:sp>
        <p:nvSpPr>
          <p:cNvPr id="318" name="Google Shape;318;p67"/>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2800" u="none" cap="none" strike="noStrike">
                <a:solidFill>
                  <a:srgbClr val="2A4F1C"/>
                </a:solidFill>
                <a:latin typeface="Arial"/>
                <a:ea typeface="Arial"/>
                <a:cs typeface="Arial"/>
                <a:sym typeface="Arial"/>
              </a:rPr>
              <a:t>Epidemics, Pandemics and Infectious Diseases</a:t>
            </a:r>
            <a:endParaRPr b="1" i="0" sz="2800" u="none" cap="none" strike="noStrike">
              <a:solidFill>
                <a:srgbClr val="2A4F1C"/>
              </a:solidFill>
              <a:latin typeface="Calibri"/>
              <a:ea typeface="Calibri"/>
              <a:cs typeface="Calibri"/>
              <a:sym typeface="Calibri"/>
            </a:endParaRPr>
          </a:p>
        </p:txBody>
      </p:sp>
      <p:pic>
        <p:nvPicPr>
          <p:cNvPr descr="Virus, Krankheit, Coronavirus, Covid-19" id="319" name="Google Shape;319;p67"/>
          <p:cNvPicPr preferRelativeResize="0"/>
          <p:nvPr/>
        </p:nvPicPr>
        <p:blipFill rotWithShape="1">
          <a:blip r:embed="rId3">
            <a:alphaModFix/>
          </a:blip>
          <a:srcRect b="0" l="0" r="0" t="0"/>
          <a:stretch/>
        </p:blipFill>
        <p:spPr>
          <a:xfrm>
            <a:off x="7458463" y="1311378"/>
            <a:ext cx="4188921" cy="4235244"/>
          </a:xfrm>
          <a:prstGeom prst="rect">
            <a:avLst/>
          </a:prstGeom>
          <a:noFill/>
          <a:ln>
            <a:noFill/>
          </a:ln>
        </p:spPr>
      </p:pic>
      <p:sp>
        <p:nvSpPr>
          <p:cNvPr id="320" name="Google Shape;320;p67"/>
          <p:cNvSpPr txBox="1"/>
          <p:nvPr/>
        </p:nvSpPr>
        <p:spPr>
          <a:xfrm>
            <a:off x="7493982" y="5546621"/>
            <a:ext cx="4277032" cy="577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chemeClr val="accent1"/>
                </a:solidFill>
                <a:latin typeface="Arial"/>
                <a:ea typeface="Arial"/>
                <a:cs typeface="Arial"/>
                <a:sym typeface="Arial"/>
              </a:rPr>
              <a:t>https://www.nature.com/articles/s41579-021-00639-z#:~:text=Climate%20change%2C%20rapid%20urbanization%20and,to%20expand%20into%20new%20locations.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68"/>
          <p:cNvSpPr txBox="1"/>
          <p:nvPr>
            <p:ph idx="1" type="body"/>
          </p:nvPr>
        </p:nvSpPr>
        <p:spPr>
          <a:xfrm>
            <a:off x="448321" y="1019091"/>
            <a:ext cx="6886512" cy="4732779"/>
          </a:xfrm>
          <a:prstGeom prst="rect">
            <a:avLst/>
          </a:prstGeom>
          <a:noFill/>
          <a:ln>
            <a:noFill/>
          </a:ln>
        </p:spPr>
        <p:txBody>
          <a:bodyPr anchorCtr="0" anchor="t" bIns="45700" lIns="0" spcFirstLastPara="1" rIns="0" wrap="square" tIns="45700">
            <a:noAutofit/>
          </a:bodyPr>
          <a:lstStyle/>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Future research must address concurrent changes in demographic, climatic, and technological factors to evaluate future risks of pathogen emergence and global spread.</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Attention should be directed towards pathogens circulating in both wild and domestic animal populations, especially in areas where human activities encroach upon natural habitats.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Leveraging new technologies, such as advances in data collection and surveillance, is crucial for detecting and monitoring pathogen emergence and spread.</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Collaboration and a global perspective are essential in the fight against infectious diseases, highlighting the need for a collaborative worldwide framework for research and control.</a:t>
            </a:r>
            <a:endParaRPr/>
          </a:p>
        </p:txBody>
      </p:sp>
      <p:sp>
        <p:nvSpPr>
          <p:cNvPr id="326" name="Google Shape;326;p68"/>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2800" u="none" cap="none" strike="noStrike">
                <a:solidFill>
                  <a:srgbClr val="2A4F1C"/>
                </a:solidFill>
                <a:latin typeface="Arial"/>
                <a:ea typeface="Arial"/>
                <a:cs typeface="Arial"/>
                <a:sym typeface="Arial"/>
              </a:rPr>
              <a:t>Epidemics, Pandemics and Infectious Diseases</a:t>
            </a:r>
            <a:endParaRPr b="1" i="0" sz="2800" u="none" cap="none" strike="noStrike">
              <a:solidFill>
                <a:srgbClr val="2A4F1C"/>
              </a:solidFill>
              <a:latin typeface="Calibri"/>
              <a:ea typeface="Calibri"/>
              <a:cs typeface="Calibri"/>
              <a:sym typeface="Calibri"/>
            </a:endParaRPr>
          </a:p>
        </p:txBody>
      </p:sp>
      <p:sp>
        <p:nvSpPr>
          <p:cNvPr id="327" name="Google Shape;327;p68"/>
          <p:cNvSpPr txBox="1"/>
          <p:nvPr/>
        </p:nvSpPr>
        <p:spPr>
          <a:xfrm>
            <a:off x="7493982" y="5546621"/>
            <a:ext cx="4277032" cy="577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chemeClr val="accent1"/>
                </a:solidFill>
                <a:latin typeface="Arial"/>
                <a:ea typeface="Arial"/>
                <a:cs typeface="Arial"/>
                <a:sym typeface="Arial"/>
              </a:rPr>
              <a:t>https://www.nature.com/articles/s41579-021-00639-z#:~:text=Climate%20change%2C%20rapid%20urbanization%20and,to%20expand%20into%20new%20locations.</a:t>
            </a:r>
            <a:endParaRPr/>
          </a:p>
        </p:txBody>
      </p:sp>
      <p:pic>
        <p:nvPicPr>
          <p:cNvPr descr="Virus, Krankheit, Coronavirus, Covid-19" id="328" name="Google Shape;328;p68"/>
          <p:cNvPicPr preferRelativeResize="0"/>
          <p:nvPr/>
        </p:nvPicPr>
        <p:blipFill rotWithShape="1">
          <a:blip r:embed="rId3">
            <a:alphaModFix/>
          </a:blip>
          <a:srcRect b="0" l="0" r="0" t="0"/>
          <a:stretch/>
        </p:blipFill>
        <p:spPr>
          <a:xfrm>
            <a:off x="7458463" y="1311378"/>
            <a:ext cx="4188921" cy="42352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5"/>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Videos</a:t>
            </a:r>
            <a:endParaRPr b="1">
              <a:solidFill>
                <a:srgbClr val="3F762A"/>
              </a:solidFill>
            </a:endParaRPr>
          </a:p>
        </p:txBody>
      </p:sp>
      <p:cxnSp>
        <p:nvCxnSpPr>
          <p:cNvPr id="334" name="Google Shape;334;p45"/>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335" name="Google Shape;335;p45"/>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336" name="Google Shape;336;p45"/>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337" name="Google Shape;337;p45"/>
          <p:cNvSpPr txBox="1"/>
          <p:nvPr/>
        </p:nvSpPr>
        <p:spPr>
          <a:xfrm>
            <a:off x="1097280" y="4621497"/>
            <a:ext cx="9865844"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004B3A"/>
              </a:buClr>
              <a:buSzPts val="3200"/>
              <a:buFont typeface="Arial"/>
              <a:buNone/>
            </a:pPr>
            <a:r>
              <a:rPr b="1" i="0" lang="en-US" sz="2400" u="none" cap="none" strike="noStrike">
                <a:solidFill>
                  <a:srgbClr val="004B3A"/>
                </a:solidFill>
                <a:latin typeface="Arial"/>
                <a:ea typeface="Arial"/>
                <a:cs typeface="Arial"/>
                <a:sym typeface="Arial"/>
              </a:rPr>
              <a:t>Global Change and Diseases </a:t>
            </a:r>
            <a:endParaRPr b="1" i="0" sz="2400" u="none" cap="none" strike="noStrike">
              <a:solidFill>
                <a:srgbClr val="262626"/>
              </a:solidFill>
              <a:latin typeface="Calibri"/>
              <a:ea typeface="Calibri"/>
              <a:cs typeface="Calibri"/>
              <a:sym typeface="Calibri"/>
            </a:endParaRPr>
          </a:p>
        </p:txBody>
      </p:sp>
      <p:pic>
        <p:nvPicPr>
          <p:cNvPr descr="Ein Bild, das rot, Grafiken, Karminrot, Screenshot enthält.&#10;&#10;Automatisch generierte Beschreibung" id="338" name="Google Shape;338;p45"/>
          <p:cNvPicPr preferRelativeResize="0"/>
          <p:nvPr/>
        </p:nvPicPr>
        <p:blipFill rotWithShape="1">
          <a:blip r:embed="rId4">
            <a:alphaModFix/>
          </a:blip>
          <a:srcRect b="27467" l="18977" r="17822" t="25099"/>
          <a:stretch/>
        </p:blipFill>
        <p:spPr>
          <a:xfrm>
            <a:off x="7736612" y="2051698"/>
            <a:ext cx="3226512" cy="242160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6"/>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Global Change</a:t>
            </a:r>
            <a:endParaRPr b="1">
              <a:solidFill>
                <a:srgbClr val="3F762A"/>
              </a:solidFill>
            </a:endParaRPr>
          </a:p>
        </p:txBody>
      </p:sp>
      <p:cxnSp>
        <p:nvCxnSpPr>
          <p:cNvPr id="344" name="Google Shape;344;p46"/>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345" name="Google Shape;345;p46"/>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pic>
        <p:nvPicPr>
          <p:cNvPr descr="Ein Bild, das rot, Grafiken, Karminrot, Screenshot enthält.&#10;&#10;Automatisch generierte Beschreibung" id="346" name="Google Shape;346;p46"/>
          <p:cNvPicPr preferRelativeResize="0"/>
          <p:nvPr/>
        </p:nvPicPr>
        <p:blipFill rotWithShape="1">
          <a:blip r:embed="rId4">
            <a:alphaModFix/>
          </a:blip>
          <a:srcRect b="27467" l="18977" r="17822" t="25099"/>
          <a:stretch/>
        </p:blipFill>
        <p:spPr>
          <a:xfrm>
            <a:off x="7736612" y="2051698"/>
            <a:ext cx="3226512" cy="2421606"/>
          </a:xfrm>
          <a:prstGeom prst="rect">
            <a:avLst/>
          </a:prstGeom>
          <a:noFill/>
          <a:ln>
            <a:noFill/>
          </a:ln>
        </p:spPr>
      </p:pic>
      <p:sp>
        <p:nvSpPr>
          <p:cNvPr id="347" name="Google Shape;347;p46"/>
          <p:cNvSpPr txBox="1"/>
          <p:nvPr/>
        </p:nvSpPr>
        <p:spPr>
          <a:xfrm>
            <a:off x="1097280" y="4473304"/>
            <a:ext cx="85643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2A4F1C"/>
                </a:solidFill>
                <a:latin typeface="Arial"/>
                <a:ea typeface="Arial"/>
                <a:cs typeface="Arial"/>
                <a:sym typeface="Arial"/>
              </a:rPr>
              <a:t>Watch the following Videos and take Notes</a:t>
            </a:r>
            <a:endParaRPr b="0" i="0" sz="2800" u="none" cap="none" strike="noStrike">
              <a:solidFill>
                <a:srgbClr val="2A4F1C"/>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cxnSp>
        <p:nvCxnSpPr>
          <p:cNvPr id="352" name="Google Shape;352;p47"/>
          <p:cNvCxnSpPr/>
          <p:nvPr/>
        </p:nvCxnSpPr>
        <p:spPr>
          <a:xfrm>
            <a:off x="443581" y="996696"/>
            <a:ext cx="5728619" cy="0"/>
          </a:xfrm>
          <a:prstGeom prst="straightConnector1">
            <a:avLst/>
          </a:prstGeom>
          <a:noFill/>
          <a:ln cap="flat" cmpd="sng" w="19050">
            <a:solidFill>
              <a:srgbClr val="509C34"/>
            </a:solidFill>
            <a:prstDash val="solid"/>
            <a:round/>
            <a:headEnd len="sm" w="sm" type="none"/>
            <a:tailEnd len="sm" w="sm" type="none"/>
          </a:ln>
        </p:spPr>
      </p:cxnSp>
      <p:sp>
        <p:nvSpPr>
          <p:cNvPr id="353" name="Google Shape;353;p47"/>
          <p:cNvSpPr/>
          <p:nvPr/>
        </p:nvSpPr>
        <p:spPr>
          <a:xfrm>
            <a:off x="1495044" y="2039142"/>
            <a:ext cx="4613148" cy="2743200"/>
          </a:xfrm>
          <a:prstGeom prst="rect">
            <a:avLst/>
          </a:prstGeom>
          <a:solidFill>
            <a:srgbClr val="D1E7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4" name="Google Shape;354;p47"/>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355" name="Google Shape;355;p47"/>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47"/>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sp>
        <p:nvSpPr>
          <p:cNvPr id="357" name="Google Shape;357;p47"/>
          <p:cNvSpPr txBox="1"/>
          <p:nvPr/>
        </p:nvSpPr>
        <p:spPr>
          <a:xfrm>
            <a:off x="1623157" y="4818858"/>
            <a:ext cx="4613148" cy="286232"/>
          </a:xfrm>
          <a:prstGeom prst="rect">
            <a:avLst/>
          </a:prstGeom>
          <a:noFill/>
          <a:ln>
            <a:noFill/>
          </a:ln>
        </p:spPr>
        <p:txBody>
          <a:bodyPr anchorCtr="0" anchor="t" bIns="45700" lIns="91425" spcFirstLastPara="1" rIns="91425" wrap="square" tIns="45700">
            <a:spAutoFit/>
          </a:bodyPr>
          <a:lstStyle/>
          <a:p>
            <a:pPr indent="-127000" lvl="0" marL="91440" marR="0" rtl="0" algn="l">
              <a:lnSpc>
                <a:spcPct val="90000"/>
              </a:lnSpc>
              <a:spcBef>
                <a:spcPts val="0"/>
              </a:spcBef>
              <a:spcAft>
                <a:spcPts val="0"/>
              </a:spcAft>
              <a:buClr>
                <a:srgbClr val="000000"/>
              </a:buClr>
              <a:buSzPts val="2000"/>
              <a:buFont typeface="Arial"/>
              <a:buChar char=" "/>
            </a:pPr>
            <a:r>
              <a:rPr b="1" i="0" lang="en-US" sz="1400" u="sng" cap="none" strike="noStrike">
                <a:solidFill>
                  <a:schemeClr val="accent1"/>
                </a:solidFill>
                <a:latin typeface="Arial"/>
                <a:ea typeface="Arial"/>
                <a:cs typeface="Arial"/>
                <a:sym typeface="Arial"/>
              </a:rPr>
              <a:t>https://www.youtube.com/watch?v=QlQ-MEZgRGY</a:t>
            </a:r>
            <a:endParaRPr b="1" i="0" sz="1400" u="none" cap="none" strike="noStrike">
              <a:solidFill>
                <a:schemeClr val="accent1"/>
              </a:solidFill>
              <a:latin typeface="Arial"/>
              <a:ea typeface="Arial"/>
              <a:cs typeface="Arial"/>
              <a:sym typeface="Arial"/>
            </a:endParaRPr>
          </a:p>
        </p:txBody>
      </p:sp>
      <p:sp>
        <p:nvSpPr>
          <p:cNvPr id="358" name="Google Shape;358;p47"/>
          <p:cNvSpPr txBox="1"/>
          <p:nvPr/>
        </p:nvSpPr>
        <p:spPr>
          <a:xfrm>
            <a:off x="6505956" y="2644170"/>
            <a:ext cx="5536692" cy="156966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Please Watch the Video</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Take notes on the important facts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F762A"/>
                </a:solidFill>
                <a:latin typeface="Arial"/>
                <a:ea typeface="Arial"/>
                <a:cs typeface="Arial"/>
                <a:sym typeface="Arial"/>
              </a:rPr>
              <a:t>What does Climate Change mean?</a:t>
            </a:r>
            <a:endParaRPr b="1" i="0" sz="2400" u="none" cap="none" strike="noStrike">
              <a:solidFill>
                <a:srgbClr val="000000"/>
              </a:solidFill>
              <a:latin typeface="Arial"/>
              <a:ea typeface="Arial"/>
              <a:cs typeface="Arial"/>
              <a:sym typeface="Arial"/>
            </a:endParaRPr>
          </a:p>
        </p:txBody>
      </p:sp>
      <p:sp>
        <p:nvSpPr>
          <p:cNvPr id="359" name="Google Shape;359;p47"/>
          <p:cNvSpPr txBox="1"/>
          <p:nvPr/>
        </p:nvSpPr>
        <p:spPr>
          <a:xfrm>
            <a:off x="891637" y="495147"/>
            <a:ext cx="5728619"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F762A"/>
                </a:solidFill>
                <a:latin typeface="Arial"/>
                <a:ea typeface="Arial"/>
                <a:cs typeface="Arial"/>
                <a:sym typeface="Arial"/>
              </a:rPr>
              <a:t>Climate Change Explained</a:t>
            </a:r>
            <a:endParaRPr b="1" i="0" sz="3200" u="none" cap="none" strike="noStrike">
              <a:solidFill>
                <a:srgbClr val="3F762A"/>
              </a:solidFill>
              <a:latin typeface="Arial"/>
              <a:ea typeface="Arial"/>
              <a:cs typeface="Arial"/>
              <a:sym typeface="Arial"/>
            </a:endParaRPr>
          </a:p>
        </p:txBody>
      </p:sp>
      <p:pic>
        <p:nvPicPr>
          <p:cNvPr id="360" name="Google Shape;360;p47" title="What is Climate Change?"/>
          <p:cNvPicPr preferRelativeResize="0"/>
          <p:nvPr/>
        </p:nvPicPr>
        <p:blipFill rotWithShape="1">
          <a:blip r:embed="rId3">
            <a:alphaModFix/>
          </a:blip>
          <a:srcRect b="0" l="0" r="0" t="0"/>
          <a:stretch/>
        </p:blipFill>
        <p:spPr>
          <a:xfrm>
            <a:off x="1569784" y="2150742"/>
            <a:ext cx="4463667" cy="252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cxnSp>
        <p:nvCxnSpPr>
          <p:cNvPr id="365" name="Google Shape;365;p48"/>
          <p:cNvCxnSpPr/>
          <p:nvPr/>
        </p:nvCxnSpPr>
        <p:spPr>
          <a:xfrm>
            <a:off x="443581" y="996696"/>
            <a:ext cx="5728619" cy="0"/>
          </a:xfrm>
          <a:prstGeom prst="straightConnector1">
            <a:avLst/>
          </a:prstGeom>
          <a:noFill/>
          <a:ln cap="flat" cmpd="sng" w="19050">
            <a:solidFill>
              <a:srgbClr val="509C34"/>
            </a:solidFill>
            <a:prstDash val="solid"/>
            <a:round/>
            <a:headEnd len="sm" w="sm" type="none"/>
            <a:tailEnd len="sm" w="sm" type="none"/>
          </a:ln>
        </p:spPr>
      </p:cxnSp>
      <p:sp>
        <p:nvSpPr>
          <p:cNvPr id="366" name="Google Shape;366;p48"/>
          <p:cNvSpPr/>
          <p:nvPr/>
        </p:nvSpPr>
        <p:spPr>
          <a:xfrm>
            <a:off x="1495044" y="2039142"/>
            <a:ext cx="4613148" cy="2743200"/>
          </a:xfrm>
          <a:prstGeom prst="rect">
            <a:avLst/>
          </a:prstGeom>
          <a:solidFill>
            <a:srgbClr val="D1E7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7" name="Google Shape;367;p48"/>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368" name="Google Shape;368;p48"/>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9" name="Google Shape;369;p48"/>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sp>
        <p:nvSpPr>
          <p:cNvPr id="370" name="Google Shape;370;p48"/>
          <p:cNvSpPr txBox="1"/>
          <p:nvPr/>
        </p:nvSpPr>
        <p:spPr>
          <a:xfrm>
            <a:off x="1513332" y="4801082"/>
            <a:ext cx="4613148" cy="286232"/>
          </a:xfrm>
          <a:prstGeom prst="rect">
            <a:avLst/>
          </a:prstGeom>
          <a:noFill/>
          <a:ln>
            <a:noFill/>
          </a:ln>
        </p:spPr>
        <p:txBody>
          <a:bodyPr anchorCtr="0" anchor="t" bIns="45700" lIns="91425" spcFirstLastPara="1" rIns="91425" wrap="square" tIns="45700">
            <a:spAutoFit/>
          </a:bodyPr>
          <a:lstStyle/>
          <a:p>
            <a:pPr indent="-127000" lvl="0" marL="91440" marR="0" rtl="0" algn="l">
              <a:lnSpc>
                <a:spcPct val="90000"/>
              </a:lnSpc>
              <a:spcBef>
                <a:spcPts val="0"/>
              </a:spcBef>
              <a:spcAft>
                <a:spcPts val="0"/>
              </a:spcAft>
              <a:buClr>
                <a:srgbClr val="000000"/>
              </a:buClr>
              <a:buSzPts val="2000"/>
              <a:buFont typeface="Arial"/>
              <a:buChar char=" "/>
            </a:pPr>
            <a:r>
              <a:rPr b="1" i="0" lang="en-US" sz="1400" u="sng" cap="none" strike="noStrike">
                <a:solidFill>
                  <a:schemeClr val="accent1"/>
                </a:solidFill>
                <a:latin typeface="Arial"/>
                <a:ea typeface="Arial"/>
                <a:cs typeface="Arial"/>
                <a:sym typeface="Arial"/>
              </a:rPr>
              <a:t>https://www.youtube.com/watch?v=JywsWktvODc</a:t>
            </a:r>
            <a:endParaRPr b="1" i="0" sz="1400" u="none" cap="none" strike="noStrike">
              <a:solidFill>
                <a:schemeClr val="accent1"/>
              </a:solidFill>
              <a:latin typeface="Arial"/>
              <a:ea typeface="Arial"/>
              <a:cs typeface="Arial"/>
              <a:sym typeface="Arial"/>
            </a:endParaRPr>
          </a:p>
        </p:txBody>
      </p:sp>
      <p:sp>
        <p:nvSpPr>
          <p:cNvPr id="371" name="Google Shape;371;p48"/>
          <p:cNvSpPr txBox="1"/>
          <p:nvPr/>
        </p:nvSpPr>
        <p:spPr>
          <a:xfrm>
            <a:off x="6505956" y="2567237"/>
            <a:ext cx="5536692" cy="193895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Please Watch the Video</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Take notes on the important facts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F762A"/>
                </a:solidFill>
                <a:latin typeface="Arial"/>
                <a:ea typeface="Arial"/>
                <a:cs typeface="Arial"/>
                <a:sym typeface="Arial"/>
              </a:rPr>
              <a:t>How does Climate Change affect Community Health?</a:t>
            </a:r>
            <a:endParaRPr b="1" i="0" sz="2400" u="none" cap="none" strike="noStrike">
              <a:solidFill>
                <a:srgbClr val="000000"/>
              </a:solidFill>
              <a:latin typeface="Arial"/>
              <a:ea typeface="Arial"/>
              <a:cs typeface="Arial"/>
              <a:sym typeface="Arial"/>
            </a:endParaRPr>
          </a:p>
        </p:txBody>
      </p:sp>
      <p:sp>
        <p:nvSpPr>
          <p:cNvPr id="372" name="Google Shape;372;p48"/>
          <p:cNvSpPr txBox="1"/>
          <p:nvPr/>
        </p:nvSpPr>
        <p:spPr>
          <a:xfrm>
            <a:off x="777337" y="534502"/>
            <a:ext cx="5728619"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F762A"/>
                </a:solidFill>
                <a:latin typeface="Arial"/>
                <a:ea typeface="Arial"/>
                <a:cs typeface="Arial"/>
                <a:sym typeface="Arial"/>
              </a:rPr>
              <a:t>Climate Change vs. Health?</a:t>
            </a:r>
            <a:endParaRPr b="0" i="0" sz="1400" u="none" cap="none" strike="noStrike">
              <a:solidFill>
                <a:srgbClr val="000000"/>
              </a:solidFill>
              <a:latin typeface="Arial"/>
              <a:ea typeface="Arial"/>
              <a:cs typeface="Arial"/>
              <a:sym typeface="Arial"/>
            </a:endParaRPr>
          </a:p>
        </p:txBody>
      </p:sp>
      <p:pic>
        <p:nvPicPr>
          <p:cNvPr id="373" name="Google Shape;373;p48" title="how climate affects community health - full video"/>
          <p:cNvPicPr preferRelativeResize="0"/>
          <p:nvPr/>
        </p:nvPicPr>
        <p:blipFill rotWithShape="1">
          <a:blip r:embed="rId3">
            <a:alphaModFix/>
          </a:blip>
          <a:srcRect b="0" l="0" r="0" t="0"/>
          <a:stretch/>
        </p:blipFill>
        <p:spPr>
          <a:xfrm>
            <a:off x="1588072" y="2150742"/>
            <a:ext cx="4463667" cy="252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7"/>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n-US"/>
              <a:t>Overview on the module</a:t>
            </a:r>
            <a:endParaRPr/>
          </a:p>
        </p:txBody>
      </p:sp>
      <p:sp>
        <p:nvSpPr>
          <p:cNvPr id="137" name="Google Shape;137;p37"/>
          <p:cNvSpPr txBox="1"/>
          <p:nvPr/>
        </p:nvSpPr>
        <p:spPr>
          <a:xfrm>
            <a:off x="2685049" y="2014145"/>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Introduction</a:t>
            </a:r>
            <a:endParaRPr b="1" i="0" sz="3200" u="none" cap="none" strike="noStrike">
              <a:solidFill>
                <a:srgbClr val="3F3F3F"/>
              </a:solidFill>
              <a:latin typeface="Calibri"/>
              <a:ea typeface="Calibri"/>
              <a:cs typeface="Calibri"/>
              <a:sym typeface="Calibri"/>
            </a:endParaRPr>
          </a:p>
        </p:txBody>
      </p:sp>
      <p:sp>
        <p:nvSpPr>
          <p:cNvPr id="138" name="Google Shape;138;p37"/>
          <p:cNvSpPr txBox="1"/>
          <p:nvPr/>
        </p:nvSpPr>
        <p:spPr>
          <a:xfrm>
            <a:off x="1741054" y="2337162"/>
            <a:ext cx="3765240" cy="644700"/>
          </a:xfrm>
          <a:prstGeom prst="rect">
            <a:avLst/>
          </a:prstGeom>
          <a:noFill/>
          <a:ln>
            <a:noFill/>
          </a:ln>
        </p:spPr>
        <p:txBody>
          <a:bodyPr anchorCtr="0" anchor="t" bIns="91425" lIns="91425" spcFirstLastPara="1" rIns="91425" wrap="square" tIns="91425">
            <a:noAutofit/>
          </a:bodyPr>
          <a:lstStyle/>
          <a:p>
            <a:pPr indent="0" lvl="0" marL="0" marR="0" rtl="0" algn="r">
              <a:lnSpc>
                <a:spcPct val="90000"/>
              </a:lnSpc>
              <a:spcBef>
                <a:spcPts val="0"/>
              </a:spcBef>
              <a:spcAft>
                <a:spcPts val="0"/>
              </a:spcAft>
              <a:buClr>
                <a:schemeClr val="accent1"/>
              </a:buClr>
              <a:buSzPts val="2000"/>
              <a:buFont typeface="Calibri"/>
              <a:buNone/>
            </a:pPr>
            <a:r>
              <a:rPr b="0" i="0" lang="en-US" sz="2000" u="none" cap="none" strike="noStrike">
                <a:solidFill>
                  <a:srgbClr val="3F762A"/>
                </a:solidFill>
                <a:latin typeface="Calibri"/>
                <a:ea typeface="Calibri"/>
                <a:cs typeface="Calibri"/>
                <a:sym typeface="Calibri"/>
              </a:rPr>
              <a:t>to Global Change and Human Health</a:t>
            </a:r>
            <a:endParaRPr b="0" i="0" sz="2000" u="none" cap="none" strike="noStrike">
              <a:solidFill>
                <a:srgbClr val="3F762A"/>
              </a:solidFill>
              <a:latin typeface="Calibri"/>
              <a:ea typeface="Calibri"/>
              <a:cs typeface="Calibri"/>
              <a:sym typeface="Calibri"/>
            </a:endParaRPr>
          </a:p>
          <a:p>
            <a:pPr indent="0" lvl="0" marL="0" marR="0" rtl="0" algn="r">
              <a:lnSpc>
                <a:spcPct val="90000"/>
              </a:lnSpc>
              <a:spcBef>
                <a:spcPts val="1600"/>
              </a:spcBef>
              <a:spcAft>
                <a:spcPts val="1600"/>
              </a:spcAft>
              <a:buClr>
                <a:schemeClr val="accent1"/>
              </a:buClr>
              <a:buSzPts val="2000"/>
              <a:buFont typeface="Calibri"/>
              <a:buNone/>
            </a:pPr>
            <a:r>
              <a:t/>
            </a:r>
            <a:endParaRPr b="0" i="0" sz="2000" u="none" cap="none" strike="noStrike">
              <a:solidFill>
                <a:srgbClr val="FFFF00"/>
              </a:solidFill>
              <a:latin typeface="Calibri"/>
              <a:ea typeface="Calibri"/>
              <a:cs typeface="Calibri"/>
              <a:sym typeface="Calibri"/>
            </a:endParaRPr>
          </a:p>
        </p:txBody>
      </p:sp>
      <p:sp>
        <p:nvSpPr>
          <p:cNvPr id="139" name="Google Shape;139;p37"/>
          <p:cNvSpPr txBox="1"/>
          <p:nvPr/>
        </p:nvSpPr>
        <p:spPr>
          <a:xfrm>
            <a:off x="6198059" y="2014120"/>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Videos</a:t>
            </a:r>
            <a:endParaRPr b="1" i="0" sz="3200" u="none" cap="none" strike="noStrike">
              <a:solidFill>
                <a:srgbClr val="3F3F3F"/>
              </a:solidFill>
              <a:latin typeface="Calibri"/>
              <a:ea typeface="Calibri"/>
              <a:cs typeface="Calibri"/>
              <a:sym typeface="Calibri"/>
            </a:endParaRPr>
          </a:p>
        </p:txBody>
      </p:sp>
      <p:sp>
        <p:nvSpPr>
          <p:cNvPr id="140" name="Google Shape;140;p37"/>
          <p:cNvSpPr txBox="1"/>
          <p:nvPr/>
        </p:nvSpPr>
        <p:spPr>
          <a:xfrm>
            <a:off x="6096000" y="2356236"/>
            <a:ext cx="4629911" cy="97406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3F762A"/>
                </a:solidFill>
                <a:latin typeface="Calibri"/>
                <a:ea typeface="Calibri"/>
                <a:cs typeface="Calibri"/>
                <a:sym typeface="Calibri"/>
              </a:rPr>
              <a:t>Global Change and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3F762A"/>
                </a:solidFill>
                <a:latin typeface="Calibri"/>
                <a:ea typeface="Calibri"/>
                <a:cs typeface="Calibri"/>
                <a:sym typeface="Calibri"/>
              </a:rPr>
              <a:t>Human Health</a:t>
            </a:r>
            <a:endParaRPr b="0" i="0" sz="1400" u="none" cap="none" strike="noStrike">
              <a:solidFill>
                <a:srgbClr val="000000"/>
              </a:solidFill>
              <a:latin typeface="Arial"/>
              <a:ea typeface="Arial"/>
              <a:cs typeface="Arial"/>
              <a:sym typeface="Arial"/>
            </a:endParaRPr>
          </a:p>
        </p:txBody>
      </p:sp>
      <p:sp>
        <p:nvSpPr>
          <p:cNvPr id="141" name="Google Shape;141;p37"/>
          <p:cNvSpPr txBox="1"/>
          <p:nvPr/>
        </p:nvSpPr>
        <p:spPr>
          <a:xfrm>
            <a:off x="6198059" y="3887365"/>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Self-Check</a:t>
            </a:r>
            <a:endParaRPr b="1" i="0" sz="3200" u="none" cap="none" strike="noStrike">
              <a:solidFill>
                <a:srgbClr val="3F3F3F"/>
              </a:solidFill>
              <a:latin typeface="Calibri"/>
              <a:ea typeface="Calibri"/>
              <a:cs typeface="Calibri"/>
              <a:sym typeface="Calibri"/>
            </a:endParaRPr>
          </a:p>
        </p:txBody>
      </p:sp>
      <p:sp>
        <p:nvSpPr>
          <p:cNvPr id="142" name="Google Shape;142;p37"/>
          <p:cNvSpPr txBox="1"/>
          <p:nvPr/>
        </p:nvSpPr>
        <p:spPr>
          <a:xfrm>
            <a:off x="2329877" y="4006113"/>
            <a:ext cx="3150316"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Global Change and Diseases</a:t>
            </a:r>
            <a:endParaRPr b="1" i="0" sz="3200" u="none" cap="none" strike="noStrike">
              <a:solidFill>
                <a:srgbClr val="3F3F3F"/>
              </a:solidFill>
              <a:latin typeface="Calibri"/>
              <a:ea typeface="Calibri"/>
              <a:cs typeface="Calibri"/>
              <a:sym typeface="Calibri"/>
            </a:endParaRPr>
          </a:p>
        </p:txBody>
      </p:sp>
      <p:sp>
        <p:nvSpPr>
          <p:cNvPr id="143" name="Google Shape;143;p37"/>
          <p:cNvSpPr txBox="1"/>
          <p:nvPr/>
        </p:nvSpPr>
        <p:spPr>
          <a:xfrm>
            <a:off x="1841828" y="1790624"/>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144" name="Google Shape;144;p37"/>
          <p:cNvSpPr txBox="1"/>
          <p:nvPr/>
        </p:nvSpPr>
        <p:spPr>
          <a:xfrm>
            <a:off x="8807724" y="1790624"/>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145" name="Google Shape;145;p37"/>
          <p:cNvSpPr txBox="1"/>
          <p:nvPr/>
        </p:nvSpPr>
        <p:spPr>
          <a:xfrm>
            <a:off x="1841828" y="366246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146" name="Google Shape;146;p37"/>
          <p:cNvSpPr txBox="1"/>
          <p:nvPr/>
        </p:nvSpPr>
        <p:spPr>
          <a:xfrm>
            <a:off x="8807724" y="3662463"/>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cxnSp>
        <p:nvCxnSpPr>
          <p:cNvPr id="147" name="Google Shape;147;p37"/>
          <p:cNvCxnSpPr/>
          <p:nvPr/>
        </p:nvCxnSpPr>
        <p:spPr>
          <a:xfrm rot="10800000">
            <a:off x="8198684" y="2318780"/>
            <a:ext cx="1635900" cy="0"/>
          </a:xfrm>
          <a:prstGeom prst="straightConnector1">
            <a:avLst/>
          </a:prstGeom>
          <a:noFill/>
          <a:ln cap="flat" cmpd="sng" w="19050">
            <a:solidFill>
              <a:schemeClr val="dk1"/>
            </a:solidFill>
            <a:prstDash val="solid"/>
            <a:round/>
            <a:headEnd len="sm" w="sm" type="none"/>
            <a:tailEnd len="sm" w="sm" type="none"/>
          </a:ln>
        </p:spPr>
      </p:cxnSp>
      <p:cxnSp>
        <p:nvCxnSpPr>
          <p:cNvPr id="148" name="Google Shape;148;p37"/>
          <p:cNvCxnSpPr/>
          <p:nvPr/>
        </p:nvCxnSpPr>
        <p:spPr>
          <a:xfrm rot="10800000">
            <a:off x="8198684" y="4189175"/>
            <a:ext cx="1635900" cy="0"/>
          </a:xfrm>
          <a:prstGeom prst="straightConnector1">
            <a:avLst/>
          </a:prstGeom>
          <a:noFill/>
          <a:ln cap="flat" cmpd="sng" w="19050">
            <a:solidFill>
              <a:schemeClr val="dk1"/>
            </a:solidFill>
            <a:prstDash val="solid"/>
            <a:round/>
            <a:headEnd len="sm" w="sm" type="none"/>
            <a:tailEnd len="sm" w="sm" type="none"/>
          </a:ln>
        </p:spPr>
      </p:cxnSp>
      <p:cxnSp>
        <p:nvCxnSpPr>
          <p:cNvPr id="149" name="Google Shape;149;p37"/>
          <p:cNvCxnSpPr/>
          <p:nvPr/>
        </p:nvCxnSpPr>
        <p:spPr>
          <a:xfrm flipH="1">
            <a:off x="1844234" y="2309775"/>
            <a:ext cx="1505700" cy="18000"/>
          </a:xfrm>
          <a:prstGeom prst="straightConnector1">
            <a:avLst/>
          </a:prstGeom>
          <a:noFill/>
          <a:ln cap="flat" cmpd="sng" w="19050">
            <a:solidFill>
              <a:schemeClr val="dk1"/>
            </a:solidFill>
            <a:prstDash val="solid"/>
            <a:round/>
            <a:headEnd len="sm" w="sm" type="none"/>
            <a:tailEnd len="sm" w="sm" type="none"/>
          </a:ln>
        </p:spPr>
      </p:cxnSp>
      <p:cxnSp>
        <p:nvCxnSpPr>
          <p:cNvPr id="150" name="Google Shape;150;p37"/>
          <p:cNvCxnSpPr/>
          <p:nvPr/>
        </p:nvCxnSpPr>
        <p:spPr>
          <a:xfrm flipH="1">
            <a:off x="1844224" y="4174465"/>
            <a:ext cx="1026304" cy="14710"/>
          </a:xfrm>
          <a:prstGeom prst="straightConnector1">
            <a:avLst/>
          </a:prstGeom>
          <a:noFill/>
          <a:ln cap="flat" cmpd="sng" w="19050">
            <a:solidFill>
              <a:schemeClr val="dk1"/>
            </a:solidFill>
            <a:prstDash val="solid"/>
            <a:round/>
            <a:headEnd len="sm" w="sm" type="none"/>
            <a:tailEnd len="sm" w="sm" type="none"/>
          </a:ln>
        </p:spPr>
      </p:cxnSp>
      <p:cxnSp>
        <p:nvCxnSpPr>
          <p:cNvPr id="151" name="Google Shape;151;p37"/>
          <p:cNvCxnSpPr/>
          <p:nvPr/>
        </p:nvCxnSpPr>
        <p:spPr>
          <a:xfrm>
            <a:off x="5986384" y="2153020"/>
            <a:ext cx="0" cy="2193300"/>
          </a:xfrm>
          <a:prstGeom prst="straightConnector1">
            <a:avLst/>
          </a:prstGeom>
          <a:noFill/>
          <a:ln cap="flat" cmpd="sng" w="19050">
            <a:solidFill>
              <a:schemeClr val="lt1"/>
            </a:solidFill>
            <a:prstDash val="solid"/>
            <a:round/>
            <a:headEnd len="sm" w="sm" type="none"/>
            <a:tailEnd len="sm" w="sm" type="none"/>
          </a:ln>
        </p:spPr>
      </p:cxnSp>
      <p:cxnSp>
        <p:nvCxnSpPr>
          <p:cNvPr id="152" name="Google Shape;152;p37"/>
          <p:cNvCxnSpPr/>
          <p:nvPr/>
        </p:nvCxnSpPr>
        <p:spPr>
          <a:xfrm>
            <a:off x="5818744" y="2301220"/>
            <a:ext cx="0" cy="2193300"/>
          </a:xfrm>
          <a:prstGeom prst="straightConnector1">
            <a:avLst/>
          </a:prstGeom>
          <a:noFill/>
          <a:ln cap="flat" cmpd="sng" w="19050">
            <a:solidFill>
              <a:schemeClr val="dk1"/>
            </a:solidFill>
            <a:prstDash val="solid"/>
            <a:round/>
            <a:headEnd len="sm" w="sm" type="none"/>
            <a:tailEnd len="sm" w="sm" type="none"/>
          </a:ln>
        </p:spPr>
      </p:cxnSp>
      <p:sp>
        <p:nvSpPr>
          <p:cNvPr id="153" name="Google Shape;153;p37"/>
          <p:cNvSpPr txBox="1"/>
          <p:nvPr/>
        </p:nvSpPr>
        <p:spPr>
          <a:xfrm>
            <a:off x="1741054" y="4611056"/>
            <a:ext cx="3765240" cy="644700"/>
          </a:xfrm>
          <a:prstGeom prst="rect">
            <a:avLst/>
          </a:prstGeom>
          <a:noFill/>
          <a:ln>
            <a:noFill/>
          </a:ln>
        </p:spPr>
        <p:txBody>
          <a:bodyPr anchorCtr="0" anchor="t" bIns="91425" lIns="91425" spcFirstLastPara="1" rIns="91425" wrap="square" tIns="91425">
            <a:noAutofit/>
          </a:bodyPr>
          <a:lstStyle/>
          <a:p>
            <a:pPr indent="0" lvl="0" marL="0" marR="0" rtl="0" algn="r">
              <a:lnSpc>
                <a:spcPct val="90000"/>
              </a:lnSpc>
              <a:spcBef>
                <a:spcPts val="0"/>
              </a:spcBef>
              <a:spcAft>
                <a:spcPts val="0"/>
              </a:spcAft>
              <a:buClr>
                <a:schemeClr val="accent1"/>
              </a:buClr>
              <a:buSzPts val="2000"/>
              <a:buFont typeface="Calibri"/>
              <a:buNone/>
            </a:pPr>
            <a:r>
              <a:rPr b="0" i="0" lang="en-US" sz="2000" u="none" cap="none" strike="noStrike">
                <a:solidFill>
                  <a:srgbClr val="3F762A"/>
                </a:solidFill>
                <a:latin typeface="Calibri"/>
                <a:ea typeface="Calibri"/>
                <a:cs typeface="Calibri"/>
                <a:sym typeface="Calibri"/>
              </a:rPr>
              <a:t>Pandemics, Epidemics and Infectious Diseases</a:t>
            </a:r>
            <a:endParaRPr b="0" i="0" sz="2000" u="none" cap="none" strike="noStrike">
              <a:solidFill>
                <a:srgbClr val="3F762A"/>
              </a:solidFill>
              <a:latin typeface="Calibri"/>
              <a:ea typeface="Calibri"/>
              <a:cs typeface="Calibri"/>
              <a:sym typeface="Calibri"/>
            </a:endParaRPr>
          </a:p>
          <a:p>
            <a:pPr indent="0" lvl="0" marL="0" marR="0" rtl="0" algn="r">
              <a:lnSpc>
                <a:spcPct val="90000"/>
              </a:lnSpc>
              <a:spcBef>
                <a:spcPts val="1600"/>
              </a:spcBef>
              <a:spcAft>
                <a:spcPts val="1600"/>
              </a:spcAft>
              <a:buClr>
                <a:schemeClr val="accent1"/>
              </a:buClr>
              <a:buSzPts val="2000"/>
              <a:buFont typeface="Calibri"/>
              <a:buNone/>
            </a:pPr>
            <a:r>
              <a:t/>
            </a:r>
            <a:endParaRPr b="0" i="0" sz="2000" u="none" cap="none" strike="noStrike">
              <a:solidFill>
                <a:srgbClr val="FFFF00"/>
              </a:solidFill>
              <a:latin typeface="Calibri"/>
              <a:ea typeface="Calibri"/>
              <a:cs typeface="Calibri"/>
              <a:sym typeface="Calibri"/>
            </a:endParaRPr>
          </a:p>
        </p:txBody>
      </p:sp>
      <p:sp>
        <p:nvSpPr>
          <p:cNvPr id="154" name="Google Shape;154;p37"/>
          <p:cNvSpPr txBox="1"/>
          <p:nvPr/>
        </p:nvSpPr>
        <p:spPr>
          <a:xfrm>
            <a:off x="6096000" y="4346320"/>
            <a:ext cx="1917900"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1600"/>
              </a:spcAft>
              <a:buClr>
                <a:schemeClr val="accent1"/>
              </a:buClr>
              <a:buSzPts val="2000"/>
              <a:buFont typeface="Calibri"/>
              <a:buNone/>
            </a:pPr>
            <a:r>
              <a:rPr b="0" i="0" lang="en-US" sz="2000" u="none" cap="none" strike="noStrike">
                <a:solidFill>
                  <a:srgbClr val="3F762A"/>
                </a:solidFill>
                <a:latin typeface="Calibri"/>
                <a:ea typeface="Calibri"/>
                <a:cs typeface="Calibri"/>
                <a:sym typeface="Calibri"/>
              </a:rPr>
              <a:t>Forms-Quiz</a:t>
            </a:r>
            <a:endParaRPr b="0" i="0" sz="2000" u="none" cap="none" strike="noStrike">
              <a:solidFill>
                <a:srgbClr val="3F762A"/>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cxnSp>
        <p:nvCxnSpPr>
          <p:cNvPr id="378" name="Google Shape;378;p49"/>
          <p:cNvCxnSpPr/>
          <p:nvPr/>
        </p:nvCxnSpPr>
        <p:spPr>
          <a:xfrm>
            <a:off x="443581" y="996696"/>
            <a:ext cx="6231539" cy="0"/>
          </a:xfrm>
          <a:prstGeom prst="straightConnector1">
            <a:avLst/>
          </a:prstGeom>
          <a:noFill/>
          <a:ln cap="flat" cmpd="sng" w="19050">
            <a:solidFill>
              <a:srgbClr val="509C34"/>
            </a:solidFill>
            <a:prstDash val="solid"/>
            <a:round/>
            <a:headEnd len="sm" w="sm" type="none"/>
            <a:tailEnd len="sm" w="sm" type="none"/>
          </a:ln>
        </p:spPr>
      </p:cxnSp>
      <p:sp>
        <p:nvSpPr>
          <p:cNvPr id="379" name="Google Shape;379;p49"/>
          <p:cNvSpPr/>
          <p:nvPr/>
        </p:nvSpPr>
        <p:spPr>
          <a:xfrm>
            <a:off x="1495044" y="2039142"/>
            <a:ext cx="4613148" cy="2743200"/>
          </a:xfrm>
          <a:prstGeom prst="rect">
            <a:avLst/>
          </a:prstGeom>
          <a:solidFill>
            <a:srgbClr val="D1E7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0" name="Google Shape;380;p49"/>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381" name="Google Shape;381;p49"/>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2" name="Google Shape;382;p49"/>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sp>
        <p:nvSpPr>
          <p:cNvPr id="383" name="Google Shape;383;p49"/>
          <p:cNvSpPr txBox="1"/>
          <p:nvPr/>
        </p:nvSpPr>
        <p:spPr>
          <a:xfrm>
            <a:off x="1623157" y="4818858"/>
            <a:ext cx="4613148" cy="286232"/>
          </a:xfrm>
          <a:prstGeom prst="rect">
            <a:avLst/>
          </a:prstGeom>
          <a:noFill/>
          <a:ln>
            <a:noFill/>
          </a:ln>
        </p:spPr>
        <p:txBody>
          <a:bodyPr anchorCtr="0" anchor="t" bIns="45700" lIns="91425" spcFirstLastPara="1" rIns="91425" wrap="square" tIns="45700">
            <a:spAutoFit/>
          </a:bodyPr>
          <a:lstStyle/>
          <a:p>
            <a:pPr indent="-127000" lvl="0" marL="91440" marR="0" rtl="0" algn="l">
              <a:lnSpc>
                <a:spcPct val="90000"/>
              </a:lnSpc>
              <a:spcBef>
                <a:spcPts val="0"/>
              </a:spcBef>
              <a:spcAft>
                <a:spcPts val="0"/>
              </a:spcAft>
              <a:buClr>
                <a:srgbClr val="000000"/>
              </a:buClr>
              <a:buSzPts val="2000"/>
              <a:buFont typeface="Arial"/>
              <a:buChar char=" "/>
            </a:pPr>
            <a:r>
              <a:rPr b="1" i="0" lang="en-US" sz="1400" u="sng" cap="none" strike="noStrike">
                <a:solidFill>
                  <a:schemeClr val="accent1"/>
                </a:solidFill>
                <a:latin typeface="Arial"/>
                <a:ea typeface="Arial"/>
                <a:cs typeface="Arial"/>
                <a:sym typeface="Arial"/>
              </a:rPr>
              <a:t>https://www.youtube.com/watch?v=6V_0JaE2Gz0</a:t>
            </a:r>
            <a:endParaRPr b="1" i="0" sz="1400" u="none" cap="none" strike="noStrike">
              <a:solidFill>
                <a:schemeClr val="accent1"/>
              </a:solidFill>
              <a:latin typeface="Arial"/>
              <a:ea typeface="Arial"/>
              <a:cs typeface="Arial"/>
              <a:sym typeface="Arial"/>
            </a:endParaRPr>
          </a:p>
        </p:txBody>
      </p:sp>
      <p:sp>
        <p:nvSpPr>
          <p:cNvPr id="384" name="Google Shape;384;p49"/>
          <p:cNvSpPr txBox="1"/>
          <p:nvPr/>
        </p:nvSpPr>
        <p:spPr>
          <a:xfrm>
            <a:off x="6505956" y="2644170"/>
            <a:ext cx="5536692" cy="193895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Please Watch the Video</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Take notes on the important facts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3F762A"/>
                </a:solidFill>
                <a:latin typeface="Arial"/>
                <a:ea typeface="Arial"/>
                <a:cs typeface="Arial"/>
                <a:sym typeface="Arial"/>
              </a:rPr>
              <a:t>What are the correlations between Climate Change and Health?</a:t>
            </a:r>
            <a:endParaRPr b="1" i="0" sz="2400" u="none" cap="none" strike="noStrike">
              <a:solidFill>
                <a:srgbClr val="000000"/>
              </a:solidFill>
              <a:latin typeface="Arial"/>
              <a:ea typeface="Arial"/>
              <a:cs typeface="Arial"/>
              <a:sym typeface="Arial"/>
            </a:endParaRPr>
          </a:p>
        </p:txBody>
      </p:sp>
      <p:sp>
        <p:nvSpPr>
          <p:cNvPr id="385" name="Google Shape;385;p49"/>
          <p:cNvSpPr txBox="1"/>
          <p:nvPr/>
        </p:nvSpPr>
        <p:spPr>
          <a:xfrm>
            <a:off x="802735" y="438011"/>
            <a:ext cx="5872385" cy="107717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3200"/>
              <a:buFont typeface="Arial"/>
              <a:buNone/>
            </a:pPr>
            <a:r>
              <a:rPr b="1" i="0" lang="en-US" sz="3200" u="none" cap="none" strike="noStrike">
                <a:solidFill>
                  <a:srgbClr val="3F762A"/>
                </a:solidFill>
                <a:latin typeface="Arial"/>
                <a:ea typeface="Arial"/>
                <a:cs typeface="Arial"/>
                <a:sym typeface="Arial"/>
              </a:rPr>
              <a:t>Lecture: </a:t>
            </a:r>
            <a:endParaRPr/>
          </a:p>
          <a:p>
            <a:pPr indent="0" lvl="0" marL="0" marR="0" rtl="0" algn="r">
              <a:lnSpc>
                <a:spcPct val="100000"/>
              </a:lnSpc>
              <a:spcBef>
                <a:spcPts val="0"/>
              </a:spcBef>
              <a:spcAft>
                <a:spcPts val="0"/>
              </a:spcAft>
              <a:buClr>
                <a:srgbClr val="000000"/>
              </a:buClr>
              <a:buSzPts val="3200"/>
              <a:buFont typeface="Arial"/>
              <a:buNone/>
            </a:pPr>
            <a:r>
              <a:rPr b="1" i="0" lang="en-US" sz="3200" u="none" cap="none" strike="noStrike">
                <a:solidFill>
                  <a:srgbClr val="3F762A"/>
                </a:solidFill>
                <a:latin typeface="Arial"/>
                <a:ea typeface="Arial"/>
                <a:cs typeface="Arial"/>
                <a:sym typeface="Arial"/>
              </a:rPr>
              <a:t>Climate Change and Health</a:t>
            </a:r>
            <a:endParaRPr b="1" i="0" sz="3200" u="none" cap="none" strike="noStrike">
              <a:solidFill>
                <a:srgbClr val="3F762A"/>
              </a:solidFill>
              <a:latin typeface="Arial"/>
              <a:ea typeface="Arial"/>
              <a:cs typeface="Arial"/>
              <a:sym typeface="Arial"/>
            </a:endParaRPr>
          </a:p>
        </p:txBody>
      </p:sp>
      <p:pic>
        <p:nvPicPr>
          <p:cNvPr id="386" name="Google Shape;386;p49" title="CDC Grand Rounds: Climate Change and Health – From Science to Practice"/>
          <p:cNvPicPr preferRelativeResize="0"/>
          <p:nvPr/>
        </p:nvPicPr>
        <p:blipFill rotWithShape="1">
          <a:blip r:embed="rId3">
            <a:alphaModFix/>
          </a:blip>
          <a:srcRect b="0" l="0" r="0" t="0"/>
          <a:stretch/>
        </p:blipFill>
        <p:spPr>
          <a:xfrm>
            <a:off x="1569784" y="2176318"/>
            <a:ext cx="4463667" cy="252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4"/>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Self-Check</a:t>
            </a:r>
            <a:endParaRPr b="1">
              <a:solidFill>
                <a:srgbClr val="3F762A"/>
              </a:solidFill>
            </a:endParaRPr>
          </a:p>
        </p:txBody>
      </p:sp>
      <p:cxnSp>
        <p:nvCxnSpPr>
          <p:cNvPr id="392" name="Google Shape;392;p54"/>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393" name="Google Shape;393;p54"/>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394" name="Google Shape;394;p54"/>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95" name="Google Shape;395;p54"/>
          <p:cNvSpPr txBox="1"/>
          <p:nvPr/>
        </p:nvSpPr>
        <p:spPr>
          <a:xfrm>
            <a:off x="1097280" y="4621497"/>
            <a:ext cx="9865844" cy="495753"/>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85000"/>
              </a:lnSpc>
              <a:spcBef>
                <a:spcPts val="0"/>
              </a:spcBef>
              <a:spcAft>
                <a:spcPts val="0"/>
              </a:spcAft>
              <a:buClr>
                <a:srgbClr val="004B3A"/>
              </a:buClr>
              <a:buSzPct val="144144"/>
              <a:buFont typeface="Arial"/>
              <a:buNone/>
            </a:pPr>
            <a:r>
              <a:rPr b="1" i="0" lang="en-US" sz="2400" u="none" cap="none" strike="noStrike">
                <a:solidFill>
                  <a:srgbClr val="595959"/>
                </a:solidFill>
                <a:latin typeface="Calibri"/>
                <a:ea typeface="Calibri"/>
                <a:cs typeface="Calibri"/>
                <a:sym typeface="Calibri"/>
              </a:rPr>
              <a:t>The Impact of Global Change on Human Health, Infectious, and Epidemic Diseases</a:t>
            </a:r>
            <a:endParaRPr b="1" i="0" sz="2400" u="none" cap="none" strike="noStrike">
              <a:solidFill>
                <a:srgbClr val="262626"/>
              </a:solidFill>
              <a:latin typeface="Calibri"/>
              <a:ea typeface="Calibri"/>
              <a:cs typeface="Calibri"/>
              <a:sym typeface="Calibri"/>
            </a:endParaRPr>
          </a:p>
        </p:txBody>
      </p:sp>
      <p:pic>
        <p:nvPicPr>
          <p:cNvPr descr="Ein Bild, das Grafiken, Grafikdesign, Symbol, Screenshot enthält.&#10;&#10;Automatisch generierte Beschreibung" id="396" name="Google Shape;396;p54"/>
          <p:cNvPicPr preferRelativeResize="0"/>
          <p:nvPr/>
        </p:nvPicPr>
        <p:blipFill rotWithShape="1">
          <a:blip r:embed="rId4">
            <a:alphaModFix/>
          </a:blip>
          <a:srcRect b="17867" l="12884" r="17303" t="13467"/>
          <a:stretch/>
        </p:blipFill>
        <p:spPr>
          <a:xfrm>
            <a:off x="7200201" y="1720616"/>
            <a:ext cx="3762924" cy="25907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cxnSp>
        <p:nvCxnSpPr>
          <p:cNvPr id="401" name="Google Shape;401;p56"/>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02" name="Google Shape;402;p56"/>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3" name="Google Shape;403;p56"/>
          <p:cNvSpPr txBox="1"/>
          <p:nvPr/>
        </p:nvSpPr>
        <p:spPr>
          <a:xfrm>
            <a:off x="-1" y="2931122"/>
            <a:ext cx="100355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Self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Check</a:t>
            </a:r>
            <a:endParaRPr b="0" i="0" sz="1050" u="none" cap="none" strike="noStrike">
              <a:solidFill>
                <a:srgbClr val="000000"/>
              </a:solidFill>
              <a:latin typeface="Arial"/>
              <a:ea typeface="Arial"/>
              <a:cs typeface="Arial"/>
              <a:sym typeface="Arial"/>
            </a:endParaRPr>
          </a:p>
        </p:txBody>
      </p:sp>
      <p:sp>
        <p:nvSpPr>
          <p:cNvPr id="404" name="Google Shape;404;p56"/>
          <p:cNvSpPr txBox="1"/>
          <p:nvPr/>
        </p:nvSpPr>
        <p:spPr>
          <a:xfrm>
            <a:off x="2583205" y="1465407"/>
            <a:ext cx="7258883" cy="30469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D0D0D"/>
                </a:solidFill>
                <a:latin typeface="Arial"/>
                <a:ea typeface="Arial"/>
                <a:cs typeface="Arial"/>
                <a:sym typeface="Arial"/>
              </a:rPr>
              <a:t>What are core drivers of declines in mortality and morbidity in recent decades? </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D0D0D"/>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Increased air pollution levels </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Greater access to care, including therapeutics and vaccines</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Reduced investments in public health </a:t>
            </a:r>
            <a:endParaRPr b="0" i="0" sz="2400" u="none" cap="none" strike="noStrike">
              <a:solidFill>
                <a:srgbClr val="0D0D0D"/>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Limited sanitation facilities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cxnSp>
        <p:nvCxnSpPr>
          <p:cNvPr id="409" name="Google Shape;409;p57"/>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10" name="Google Shape;410;p57"/>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1" name="Google Shape;411;p57"/>
          <p:cNvSpPr txBox="1"/>
          <p:nvPr/>
        </p:nvSpPr>
        <p:spPr>
          <a:xfrm>
            <a:off x="-1" y="2931122"/>
            <a:ext cx="100355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Self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Check</a:t>
            </a:r>
            <a:endParaRPr b="0" i="0" sz="1050" u="none" cap="none" strike="noStrike">
              <a:solidFill>
                <a:srgbClr val="000000"/>
              </a:solidFill>
              <a:latin typeface="Arial"/>
              <a:ea typeface="Arial"/>
              <a:cs typeface="Arial"/>
              <a:sym typeface="Arial"/>
            </a:endParaRPr>
          </a:p>
        </p:txBody>
      </p:sp>
      <p:sp>
        <p:nvSpPr>
          <p:cNvPr id="412" name="Google Shape;412;p57"/>
          <p:cNvSpPr txBox="1"/>
          <p:nvPr/>
        </p:nvSpPr>
        <p:spPr>
          <a:xfrm>
            <a:off x="2448662" y="2143743"/>
            <a:ext cx="7294675"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D0D0D"/>
                </a:solidFill>
                <a:latin typeface="Arial"/>
                <a:ea typeface="Arial"/>
                <a:cs typeface="Arial"/>
                <a:sym typeface="Arial"/>
              </a:rPr>
              <a:t>What factors are contributing to the emergence and re-emergence of infectious diseases? </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Declining global travel and mobility </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Stable climate patterns </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Rapid urbanization, changing land-use patterns, and climate change </a:t>
            </a:r>
            <a:endParaRPr b="0" i="0" sz="2400" u="none" cap="none" strike="noStrike">
              <a:solidFill>
                <a:srgbClr val="0D0D0D"/>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Decreased investments in outbreak response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cxnSp>
        <p:nvCxnSpPr>
          <p:cNvPr id="417" name="Google Shape;417;p58"/>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18" name="Google Shape;418;p58"/>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9" name="Google Shape;419;p58"/>
          <p:cNvSpPr txBox="1"/>
          <p:nvPr/>
        </p:nvSpPr>
        <p:spPr>
          <a:xfrm>
            <a:off x="-1" y="2931122"/>
            <a:ext cx="100355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Self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Check</a:t>
            </a:r>
            <a:endParaRPr b="0" i="0" sz="1050" u="none" cap="none" strike="noStrike">
              <a:solidFill>
                <a:srgbClr val="000000"/>
              </a:solidFill>
              <a:latin typeface="Arial"/>
              <a:ea typeface="Arial"/>
              <a:cs typeface="Arial"/>
              <a:sym typeface="Arial"/>
            </a:endParaRPr>
          </a:p>
        </p:txBody>
      </p:sp>
      <p:sp>
        <p:nvSpPr>
          <p:cNvPr id="420" name="Google Shape;420;p58"/>
          <p:cNvSpPr txBox="1"/>
          <p:nvPr/>
        </p:nvSpPr>
        <p:spPr>
          <a:xfrm>
            <a:off x="2601935" y="1802791"/>
            <a:ext cx="7800594" cy="30469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D0D0D"/>
                </a:solidFill>
                <a:latin typeface="Arial"/>
                <a:ea typeface="Arial"/>
                <a:cs typeface="Arial"/>
                <a:sym typeface="Arial"/>
              </a:rPr>
              <a:t>How might climate change impact the spread of infectious diseases? </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D0D0D"/>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By decreasing the range of global pathogens </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By limiting global travel and trade </a:t>
            </a:r>
            <a:endParaRPr b="0" i="0" sz="2400" u="none" cap="none" strike="noStrike">
              <a:solidFill>
                <a:srgbClr val="0D0D0D"/>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By altering the distribution of pathogens, particularly vector-borne infections</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By reducing the need for outbreak response efforts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cxnSp>
        <p:nvCxnSpPr>
          <p:cNvPr id="425" name="Google Shape;425;p59"/>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26" name="Google Shape;426;p59"/>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7" name="Google Shape;427;p59"/>
          <p:cNvSpPr txBox="1"/>
          <p:nvPr/>
        </p:nvSpPr>
        <p:spPr>
          <a:xfrm>
            <a:off x="-1" y="2931122"/>
            <a:ext cx="100355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Self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Check</a:t>
            </a:r>
            <a:endParaRPr b="0" i="0" sz="1050" u="none" cap="none" strike="noStrike">
              <a:solidFill>
                <a:srgbClr val="000000"/>
              </a:solidFill>
              <a:latin typeface="Arial"/>
              <a:ea typeface="Arial"/>
              <a:cs typeface="Arial"/>
              <a:sym typeface="Arial"/>
            </a:endParaRPr>
          </a:p>
        </p:txBody>
      </p:sp>
      <p:sp>
        <p:nvSpPr>
          <p:cNvPr id="428" name="Google Shape;428;p59"/>
          <p:cNvSpPr txBox="1"/>
          <p:nvPr/>
        </p:nvSpPr>
        <p:spPr>
          <a:xfrm>
            <a:off x="2219743" y="1961646"/>
            <a:ext cx="7752514"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D0D0D"/>
                </a:solidFill>
                <a:latin typeface="Arial"/>
                <a:ea typeface="Arial"/>
                <a:cs typeface="Arial"/>
                <a:sym typeface="Arial"/>
              </a:rPr>
              <a:t>What is emphasized as crucial for detecting and monitoring pathogen emergence and spread? </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D0D0D"/>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Advancements in data collection and surveillance </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Global travel restrictions </a:t>
            </a:r>
            <a:endParaRPr b="0" i="0" sz="2400" u="none" cap="none" strike="noStrike">
              <a:solidFill>
                <a:srgbClr val="0D0D0D"/>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Decreased investments in healthcare infrastructure </a:t>
            </a:r>
            <a:endParaRPr/>
          </a:p>
          <a:p>
            <a:pPr indent="-457200" lvl="0" marL="457200" marR="0" rtl="0" algn="l">
              <a:lnSpc>
                <a:spcPct val="100000"/>
              </a:lnSpc>
              <a:spcBef>
                <a:spcPts val="0"/>
              </a:spcBef>
              <a:spcAft>
                <a:spcPts val="0"/>
              </a:spcAft>
              <a:buClr>
                <a:srgbClr val="000000"/>
              </a:buClr>
              <a:buSzPts val="2400"/>
              <a:buFont typeface="Arial"/>
              <a:buAutoNum type="alphaLcParenR"/>
            </a:pPr>
            <a:r>
              <a:rPr b="0" i="0" lang="en-US" sz="2400" u="none" cap="none" strike="noStrike">
                <a:solidFill>
                  <a:srgbClr val="0D0D0D"/>
                </a:solidFill>
                <a:latin typeface="Arial"/>
                <a:ea typeface="Arial"/>
                <a:cs typeface="Arial"/>
                <a:sym typeface="Arial"/>
              </a:rPr>
              <a:t>Reliance on outdated surveillance methods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2"/>
          <p:cNvSpPr txBox="1"/>
          <p:nvPr>
            <p:ph type="title"/>
          </p:nvPr>
        </p:nvSpPr>
        <p:spPr>
          <a:xfrm>
            <a:off x="1361586" y="307791"/>
            <a:ext cx="7892065" cy="82374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Font typeface="Calibri"/>
              <a:buNone/>
            </a:pPr>
            <a:r>
              <a:rPr lang="en-US">
                <a:solidFill>
                  <a:srgbClr val="2A4F1C"/>
                </a:solidFill>
              </a:rPr>
              <a:t>References and Links</a:t>
            </a:r>
            <a:endParaRPr/>
          </a:p>
        </p:txBody>
      </p:sp>
      <p:cxnSp>
        <p:nvCxnSpPr>
          <p:cNvPr id="434" name="Google Shape;434;p22"/>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35" name="Google Shape;435;p22"/>
          <p:cNvSpPr txBox="1"/>
          <p:nvPr/>
        </p:nvSpPr>
        <p:spPr>
          <a:xfrm>
            <a:off x="573204" y="1215334"/>
            <a:ext cx="9468827" cy="4955034"/>
          </a:xfrm>
          <a:prstGeom prst="rect">
            <a:avLst/>
          </a:prstGeom>
          <a:noFill/>
          <a:ln>
            <a:noFill/>
          </a:ln>
        </p:spPr>
        <p:txBody>
          <a:bodyPr anchorCtr="0" anchor="t" bIns="45700" lIns="91425" spcFirstLastPara="1" rIns="91425" wrap="square" tIns="45700">
            <a:spAutoFit/>
          </a:bodyPr>
          <a:lstStyle/>
          <a:p>
            <a:pPr indent="-270510" lvl="0" marL="270510" marR="0" rtl="0" algn="just">
              <a:lnSpc>
                <a:spcPct val="107000"/>
              </a:lnSpc>
              <a:spcBef>
                <a:spcPts val="0"/>
              </a:spcBef>
              <a:spcAft>
                <a:spcPts val="0"/>
              </a:spcAft>
              <a:buNone/>
            </a:pPr>
            <a:r>
              <a:rPr b="0" i="0" lang="en-US" sz="1200" u="none" cap="none" strike="noStrike">
                <a:solidFill>
                  <a:srgbClr val="000000"/>
                </a:solidFill>
                <a:latin typeface="Calibri"/>
                <a:ea typeface="Calibri"/>
                <a:cs typeface="Calibri"/>
                <a:sym typeface="Calibri"/>
              </a:rPr>
              <a:t>Abbass, K., Qasim, M. Z., Song, H., et al. (2022). A review of the global climate change impacts, adaptation, and sustainable mitigation measures. Environmental Science and Pollution Research, 29, 42539–42559. https://doi.org/10.1007/s11356-022-19718-6</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0"/>
              </a:spcAft>
              <a:buNone/>
            </a:pPr>
            <a:r>
              <a:rPr b="0" i="0" lang="en-US" sz="1200" u="none" cap="none" strike="noStrike">
                <a:solidFill>
                  <a:srgbClr val="000000"/>
                </a:solidFill>
                <a:latin typeface="Calibri"/>
                <a:ea typeface="Calibri"/>
                <a:cs typeface="Calibri"/>
                <a:sym typeface="Calibri"/>
              </a:rPr>
              <a:t>Baker, R. E., Mahmud, A. S., Miller, I. F., Rajeev, M., Rasambainarivo, F., Rice, B. L., Takahashi, S., Tatem, A. J., Wagner, C. E., Wang, L.-F., Wesolowski, A., &amp; Metcalf, C. J. E. (2022). Infectious disease in an era of global change. Nature Reviews Microbiology, 20, 193-205.</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0"/>
              </a:spcAft>
              <a:buNone/>
            </a:pPr>
            <a:r>
              <a:rPr b="0" i="0" lang="en-US" sz="1200" u="none" cap="none" strike="noStrike">
                <a:solidFill>
                  <a:srgbClr val="000000"/>
                </a:solidFill>
                <a:latin typeface="Calibri"/>
                <a:ea typeface="Calibri"/>
                <a:cs typeface="Calibri"/>
                <a:sym typeface="Calibri"/>
              </a:rPr>
              <a:t>Benoit, L., Thomas, I., &amp; Martin, A. (2022). Review: Ecological awareness, anxiety, and actions among youth and their parents – a qualitative study of newspaper narratives. Child and Adolescent Mental Health, 27, 47-58. https://doi.org/10.1111/camh.12514</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0"/>
              </a:spcAft>
              <a:buNone/>
            </a:pPr>
            <a:r>
              <a:rPr b="0" i="0" lang="en-US" sz="1200" u="none" cap="none" strike="noStrike">
                <a:solidFill>
                  <a:srgbClr val="000000"/>
                </a:solidFill>
                <a:latin typeface="Calibri"/>
                <a:ea typeface="Calibri"/>
                <a:cs typeface="Calibri"/>
                <a:sym typeface="Calibri"/>
              </a:rPr>
              <a:t>Better Health. (2024). Climate change and health. Accessed at 20</a:t>
            </a:r>
            <a:r>
              <a:rPr b="0" baseline="30000" i="0" lang="en-US" sz="1200" u="none" cap="none" strike="noStrike">
                <a:solidFill>
                  <a:srgbClr val="000000"/>
                </a:solidFill>
                <a:latin typeface="Calibri"/>
                <a:ea typeface="Calibri"/>
                <a:cs typeface="Calibri"/>
                <a:sym typeface="Calibri"/>
              </a:rPr>
              <a:t>th</a:t>
            </a:r>
            <a:r>
              <a:rPr b="0" i="0" lang="en-US" sz="1200" u="none" cap="none" strike="noStrike">
                <a:solidFill>
                  <a:srgbClr val="000000"/>
                </a:solidFill>
                <a:latin typeface="Calibri"/>
                <a:ea typeface="Calibri"/>
                <a:cs typeface="Calibri"/>
                <a:sym typeface="Calibri"/>
              </a:rPr>
              <a:t> of March 2024 via: https://www.betterhealth.vic.gov.au/health/healthyliving/climate-change-and-health</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0"/>
              </a:spcAft>
              <a:buNone/>
            </a:pPr>
            <a:r>
              <a:rPr b="0" i="0" lang="en-US" sz="1200" u="none" cap="none" strike="noStrike">
                <a:solidFill>
                  <a:srgbClr val="000000"/>
                </a:solidFill>
                <a:latin typeface="Calibri"/>
                <a:ea typeface="Calibri"/>
                <a:cs typeface="Calibri"/>
                <a:sym typeface="Calibri"/>
              </a:rPr>
              <a:t>Chu, E. W., &amp; Karr, J. R. (2017). Environmental Impact: Concept, Consequences, Measurement. In Reference Module in Life Sciences (pp. B978-0-12-809633-8.02380-3). doi:10.1016/B978-0-12-809633-8.02380-3. Epub 2016 Oct 31. PMCID: PMC7157458.</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0"/>
              </a:spcAft>
              <a:buNone/>
            </a:pPr>
            <a:r>
              <a:rPr b="0" i="0" lang="en-US" sz="1200" u="none" cap="none" strike="noStrike">
                <a:solidFill>
                  <a:srgbClr val="000000"/>
                </a:solidFill>
                <a:latin typeface="Calibri"/>
                <a:ea typeface="Calibri"/>
                <a:cs typeface="Calibri"/>
                <a:sym typeface="Calibri"/>
              </a:rPr>
              <a:t>Thomas, I., Martin, A., Wicker, A., &amp; Benoit, L. (2022). Understanding youths' concerns about climate change: A binational qualitative study of ecological burden and resilience. Child Adolesc Psychiatry Ment Health, 16(1), 110. https://doi.org/10.1186/s13034-022-00551-1.</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0"/>
              </a:spcAft>
              <a:buNone/>
            </a:pPr>
            <a:r>
              <a:rPr b="0" i="0" lang="en-US" sz="1200" u="none" cap="none" strike="noStrike">
                <a:solidFill>
                  <a:srgbClr val="000000"/>
                </a:solidFill>
                <a:latin typeface="Calibri"/>
                <a:ea typeface="Calibri"/>
                <a:cs typeface="Calibri"/>
                <a:sym typeface="Calibri"/>
              </a:rPr>
              <a:t>United Stated Environmental Protection Agency (EPA). (2024). Climate Change Impacts. Climate Change and Human Health. Accessed at 20</a:t>
            </a:r>
            <a:r>
              <a:rPr b="0" baseline="30000" i="0" lang="en-US" sz="1200" u="none" cap="none" strike="noStrike">
                <a:solidFill>
                  <a:srgbClr val="000000"/>
                </a:solidFill>
                <a:latin typeface="Calibri"/>
                <a:ea typeface="Calibri"/>
                <a:cs typeface="Calibri"/>
                <a:sym typeface="Calibri"/>
              </a:rPr>
              <a:t>th</a:t>
            </a:r>
            <a:r>
              <a:rPr b="0" i="0" lang="en-US" sz="1200" u="none" cap="none" strike="noStrike">
                <a:solidFill>
                  <a:srgbClr val="000000"/>
                </a:solidFill>
                <a:latin typeface="Calibri"/>
                <a:ea typeface="Calibri"/>
                <a:cs typeface="Calibri"/>
                <a:sym typeface="Calibri"/>
              </a:rPr>
              <a:t> of March 2024 via: https://www.epa.gov/climateimpacts/climate-change-and-human-health#:~:text=Climate%20change%20affects%20the%20food,of%20certain%20pests%20and%20diseases.</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0"/>
              </a:spcAft>
              <a:buNone/>
            </a:pPr>
            <a:r>
              <a:rPr b="0" i="0" lang="en-US" sz="1200" u="none" cap="none" strike="noStrike">
                <a:solidFill>
                  <a:srgbClr val="000000"/>
                </a:solidFill>
                <a:latin typeface="Calibri"/>
                <a:ea typeface="Calibri"/>
                <a:cs typeface="Calibri"/>
                <a:sym typeface="Calibri"/>
              </a:rPr>
              <a:t>Wipfli, H., &amp; Withers, M. (2022). Engaging youth in global health and social justice: a decade of experience teaching a high school summer course. Global Health Action, 15(1987045). https://doi.org/10.1080/16549716.2021.1987045</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800"/>
              </a:spcAft>
              <a:buNone/>
            </a:pPr>
            <a:r>
              <a:rPr b="0" i="0" lang="en-US" sz="1200" u="none" cap="none" strike="noStrike">
                <a:solidFill>
                  <a:srgbClr val="000000"/>
                </a:solidFill>
                <a:latin typeface="Calibri"/>
                <a:ea typeface="Calibri"/>
                <a:cs typeface="Calibri"/>
                <a:sym typeface="Calibri"/>
              </a:rPr>
              <a:t>World Economic Forum. (2024, January 16). Quantifying the impact of climate change on human health. Insight Report. Retrieved from https://www.weforum.org/publications/quantifying-the-impact-of-climate-change-on-human-health/</a:t>
            </a:r>
            <a:endParaRPr b="0" i="0" sz="12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9"/>
          <p:cNvSpPr txBox="1"/>
          <p:nvPr>
            <p:ph type="title"/>
          </p:nvPr>
        </p:nvSpPr>
        <p:spPr>
          <a:xfrm>
            <a:off x="1055593" y="327816"/>
            <a:ext cx="7892065" cy="82374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Font typeface="Calibri"/>
              <a:buNone/>
            </a:pPr>
            <a:r>
              <a:rPr lang="en-US">
                <a:solidFill>
                  <a:srgbClr val="2A4F1C"/>
                </a:solidFill>
              </a:rPr>
              <a:t>References and Links</a:t>
            </a:r>
            <a:endParaRPr/>
          </a:p>
        </p:txBody>
      </p:sp>
      <p:cxnSp>
        <p:nvCxnSpPr>
          <p:cNvPr id="441" name="Google Shape;441;p69"/>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42" name="Google Shape;442;p69"/>
          <p:cNvSpPr txBox="1"/>
          <p:nvPr/>
        </p:nvSpPr>
        <p:spPr>
          <a:xfrm>
            <a:off x="1055593" y="1307739"/>
            <a:ext cx="9220629" cy="1087950"/>
          </a:xfrm>
          <a:prstGeom prst="rect">
            <a:avLst/>
          </a:prstGeom>
          <a:noFill/>
          <a:ln>
            <a:noFill/>
          </a:ln>
        </p:spPr>
        <p:txBody>
          <a:bodyPr anchorCtr="0" anchor="t" bIns="45700" lIns="91425" spcFirstLastPara="1" rIns="91425" wrap="square" tIns="45700">
            <a:spAutoFit/>
          </a:bodyPr>
          <a:lstStyle/>
          <a:p>
            <a:pPr indent="-270510" lvl="0" marL="270510" marR="0" rtl="0" algn="just">
              <a:lnSpc>
                <a:spcPct val="107000"/>
              </a:lnSpc>
              <a:spcBef>
                <a:spcPts val="0"/>
              </a:spcBef>
              <a:spcAft>
                <a:spcPts val="0"/>
              </a:spcAft>
              <a:buNone/>
            </a:pPr>
            <a:r>
              <a:rPr b="0" i="0" lang="en-US" sz="1200" u="none" cap="none" strike="noStrike">
                <a:solidFill>
                  <a:srgbClr val="000000"/>
                </a:solidFill>
                <a:latin typeface="Calibri"/>
                <a:ea typeface="Calibri"/>
                <a:cs typeface="Calibri"/>
                <a:sym typeface="Calibri"/>
              </a:rPr>
              <a:t>World Economic Forum. (2024, January 16). Quantifying the impact of climate change on human health. Insight Report. Retrieved from https://www.weforum.org/publications/quantifying-the-impact-of-climate-change-on-human-health/</a:t>
            </a:r>
            <a:endParaRPr b="0" i="0" sz="1200" u="none" cap="none" strike="noStrike">
              <a:solidFill>
                <a:srgbClr val="000000"/>
              </a:solidFill>
              <a:latin typeface="Calibri"/>
              <a:ea typeface="Calibri"/>
              <a:cs typeface="Calibri"/>
              <a:sym typeface="Calibri"/>
            </a:endParaRPr>
          </a:p>
          <a:p>
            <a:pPr indent="-270510" lvl="0" marL="270510" marR="0" rtl="0" algn="just">
              <a:lnSpc>
                <a:spcPct val="107000"/>
              </a:lnSpc>
              <a:spcBef>
                <a:spcPts val="800"/>
              </a:spcBef>
              <a:spcAft>
                <a:spcPts val="800"/>
              </a:spcAft>
              <a:buNone/>
            </a:pPr>
            <a:r>
              <a:rPr b="0" i="0" lang="en-US" sz="1200" u="none" cap="none" strike="noStrike">
                <a:solidFill>
                  <a:srgbClr val="000000"/>
                </a:solidFill>
                <a:latin typeface="Calibri"/>
                <a:ea typeface="Calibri"/>
                <a:cs typeface="Calibri"/>
                <a:sym typeface="Calibri"/>
              </a:rPr>
              <a:t>World Health Organization (WHO). (2023). Climate change. Accessed at 20</a:t>
            </a:r>
            <a:r>
              <a:rPr b="0" baseline="30000" i="0" lang="en-US" sz="1200" u="none" cap="none" strike="noStrike">
                <a:solidFill>
                  <a:srgbClr val="000000"/>
                </a:solidFill>
                <a:latin typeface="Calibri"/>
                <a:ea typeface="Calibri"/>
                <a:cs typeface="Calibri"/>
                <a:sym typeface="Calibri"/>
              </a:rPr>
              <a:t>th</a:t>
            </a:r>
            <a:r>
              <a:rPr b="0" i="0" lang="en-US" sz="1200" u="none" cap="none" strike="noStrike">
                <a:solidFill>
                  <a:srgbClr val="000000"/>
                </a:solidFill>
                <a:latin typeface="Calibri"/>
                <a:ea typeface="Calibri"/>
                <a:cs typeface="Calibri"/>
                <a:sym typeface="Calibri"/>
              </a:rPr>
              <a:t> of March 2024 via: https://www.who.int/news-room/fact-sheets/detail/climate-change-and-health</a:t>
            </a:r>
            <a:endParaRPr b="0" i="0" sz="12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3"/>
          <p:cNvSpPr txBox="1"/>
          <p:nvPr/>
        </p:nvSpPr>
        <p:spPr>
          <a:xfrm>
            <a:off x="1192568" y="2414726"/>
            <a:ext cx="4496910" cy="147476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Universität Paderborn</a:t>
            </a:r>
            <a:endParaRPr b="0" i="0" sz="1400" u="none" cap="none" strike="noStrike">
              <a:solidFill>
                <a:srgbClr val="000000"/>
              </a:solidFill>
              <a:latin typeface="Arial"/>
              <a:ea typeface="Arial"/>
              <a:cs typeface="Arial"/>
              <a:sym typeface="Arial"/>
            </a:endParaRPr>
          </a:p>
          <a:p>
            <a:pPr indent="0" lvl="0" marL="0" marR="0" rtl="0" algn="l">
              <a:lnSpc>
                <a:spcPct val="99583"/>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Department Wirtschaftspädagogik Lehrstuhl Wirtschaftspädagogik II Warburger Str. 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33098 Paderborn</a:t>
            </a:r>
            <a:endParaRPr b="0" i="0" sz="1400" u="none" cap="none" strike="noStrike">
              <a:solidFill>
                <a:srgbClr val="000000"/>
              </a:solidFill>
              <a:latin typeface="Arial"/>
              <a:ea typeface="Arial"/>
              <a:cs typeface="Arial"/>
              <a:sym typeface="Arial"/>
            </a:endParaRPr>
          </a:p>
          <a:p>
            <a:pPr indent="0" lvl="0" marL="0" marR="0" rtl="0" algn="l">
              <a:lnSpc>
                <a:spcPct val="106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http://www.upb.de/wipaed</a:t>
            </a:r>
            <a:endParaRPr b="1" i="0" sz="1600" u="none" cap="none" strike="noStrike">
              <a:solidFill>
                <a:schemeClr val="dk1"/>
              </a:solidFill>
              <a:latin typeface="Calibri"/>
              <a:ea typeface="Calibri"/>
              <a:cs typeface="Calibri"/>
              <a:sym typeface="Calibri"/>
            </a:endParaRPr>
          </a:p>
        </p:txBody>
      </p:sp>
      <p:sp>
        <p:nvSpPr>
          <p:cNvPr id="448" name="Google Shape;448;p23"/>
          <p:cNvSpPr/>
          <p:nvPr/>
        </p:nvSpPr>
        <p:spPr>
          <a:xfrm>
            <a:off x="1192568" y="1292237"/>
            <a:ext cx="165865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234E"/>
              </a:buClr>
              <a:buSzPts val="3600"/>
              <a:buFont typeface="Noto Sans Symbols"/>
              <a:buNone/>
            </a:pPr>
            <a:r>
              <a:rPr b="1" i="0" lang="en-US" sz="3600" u="none" cap="none" strike="noStrike">
                <a:solidFill>
                  <a:srgbClr val="05234E"/>
                </a:solidFill>
                <a:latin typeface="Calibri"/>
                <a:ea typeface="Calibri"/>
                <a:cs typeface="Calibri"/>
                <a:sym typeface="Calibri"/>
              </a:rPr>
              <a:t>Contact</a:t>
            </a:r>
            <a:endParaRPr b="1" i="0" sz="3600" u="none" cap="none" strike="noStrike">
              <a:solidFill>
                <a:srgbClr val="05234E"/>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8"/>
          <p:cNvSpPr txBox="1"/>
          <p:nvPr>
            <p:ph type="title"/>
          </p:nvPr>
        </p:nvSpPr>
        <p:spPr>
          <a:xfrm>
            <a:off x="1224636" y="2960458"/>
            <a:ext cx="6233171" cy="937084"/>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3F3F3F"/>
              </a:buClr>
              <a:buSzPts val="3200"/>
              <a:buFont typeface="Calibri"/>
              <a:buNone/>
            </a:pPr>
            <a:r>
              <a:rPr lang="en-US" sz="6600"/>
              <a:t>Let’s get started!</a:t>
            </a:r>
            <a:endParaRPr sz="6600"/>
          </a:p>
        </p:txBody>
      </p:sp>
      <p:cxnSp>
        <p:nvCxnSpPr>
          <p:cNvPr id="160" name="Google Shape;160;p38"/>
          <p:cNvCxnSpPr/>
          <p:nvPr/>
        </p:nvCxnSpPr>
        <p:spPr>
          <a:xfrm rot="10800000">
            <a:off x="7878208" y="4366084"/>
            <a:ext cx="1635900" cy="0"/>
          </a:xfrm>
          <a:prstGeom prst="straightConnector1">
            <a:avLst/>
          </a:prstGeom>
          <a:noFill/>
          <a:ln cap="flat" cmpd="sng" w="19050">
            <a:solidFill>
              <a:schemeClr val="lt1"/>
            </a:solidFill>
            <a:prstDash val="solid"/>
            <a:round/>
            <a:headEnd len="sm" w="sm" type="none"/>
            <a:tailEnd len="sm" w="sm" type="none"/>
          </a:ln>
        </p:spPr>
      </p:cxnSp>
      <p:cxnSp>
        <p:nvCxnSpPr>
          <p:cNvPr id="161" name="Google Shape;161;p38"/>
          <p:cNvCxnSpPr/>
          <p:nvPr/>
        </p:nvCxnSpPr>
        <p:spPr>
          <a:xfrm rot="10800000">
            <a:off x="1813308" y="2210113"/>
            <a:ext cx="1635900" cy="0"/>
          </a:xfrm>
          <a:prstGeom prst="straightConnector1">
            <a:avLst/>
          </a:prstGeom>
          <a:noFill/>
          <a:ln cap="flat" cmpd="sng" w="19050">
            <a:solidFill>
              <a:schemeClr val="lt1"/>
            </a:solidFill>
            <a:prstDash val="solid"/>
            <a:round/>
            <a:headEnd len="sm" w="sm" type="none"/>
            <a:tailEnd len="sm" w="sm" type="none"/>
          </a:ln>
        </p:spPr>
      </p:cxnSp>
      <p:pic>
        <p:nvPicPr>
          <p:cNvPr descr="Ein Bild, das Pflanze, Grün, Gras enthält.&#10;&#10;Automatisch generierte Beschreibung" id="162" name="Google Shape;162;p38"/>
          <p:cNvPicPr preferRelativeResize="0"/>
          <p:nvPr/>
        </p:nvPicPr>
        <p:blipFill rotWithShape="1">
          <a:blip r:embed="rId3">
            <a:alphaModFix/>
          </a:blip>
          <a:srcRect b="15447" l="22796" r="22866" t="8295"/>
          <a:stretch/>
        </p:blipFill>
        <p:spPr>
          <a:xfrm>
            <a:off x="7457807" y="605879"/>
            <a:ext cx="3264408" cy="458114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9"/>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Introduction</a:t>
            </a:r>
            <a:endParaRPr b="1">
              <a:solidFill>
                <a:srgbClr val="3F762A"/>
              </a:solidFill>
            </a:endParaRPr>
          </a:p>
        </p:txBody>
      </p:sp>
      <p:cxnSp>
        <p:nvCxnSpPr>
          <p:cNvPr id="168" name="Google Shape;168;p39"/>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169" name="Google Shape;169;p39"/>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170" name="Google Shape;170;p39"/>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171" name="Google Shape;171;p39"/>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pic>
        <p:nvPicPr>
          <p:cNvPr descr="Bücher" id="172" name="Google Shape;172;p39"/>
          <p:cNvPicPr preferRelativeResize="0"/>
          <p:nvPr/>
        </p:nvPicPr>
        <p:blipFill rotWithShape="1">
          <a:blip r:embed="rId5">
            <a:alphaModFix/>
          </a:blip>
          <a:srcRect b="0" l="0" r="0" t="0"/>
          <a:stretch/>
        </p:blipFill>
        <p:spPr>
          <a:xfrm>
            <a:off x="8140905" y="2542032"/>
            <a:ext cx="2541336" cy="1620154"/>
          </a:xfrm>
          <a:prstGeom prst="rect">
            <a:avLst/>
          </a:prstGeom>
          <a:noFill/>
          <a:ln>
            <a:noFill/>
          </a:ln>
        </p:spPr>
      </p:pic>
      <p:sp>
        <p:nvSpPr>
          <p:cNvPr id="173" name="Google Shape;173;p39"/>
          <p:cNvSpPr txBox="1"/>
          <p:nvPr/>
        </p:nvSpPr>
        <p:spPr>
          <a:xfrm>
            <a:off x="1097280" y="1721333"/>
            <a:ext cx="638925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3F762A"/>
                </a:solidFill>
                <a:latin typeface="Arial"/>
                <a:ea typeface="Arial"/>
                <a:cs typeface="Arial"/>
                <a:sym typeface="Arial"/>
              </a:rPr>
              <a:t>Global Change and Human Health</a:t>
            </a:r>
            <a:endParaRPr b="0" i="0" sz="3200" u="none" cap="none" strike="noStrike">
              <a:solidFill>
                <a:srgbClr val="000000"/>
              </a:solidFill>
              <a:latin typeface="Arial"/>
              <a:ea typeface="Arial"/>
              <a:cs typeface="Arial"/>
              <a:sym typeface="Arial"/>
            </a:endParaRPr>
          </a:p>
        </p:txBody>
      </p:sp>
      <p:sp>
        <p:nvSpPr>
          <p:cNvPr id="174" name="Google Shape;174;p39"/>
          <p:cNvSpPr txBox="1"/>
          <p:nvPr/>
        </p:nvSpPr>
        <p:spPr>
          <a:xfrm>
            <a:off x="1097280" y="4621497"/>
            <a:ext cx="6181344"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004B3A"/>
              </a:buClr>
              <a:buSzPts val="3200"/>
              <a:buFont typeface="Arial"/>
              <a:buNone/>
            </a:pPr>
            <a:r>
              <a:rPr b="1" i="0" lang="en-US" sz="2400" u="none" cap="none" strike="noStrike">
                <a:solidFill>
                  <a:srgbClr val="004B3A"/>
                </a:solidFill>
                <a:latin typeface="Arial"/>
                <a:ea typeface="Arial"/>
                <a:cs typeface="Arial"/>
                <a:sym typeface="Arial"/>
              </a:rPr>
              <a:t>The Concept of Global Change</a:t>
            </a:r>
            <a:endParaRPr b="1" i="0" sz="2400" u="none" cap="none" strike="noStrike">
              <a:solidFill>
                <a:srgbClr val="26262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idx="1" type="body"/>
          </p:nvPr>
        </p:nvSpPr>
        <p:spPr>
          <a:xfrm>
            <a:off x="640080" y="1526253"/>
            <a:ext cx="10515600" cy="4516737"/>
          </a:xfrm>
          <a:prstGeom prst="rect">
            <a:avLst/>
          </a:prstGeom>
          <a:noFill/>
          <a:ln>
            <a:noFill/>
          </a:ln>
        </p:spPr>
        <p:txBody>
          <a:bodyPr anchorCtr="0" anchor="t" bIns="45700" lIns="0" spcFirstLastPara="1" rIns="0" wrap="square" tIns="45700">
            <a:normAutofit/>
          </a:bodyPr>
          <a:lstStyle/>
          <a:p>
            <a:pPr indent="0" lvl="0" marL="0" rtl="0" algn="l">
              <a:lnSpc>
                <a:spcPct val="120000"/>
              </a:lnSpc>
              <a:spcBef>
                <a:spcPts val="0"/>
              </a:spcBef>
              <a:spcAft>
                <a:spcPts val="0"/>
              </a:spcAft>
              <a:buSzPts val="3500"/>
              <a:buNone/>
            </a:pPr>
            <a:r>
              <a:rPr b="1" lang="en-US" sz="3500">
                <a:solidFill>
                  <a:srgbClr val="2A4F1C"/>
                </a:solidFill>
              </a:rPr>
              <a:t>“Global change refers to the many changes unfolding across our planet, including changes to climate, land, water, and ecosystems. Humans increasingly shape these changes and are a consequential part of the Earth system.”</a:t>
            </a:r>
            <a:br>
              <a:rPr lang="en-US" sz="3500">
                <a:solidFill>
                  <a:schemeClr val="accent1"/>
                </a:solidFill>
              </a:rPr>
            </a:br>
            <a:br>
              <a:rPr lang="en-US" sz="2400">
                <a:solidFill>
                  <a:schemeClr val="accent1"/>
                </a:solidFill>
              </a:rPr>
            </a:br>
            <a:r>
              <a:rPr lang="en-US" sz="1700">
                <a:solidFill>
                  <a:schemeClr val="accent1"/>
                </a:solidFill>
              </a:rPr>
              <a:t>https://www.agci.org/what-is-global-change</a:t>
            </a:r>
            <a:endParaRPr sz="1300">
              <a:solidFill>
                <a:schemeClr val="accent1"/>
              </a:solidFill>
            </a:endParaRPr>
          </a:p>
        </p:txBody>
      </p:sp>
      <p:sp>
        <p:nvSpPr>
          <p:cNvPr id="180" name="Google Shape;180;p5"/>
          <p:cNvSpPr/>
          <p:nvPr/>
        </p:nvSpPr>
        <p:spPr>
          <a:xfrm>
            <a:off x="4572000" y="156754"/>
            <a:ext cx="2991394" cy="927463"/>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5"/>
          <p:cNvSpPr txBox="1"/>
          <p:nvPr/>
        </p:nvSpPr>
        <p:spPr>
          <a:xfrm>
            <a:off x="640080" y="197661"/>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3200" u="none" cap="none" strike="noStrike">
                <a:solidFill>
                  <a:srgbClr val="2A4F1C"/>
                </a:solidFill>
                <a:latin typeface="Arial"/>
                <a:ea typeface="Arial"/>
                <a:cs typeface="Arial"/>
                <a:sym typeface="Arial"/>
              </a:rPr>
              <a:t>What is Global Change?</a:t>
            </a:r>
            <a:endParaRPr b="1" i="0" sz="3200" u="none" cap="none" strike="noStrike">
              <a:solidFill>
                <a:srgbClr val="2A4F1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
          <p:cNvSpPr txBox="1"/>
          <p:nvPr>
            <p:ph idx="1" type="body"/>
          </p:nvPr>
        </p:nvSpPr>
        <p:spPr>
          <a:xfrm>
            <a:off x="640080" y="1526253"/>
            <a:ext cx="10515600" cy="4516737"/>
          </a:xfrm>
          <a:prstGeom prst="rect">
            <a:avLst/>
          </a:prstGeom>
          <a:noFill/>
          <a:ln>
            <a:noFill/>
          </a:ln>
        </p:spPr>
        <p:txBody>
          <a:bodyPr anchorCtr="0" anchor="t" bIns="45700" lIns="0" spcFirstLastPara="1" rIns="0" wrap="square" tIns="45700">
            <a:normAutofit/>
          </a:bodyPr>
          <a:lstStyle/>
          <a:p>
            <a:pPr indent="0" lvl="0" marL="0" rtl="0" algn="l">
              <a:lnSpc>
                <a:spcPct val="120000"/>
              </a:lnSpc>
              <a:spcBef>
                <a:spcPts val="0"/>
              </a:spcBef>
              <a:spcAft>
                <a:spcPts val="0"/>
              </a:spcAft>
              <a:buSzPts val="3500"/>
              <a:buNone/>
            </a:pPr>
            <a:r>
              <a:rPr b="1" lang="en-US" sz="3500">
                <a:solidFill>
                  <a:srgbClr val="2A4F1C"/>
                </a:solidFill>
              </a:rPr>
              <a:t>“Global change research is the interdisciplinary effort to better understand these changes, why they happen, how they connect, and how we can work together toward sustainable solutions.”</a:t>
            </a:r>
            <a:br>
              <a:rPr lang="en-US" sz="3500">
                <a:solidFill>
                  <a:schemeClr val="accent1"/>
                </a:solidFill>
              </a:rPr>
            </a:br>
            <a:br>
              <a:rPr lang="en-US" sz="2400">
                <a:solidFill>
                  <a:schemeClr val="accent1"/>
                </a:solidFill>
              </a:rPr>
            </a:br>
            <a:r>
              <a:rPr lang="en-US" sz="1700" u="sng">
                <a:solidFill>
                  <a:schemeClr val="accent1"/>
                </a:solidFill>
                <a:hlinkClick r:id="rId3">
                  <a:extLst>
                    <a:ext uri="{A12FA001-AC4F-418D-AE19-62706E023703}">
                      <ahyp:hlinkClr val="tx"/>
                    </a:ext>
                  </a:extLst>
                </a:hlinkClick>
              </a:rPr>
              <a:t>https://www.agci.org/what-is-global-change</a:t>
            </a:r>
            <a:r>
              <a:rPr lang="en-US" sz="1300">
                <a:solidFill>
                  <a:schemeClr val="accent1"/>
                </a:solidFill>
              </a:rPr>
              <a:t> </a:t>
            </a:r>
            <a:endParaRPr sz="1700">
              <a:solidFill>
                <a:schemeClr val="accent1"/>
              </a:solidFill>
            </a:endParaRPr>
          </a:p>
        </p:txBody>
      </p:sp>
      <p:sp>
        <p:nvSpPr>
          <p:cNvPr id="187" name="Google Shape;187;p3"/>
          <p:cNvSpPr/>
          <p:nvPr/>
        </p:nvSpPr>
        <p:spPr>
          <a:xfrm>
            <a:off x="4572000" y="156754"/>
            <a:ext cx="2991394" cy="927463"/>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3"/>
          <p:cNvSpPr txBox="1"/>
          <p:nvPr/>
        </p:nvSpPr>
        <p:spPr>
          <a:xfrm>
            <a:off x="640080" y="197661"/>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3200" u="none" cap="none" strike="noStrike">
                <a:solidFill>
                  <a:srgbClr val="2A4F1C"/>
                </a:solidFill>
                <a:latin typeface="Arial"/>
                <a:ea typeface="Arial"/>
                <a:cs typeface="Arial"/>
                <a:sym typeface="Arial"/>
              </a:rPr>
              <a:t>What is Global Change Research?</a:t>
            </a:r>
            <a:endParaRPr b="1" i="0" sz="3200" u="none" cap="none" strike="noStrike">
              <a:solidFill>
                <a:srgbClr val="2A4F1C"/>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ph idx="1" type="body"/>
          </p:nvPr>
        </p:nvSpPr>
        <p:spPr>
          <a:xfrm>
            <a:off x="625333" y="1127432"/>
            <a:ext cx="6886512" cy="4751494"/>
          </a:xfrm>
          <a:prstGeom prst="rect">
            <a:avLst/>
          </a:prstGeom>
          <a:noFill/>
          <a:ln>
            <a:noFill/>
          </a:ln>
        </p:spPr>
        <p:txBody>
          <a:bodyPr anchorCtr="0" anchor="t" bIns="45700" lIns="0" spcFirstLastPara="1" rIns="0" wrap="square" tIns="45700">
            <a:noAutofit/>
          </a:bodyPr>
          <a:lstStyle/>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Climate change is one example of global change, encompassing shifts in temperature, precipitation, and other atmospheric conditions.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The impact of climate change extends beyond the atmosphere to influence various ecosystems and planetary systems, including ocean temperatures and biodiversity.</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In addition to climate change, other processes contribute to global change, such as the proliferation of plastics in oceans, urban expansion, and biodiversity loss.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Global change encompasses a wide range of phenomena that reshape the planet and life on it, including but not limited to climate change.</a:t>
            </a:r>
            <a:endParaRPr/>
          </a:p>
        </p:txBody>
      </p:sp>
      <p:sp>
        <p:nvSpPr>
          <p:cNvPr id="194" name="Google Shape;194;p6"/>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2800" u="none" cap="none" strike="noStrike">
                <a:solidFill>
                  <a:srgbClr val="2A4F1C"/>
                </a:solidFill>
                <a:latin typeface="Arial"/>
                <a:ea typeface="Arial"/>
                <a:cs typeface="Arial"/>
                <a:sym typeface="Arial"/>
              </a:rPr>
              <a:t>The Difference between Global and Climate Change</a:t>
            </a:r>
            <a:endParaRPr b="1" i="0" sz="2800" u="none" cap="none" strike="noStrike">
              <a:solidFill>
                <a:srgbClr val="2A4F1C"/>
              </a:solidFill>
              <a:latin typeface="Calibri"/>
              <a:ea typeface="Calibri"/>
              <a:cs typeface="Calibri"/>
              <a:sym typeface="Calibri"/>
            </a:endParaRPr>
          </a:p>
        </p:txBody>
      </p:sp>
      <p:pic>
        <p:nvPicPr>
          <p:cNvPr descr="Welt, Erde, Globus, Planet, Kontinente" id="195" name="Google Shape;195;p6"/>
          <p:cNvPicPr preferRelativeResize="0"/>
          <p:nvPr/>
        </p:nvPicPr>
        <p:blipFill rotWithShape="1">
          <a:blip r:embed="rId3">
            <a:alphaModFix/>
          </a:blip>
          <a:srcRect b="0" l="0" r="0" t="0"/>
          <a:stretch/>
        </p:blipFill>
        <p:spPr>
          <a:xfrm>
            <a:off x="7413491" y="1400305"/>
            <a:ext cx="4153176" cy="42057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
          <p:cNvSpPr txBox="1"/>
          <p:nvPr>
            <p:ph idx="1" type="body"/>
          </p:nvPr>
        </p:nvSpPr>
        <p:spPr>
          <a:xfrm>
            <a:off x="625333" y="1678038"/>
            <a:ext cx="6886512" cy="4751494"/>
          </a:xfrm>
          <a:prstGeom prst="rect">
            <a:avLst/>
          </a:prstGeom>
          <a:noFill/>
          <a:ln>
            <a:noFill/>
          </a:ln>
        </p:spPr>
        <p:txBody>
          <a:bodyPr anchorCtr="0" anchor="t" bIns="45700" lIns="0" spcFirstLastPara="1" rIns="0" wrap="square" tIns="45700">
            <a:noAutofit/>
          </a:bodyPr>
          <a:lstStyle/>
          <a:p>
            <a:pPr indent="0" lvl="0" marL="0" rtl="0" algn="just">
              <a:lnSpc>
                <a:spcPct val="130000"/>
              </a:lnSpc>
              <a:spcBef>
                <a:spcPts val="1400"/>
              </a:spcBef>
              <a:spcAft>
                <a:spcPts val="0"/>
              </a:spcAft>
              <a:buSzPts val="1800"/>
              <a:buNone/>
            </a:pPr>
            <a:r>
              <a:rPr lang="en-US" sz="1800">
                <a:solidFill>
                  <a:srgbClr val="2A4F1C"/>
                </a:solidFill>
                <a:latin typeface="Arial"/>
                <a:ea typeface="Arial"/>
                <a:cs typeface="Arial"/>
                <a:sym typeface="Arial"/>
              </a:rPr>
              <a:t>Global Change Impacts: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Climate change is a prominent example of global change, involving shifts in temperature, precipitation, and atmospheric conditions.</a:t>
            </a:r>
            <a:endParaRPr/>
          </a:p>
          <a:p>
            <a:pPr indent="-360000" lvl="0" marL="360000" rtl="0" algn="just">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Other processes contributing to global change include pervasive plastics in oceans, urban expansion, and biodiversity loss.</a:t>
            </a:r>
            <a:endParaRPr/>
          </a:p>
        </p:txBody>
      </p:sp>
      <p:sp>
        <p:nvSpPr>
          <p:cNvPr id="201" name="Google Shape;201;p4"/>
          <p:cNvSpPr txBox="1"/>
          <p:nvPr/>
        </p:nvSpPr>
        <p:spPr>
          <a:xfrm>
            <a:off x="1042188" y="212976"/>
            <a:ext cx="10515600" cy="806116"/>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2A4F1C"/>
              </a:buClr>
              <a:buSzPts val="3200"/>
              <a:buFont typeface="Arial"/>
              <a:buNone/>
            </a:pPr>
            <a:r>
              <a:rPr b="1" i="0" lang="en-US" sz="2800" u="none" cap="none" strike="noStrike">
                <a:solidFill>
                  <a:srgbClr val="2A4F1C"/>
                </a:solidFill>
                <a:latin typeface="Arial"/>
                <a:ea typeface="Arial"/>
                <a:cs typeface="Arial"/>
                <a:sym typeface="Arial"/>
              </a:rPr>
              <a:t>Why is Global Change relevant for you?</a:t>
            </a:r>
            <a:endParaRPr b="1" i="0" sz="2800" u="none" cap="none" strike="noStrike">
              <a:solidFill>
                <a:srgbClr val="2A4F1C"/>
              </a:solidFill>
              <a:latin typeface="Calibri"/>
              <a:ea typeface="Calibri"/>
              <a:cs typeface="Calibri"/>
              <a:sym typeface="Calibri"/>
            </a:endParaRPr>
          </a:p>
        </p:txBody>
      </p:sp>
      <p:pic>
        <p:nvPicPr>
          <p:cNvPr descr="Welt, Erde, Globus, Planet, Kontinente" id="202" name="Google Shape;202;p4"/>
          <p:cNvPicPr preferRelativeResize="0"/>
          <p:nvPr/>
        </p:nvPicPr>
        <p:blipFill rotWithShape="1">
          <a:blip r:embed="rId3">
            <a:alphaModFix/>
          </a:blip>
          <a:srcRect b="0" l="0" r="0" t="0"/>
          <a:stretch/>
        </p:blipFill>
        <p:spPr>
          <a:xfrm>
            <a:off x="7413491" y="1400305"/>
            <a:ext cx="4153176" cy="42057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2020-11-17T09:39:06Z</dcterms:created>
  <dc:creator>Niclas Grüttner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