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10287000" cx="18288000"/>
  <p:notesSz cx="6858000" cy="9144000"/>
  <p:embeddedFontLst>
    <p:embeddedFont>
      <p:font typeface="Gaegu"/>
      <p:bold r:id="rId18"/>
    </p:embeddedFont>
    <p:embeddedFont>
      <p:font typeface="Dosis SemiBold"/>
      <p:regular r:id="rId19"/>
      <p:bold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21" roundtripDataSignature="AMtx7mhb5//Jhhqo1wTgvI7ktWLCbNBFl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DosisSemiBold-bold.fntdata"/><Relationship Id="rId11" Type="http://schemas.openxmlformats.org/officeDocument/2006/relationships/slide" Target="slides/slide6.xml"/><Relationship Id="rId10" Type="http://schemas.openxmlformats.org/officeDocument/2006/relationships/slide" Target="slides/slide5.xml"/><Relationship Id="rId21" Type="http://customschemas.google.com/relationships/presentationmetadata" Target="meta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DosisSemiBold-regular.fntdata"/><Relationship Id="rId6" Type="http://schemas.openxmlformats.org/officeDocument/2006/relationships/slide" Target="slides/slide1.xml"/><Relationship Id="rId18" Type="http://schemas.openxmlformats.org/officeDocument/2006/relationships/font" Target="fonts/Gaegu-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type="sldImg" idx="2"/>
          </p:nvPr>
        </p:nvSpPr>
        <p:spPr>
          <a:xfrm>
            <a:off x="1143225" y="685800"/>
            <a:ext cx="4572225" cy="3429000"/>
          </a:xfrm>
          <a:custGeom>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80" name="Shape 80"/>
        <p:cNvGrpSpPr/>
        <p:nvPr/>
      </p:nvGrpSpPr>
      <p:grpSpPr>
        <a:xfrm>
          <a:off x="0" y="0"/>
          <a:ext cx="0" cy="0"/>
          <a:chOff x="0" y="0"/>
          <a:chExt cx="0" cy="0"/>
        </a:xfrm>
      </p:grpSpPr>
      <p:sp>
        <p:nvSpPr>
          <p:cNvPr id="81" name="Google Shape;81;p1: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t/>
            </a:r>
            <a:endParaRPr/>
          </a:p>
        </p:txBody>
      </p:sp>
      <p:sp>
        <p:nvSpPr>
          <p:cNvPr id="82" name="Google Shape;82;p1:notes"/>
          <p:cNvSpPr/>
          <p:nvPr>
            <p:ph type="sldImg" idx="2"/>
          </p:nvPr>
        </p:nvSpPr>
        <p:spPr>
          <a:xfrm>
            <a:off x="1143225" y="685800"/>
            <a:ext cx="4572225" cy="34290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252" name="Shape 252"/>
        <p:cNvGrpSpPr/>
        <p:nvPr/>
      </p:nvGrpSpPr>
      <p:grpSpPr>
        <a:xfrm>
          <a:off x="0" y="0"/>
          <a:ext cx="0" cy="0"/>
          <a:chOff x="0" y="0"/>
          <a:chExt cx="0" cy="0"/>
        </a:xfrm>
      </p:grpSpPr>
      <p:sp>
        <p:nvSpPr>
          <p:cNvPr id="253" name="Google Shape;253;p1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t/>
            </a:r>
            <a:endParaRPr/>
          </a:p>
        </p:txBody>
      </p:sp>
      <p:sp>
        <p:nvSpPr>
          <p:cNvPr id="254" name="Google Shape;254;p10:notes"/>
          <p:cNvSpPr/>
          <p:nvPr>
            <p:ph type="sldImg" idx="2"/>
          </p:nvPr>
        </p:nvSpPr>
        <p:spPr>
          <a:xfrm>
            <a:off x="1143225" y="685800"/>
            <a:ext cx="4572225" cy="34290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267" name="Shape 267"/>
        <p:cNvGrpSpPr/>
        <p:nvPr/>
      </p:nvGrpSpPr>
      <p:grpSpPr>
        <a:xfrm>
          <a:off x="0" y="0"/>
          <a:ext cx="0" cy="0"/>
          <a:chOff x="0" y="0"/>
          <a:chExt cx="0" cy="0"/>
        </a:xfrm>
      </p:grpSpPr>
      <p:sp>
        <p:nvSpPr>
          <p:cNvPr id="268" name="Google Shape;268;p11: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t/>
            </a:r>
            <a:endParaRPr/>
          </a:p>
        </p:txBody>
      </p:sp>
      <p:sp>
        <p:nvSpPr>
          <p:cNvPr id="269" name="Google Shape;269;p11:notes"/>
          <p:cNvSpPr/>
          <p:nvPr>
            <p:ph type="sldImg" idx="2"/>
          </p:nvPr>
        </p:nvSpPr>
        <p:spPr>
          <a:xfrm>
            <a:off x="1143225" y="685800"/>
            <a:ext cx="4572225" cy="34290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283" name="Shape 283"/>
        <p:cNvGrpSpPr/>
        <p:nvPr/>
      </p:nvGrpSpPr>
      <p:grpSpPr>
        <a:xfrm>
          <a:off x="0" y="0"/>
          <a:ext cx="0" cy="0"/>
          <a:chOff x="0" y="0"/>
          <a:chExt cx="0" cy="0"/>
        </a:xfrm>
      </p:grpSpPr>
      <p:sp>
        <p:nvSpPr>
          <p:cNvPr id="284" name="Google Shape;284;p12: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t/>
            </a:r>
            <a:endParaRPr/>
          </a:p>
        </p:txBody>
      </p:sp>
      <p:sp>
        <p:nvSpPr>
          <p:cNvPr id="285" name="Google Shape;285;p12:notes"/>
          <p:cNvSpPr/>
          <p:nvPr>
            <p:ph type="sldImg" idx="2"/>
          </p:nvPr>
        </p:nvSpPr>
        <p:spPr>
          <a:xfrm>
            <a:off x="1143225" y="685800"/>
            <a:ext cx="4572225" cy="34290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05" name="Shape 105"/>
        <p:cNvGrpSpPr/>
        <p:nvPr/>
      </p:nvGrpSpPr>
      <p:grpSpPr>
        <a:xfrm>
          <a:off x="0" y="0"/>
          <a:ext cx="0" cy="0"/>
          <a:chOff x="0" y="0"/>
          <a:chExt cx="0" cy="0"/>
        </a:xfrm>
      </p:grpSpPr>
      <p:sp>
        <p:nvSpPr>
          <p:cNvPr id="106" name="Google Shape;106;p2: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t/>
            </a:r>
            <a:endParaRPr/>
          </a:p>
        </p:txBody>
      </p:sp>
      <p:sp>
        <p:nvSpPr>
          <p:cNvPr id="107" name="Google Shape;107;p2:notes"/>
          <p:cNvSpPr/>
          <p:nvPr>
            <p:ph type="sldImg" idx="2"/>
          </p:nvPr>
        </p:nvSpPr>
        <p:spPr>
          <a:xfrm>
            <a:off x="1143225" y="685800"/>
            <a:ext cx="4572225" cy="34290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33" name="Shape 133"/>
        <p:cNvGrpSpPr/>
        <p:nvPr/>
      </p:nvGrpSpPr>
      <p:grpSpPr>
        <a:xfrm>
          <a:off x="0" y="0"/>
          <a:ext cx="0" cy="0"/>
          <a:chOff x="0" y="0"/>
          <a:chExt cx="0" cy="0"/>
        </a:xfrm>
      </p:grpSpPr>
      <p:sp>
        <p:nvSpPr>
          <p:cNvPr id="134" name="Google Shape;134;p3: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t/>
            </a:r>
            <a:endParaRPr/>
          </a:p>
        </p:txBody>
      </p:sp>
      <p:sp>
        <p:nvSpPr>
          <p:cNvPr id="135" name="Google Shape;135;p3:notes"/>
          <p:cNvSpPr/>
          <p:nvPr>
            <p:ph type="sldImg" idx="2"/>
          </p:nvPr>
        </p:nvSpPr>
        <p:spPr>
          <a:xfrm>
            <a:off x="1143225" y="685800"/>
            <a:ext cx="4572225" cy="34290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47" name="Shape 147"/>
        <p:cNvGrpSpPr/>
        <p:nvPr/>
      </p:nvGrpSpPr>
      <p:grpSpPr>
        <a:xfrm>
          <a:off x="0" y="0"/>
          <a:ext cx="0" cy="0"/>
          <a:chOff x="0" y="0"/>
          <a:chExt cx="0" cy="0"/>
        </a:xfrm>
      </p:grpSpPr>
      <p:sp>
        <p:nvSpPr>
          <p:cNvPr id="148" name="Google Shape;148;p4: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t/>
            </a:r>
            <a:endParaRPr/>
          </a:p>
        </p:txBody>
      </p:sp>
      <p:sp>
        <p:nvSpPr>
          <p:cNvPr id="149" name="Google Shape;149;p4:notes"/>
          <p:cNvSpPr/>
          <p:nvPr>
            <p:ph type="sldImg" idx="2"/>
          </p:nvPr>
        </p:nvSpPr>
        <p:spPr>
          <a:xfrm>
            <a:off x="1143225" y="685800"/>
            <a:ext cx="4572225" cy="34290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59" name="Shape 159"/>
        <p:cNvGrpSpPr/>
        <p:nvPr/>
      </p:nvGrpSpPr>
      <p:grpSpPr>
        <a:xfrm>
          <a:off x="0" y="0"/>
          <a:ext cx="0" cy="0"/>
          <a:chOff x="0" y="0"/>
          <a:chExt cx="0" cy="0"/>
        </a:xfrm>
      </p:grpSpPr>
      <p:sp>
        <p:nvSpPr>
          <p:cNvPr id="160" name="Google Shape;160;p5: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t/>
            </a:r>
            <a:endParaRPr/>
          </a:p>
        </p:txBody>
      </p:sp>
      <p:sp>
        <p:nvSpPr>
          <p:cNvPr id="161" name="Google Shape;161;p5:notes"/>
          <p:cNvSpPr/>
          <p:nvPr>
            <p:ph type="sldImg" idx="2"/>
          </p:nvPr>
        </p:nvSpPr>
        <p:spPr>
          <a:xfrm>
            <a:off x="1143225" y="685800"/>
            <a:ext cx="4572225" cy="34290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72" name="Shape 172"/>
        <p:cNvGrpSpPr/>
        <p:nvPr/>
      </p:nvGrpSpPr>
      <p:grpSpPr>
        <a:xfrm>
          <a:off x="0" y="0"/>
          <a:ext cx="0" cy="0"/>
          <a:chOff x="0" y="0"/>
          <a:chExt cx="0" cy="0"/>
        </a:xfrm>
      </p:grpSpPr>
      <p:sp>
        <p:nvSpPr>
          <p:cNvPr id="173" name="Google Shape;173;p6: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t/>
            </a:r>
            <a:endParaRPr/>
          </a:p>
        </p:txBody>
      </p:sp>
      <p:sp>
        <p:nvSpPr>
          <p:cNvPr id="174" name="Google Shape;174;p6:notes"/>
          <p:cNvSpPr/>
          <p:nvPr>
            <p:ph type="sldImg" idx="2"/>
          </p:nvPr>
        </p:nvSpPr>
        <p:spPr>
          <a:xfrm>
            <a:off x="1143225" y="685800"/>
            <a:ext cx="4572225" cy="34290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88" name="Shape 188"/>
        <p:cNvGrpSpPr/>
        <p:nvPr/>
      </p:nvGrpSpPr>
      <p:grpSpPr>
        <a:xfrm>
          <a:off x="0" y="0"/>
          <a:ext cx="0" cy="0"/>
          <a:chOff x="0" y="0"/>
          <a:chExt cx="0" cy="0"/>
        </a:xfrm>
      </p:grpSpPr>
      <p:sp>
        <p:nvSpPr>
          <p:cNvPr id="189" name="Google Shape;189;p7: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t/>
            </a:r>
            <a:endParaRPr/>
          </a:p>
        </p:txBody>
      </p:sp>
      <p:sp>
        <p:nvSpPr>
          <p:cNvPr id="190" name="Google Shape;190;p7:notes"/>
          <p:cNvSpPr/>
          <p:nvPr>
            <p:ph type="sldImg" idx="2"/>
          </p:nvPr>
        </p:nvSpPr>
        <p:spPr>
          <a:xfrm>
            <a:off x="1143225" y="685800"/>
            <a:ext cx="4572225" cy="34290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203" name="Shape 203"/>
        <p:cNvGrpSpPr/>
        <p:nvPr/>
      </p:nvGrpSpPr>
      <p:grpSpPr>
        <a:xfrm>
          <a:off x="0" y="0"/>
          <a:ext cx="0" cy="0"/>
          <a:chOff x="0" y="0"/>
          <a:chExt cx="0" cy="0"/>
        </a:xfrm>
      </p:grpSpPr>
      <p:sp>
        <p:nvSpPr>
          <p:cNvPr id="204" name="Google Shape;204;p8: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t/>
            </a:r>
            <a:endParaRPr/>
          </a:p>
        </p:txBody>
      </p:sp>
      <p:sp>
        <p:nvSpPr>
          <p:cNvPr id="205" name="Google Shape;205;p8:notes"/>
          <p:cNvSpPr/>
          <p:nvPr>
            <p:ph type="sldImg" idx="2"/>
          </p:nvPr>
        </p:nvSpPr>
        <p:spPr>
          <a:xfrm>
            <a:off x="1143225" y="685800"/>
            <a:ext cx="4572225" cy="34290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218" name="Shape 218"/>
        <p:cNvGrpSpPr/>
        <p:nvPr/>
      </p:nvGrpSpPr>
      <p:grpSpPr>
        <a:xfrm>
          <a:off x="0" y="0"/>
          <a:ext cx="0" cy="0"/>
          <a:chOff x="0" y="0"/>
          <a:chExt cx="0" cy="0"/>
        </a:xfrm>
      </p:grpSpPr>
      <p:sp>
        <p:nvSpPr>
          <p:cNvPr id="219" name="Google Shape;219;p9: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t/>
            </a:r>
            <a:endParaRPr/>
          </a:p>
        </p:txBody>
      </p:sp>
      <p:sp>
        <p:nvSpPr>
          <p:cNvPr id="220" name="Google Shape;220;p9:notes"/>
          <p:cNvSpPr/>
          <p:nvPr>
            <p:ph type="sldImg" idx="2"/>
          </p:nvPr>
        </p:nvSpPr>
        <p:spPr>
          <a:xfrm>
            <a:off x="1143225" y="685800"/>
            <a:ext cx="4572225" cy="34290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3"/>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4"/>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4"/>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5"/>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5"/>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7"/>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7"/>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8"/>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18"/>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9"/>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19"/>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19"/>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19"/>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1"/>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1"/>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21"/>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2"/>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2"/>
          <p:cNvSpPr/>
          <p:nvPr>
            <p:ph idx="2" type="pic"/>
          </p:nvPr>
        </p:nvSpPr>
        <p:spPr>
          <a:xfrm>
            <a:off x="1792288" y="612775"/>
            <a:ext cx="5486400" cy="4114800"/>
          </a:xfrm>
          <a:prstGeom prst="rect">
            <a:avLst/>
          </a:prstGeom>
          <a:noFill/>
          <a:ln>
            <a:noFill/>
          </a:ln>
        </p:spPr>
      </p:sp>
      <p:sp>
        <p:nvSpPr>
          <p:cNvPr id="64" name="Google Shape;64;p22"/>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3"/>
          <p:cNvSpPr txBox="1"/>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3"/>
          <p:cNvSpPr txBox="1"/>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p:txBody>
      </p:sp>
      <p:sp>
        <p:nvSpPr>
          <p:cNvPr id="8" name="Google Shape;8;p13"/>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p:txBody>
      </p:sp>
      <p:sp>
        <p:nvSpPr>
          <p:cNvPr id="9" name="Google Shape;9;p13"/>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p:txBody>
      </p:sp>
      <p:sp>
        <p:nvSpPr>
          <p:cNvPr id="10" name="Google Shape;10;p13"/>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png"/><Relationship Id="rId10" Type="http://schemas.openxmlformats.org/officeDocument/2006/relationships/image" Target="../media/image3.png"/><Relationship Id="rId13" Type="http://schemas.openxmlformats.org/officeDocument/2006/relationships/image" Target="../media/image10.png"/><Relationship Id="rId12"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2.jpg"/><Relationship Id="rId4" Type="http://schemas.openxmlformats.org/officeDocument/2006/relationships/image" Target="../media/image7.png"/><Relationship Id="rId9" Type="http://schemas.openxmlformats.org/officeDocument/2006/relationships/image" Target="../media/image23.png"/><Relationship Id="rId15" Type="http://schemas.openxmlformats.org/officeDocument/2006/relationships/image" Target="../media/image6.png"/><Relationship Id="rId14" Type="http://schemas.openxmlformats.org/officeDocument/2006/relationships/image" Target="../media/image8.png"/><Relationship Id="rId16" Type="http://schemas.openxmlformats.org/officeDocument/2006/relationships/hyperlink" Target="https://www.e-greenworld.org/" TargetMode="External"/><Relationship Id="rId5" Type="http://schemas.openxmlformats.org/officeDocument/2006/relationships/image" Target="../media/image24.png"/><Relationship Id="rId6" Type="http://schemas.openxmlformats.org/officeDocument/2006/relationships/image" Target="../media/image18.png"/><Relationship Id="rId7" Type="http://schemas.openxmlformats.org/officeDocument/2006/relationships/image" Target="../media/image5.png"/><Relationship Id="rId8"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2.jpg"/><Relationship Id="rId4" Type="http://schemas.openxmlformats.org/officeDocument/2006/relationships/image" Target="../media/image39.png"/><Relationship Id="rId9" Type="http://schemas.openxmlformats.org/officeDocument/2006/relationships/image" Target="../media/image6.png"/><Relationship Id="rId5" Type="http://schemas.openxmlformats.org/officeDocument/2006/relationships/image" Target="../media/image34.png"/><Relationship Id="rId6" Type="http://schemas.openxmlformats.org/officeDocument/2006/relationships/image" Target="../media/image9.png"/><Relationship Id="rId7" Type="http://schemas.openxmlformats.org/officeDocument/2006/relationships/hyperlink" Target="https://www.e-greenworld.org/" TargetMode="External"/><Relationship Id="rId8" Type="http://schemas.openxmlformats.org/officeDocument/2006/relationships/image" Target="../media/image8.png"/></Relationships>
</file>

<file path=ppt/slides/_rels/slide11.xml.rels><?xml version="1.0" encoding="UTF-8" standalone="yes"?><Relationships xmlns="http://schemas.openxmlformats.org/package/2006/relationships"><Relationship Id="rId11" Type="http://schemas.openxmlformats.org/officeDocument/2006/relationships/image" Target="../media/image8.png"/><Relationship Id="rId10" Type="http://schemas.openxmlformats.org/officeDocument/2006/relationships/hyperlink" Target="https://www.e-greenworld.org/" TargetMode="External"/><Relationship Id="rId12"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42.jpg"/><Relationship Id="rId4" Type="http://schemas.openxmlformats.org/officeDocument/2006/relationships/image" Target="../media/image9.png"/><Relationship Id="rId9" Type="http://schemas.openxmlformats.org/officeDocument/2006/relationships/image" Target="../media/image1.png"/><Relationship Id="rId5" Type="http://schemas.openxmlformats.org/officeDocument/2006/relationships/image" Target="../media/image24.png"/><Relationship Id="rId6" Type="http://schemas.openxmlformats.org/officeDocument/2006/relationships/image" Target="../media/image18.png"/><Relationship Id="rId7" Type="http://schemas.openxmlformats.org/officeDocument/2006/relationships/image" Target="../media/image36.png"/><Relationship Id="rId8" Type="http://schemas.openxmlformats.org/officeDocument/2006/relationships/image" Target="../media/image37.png"/></Relationships>
</file>

<file path=ppt/slides/_rels/slide12.xml.rels><?xml version="1.0" encoding="UTF-8" standalone="yes"?><Relationships xmlns="http://schemas.openxmlformats.org/package/2006/relationships"><Relationship Id="rId11" Type="http://schemas.openxmlformats.org/officeDocument/2006/relationships/image" Target="../media/image1.png"/><Relationship Id="rId10" Type="http://schemas.openxmlformats.org/officeDocument/2006/relationships/image" Target="../media/image3.png"/><Relationship Id="rId13" Type="http://schemas.openxmlformats.org/officeDocument/2006/relationships/hyperlink" Target="https://www.e-greenworld.org/" TargetMode="External"/><Relationship Id="rId12"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2.jpg"/><Relationship Id="rId4" Type="http://schemas.openxmlformats.org/officeDocument/2006/relationships/image" Target="../media/image7.png"/><Relationship Id="rId9" Type="http://schemas.openxmlformats.org/officeDocument/2006/relationships/image" Target="../media/image23.png"/><Relationship Id="rId15" Type="http://schemas.openxmlformats.org/officeDocument/2006/relationships/image" Target="../media/image6.png"/><Relationship Id="rId14" Type="http://schemas.openxmlformats.org/officeDocument/2006/relationships/image" Target="../media/image8.png"/><Relationship Id="rId5" Type="http://schemas.openxmlformats.org/officeDocument/2006/relationships/image" Target="../media/image24.png"/><Relationship Id="rId6" Type="http://schemas.openxmlformats.org/officeDocument/2006/relationships/image" Target="../media/image18.png"/><Relationship Id="rId7" Type="http://schemas.openxmlformats.org/officeDocument/2006/relationships/image" Target="../media/image5.png"/><Relationship Id="rId8" Type="http://schemas.openxmlformats.org/officeDocument/2006/relationships/image" Target="../media/image11.png"/></Relationships>
</file>

<file path=ppt/slides/_rels/slide2.xml.rels><?xml version="1.0" encoding="UTF-8" standalone="yes"?><Relationships xmlns="http://schemas.openxmlformats.org/package/2006/relationships"><Relationship Id="rId20" Type="http://schemas.openxmlformats.org/officeDocument/2006/relationships/hyperlink" Target="https://www.e-greenworld.org/" TargetMode="External"/><Relationship Id="rId11" Type="http://schemas.openxmlformats.org/officeDocument/2006/relationships/image" Target="../media/image16.png"/><Relationship Id="rId10" Type="http://schemas.openxmlformats.org/officeDocument/2006/relationships/image" Target="../media/image1.png"/><Relationship Id="rId13" Type="http://schemas.openxmlformats.org/officeDocument/2006/relationships/image" Target="../media/image14.png"/><Relationship Id="rId12"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2.jpg"/><Relationship Id="rId4" Type="http://schemas.openxmlformats.org/officeDocument/2006/relationships/image" Target="../media/image7.png"/><Relationship Id="rId9" Type="http://schemas.openxmlformats.org/officeDocument/2006/relationships/image" Target="../media/image3.png"/><Relationship Id="rId15" Type="http://schemas.openxmlformats.org/officeDocument/2006/relationships/image" Target="../media/image22.png"/><Relationship Id="rId14" Type="http://schemas.openxmlformats.org/officeDocument/2006/relationships/image" Target="../media/image19.png"/><Relationship Id="rId17" Type="http://schemas.openxmlformats.org/officeDocument/2006/relationships/image" Target="../media/image8.png"/><Relationship Id="rId16" Type="http://schemas.openxmlformats.org/officeDocument/2006/relationships/image" Target="../media/image10.png"/><Relationship Id="rId5" Type="http://schemas.openxmlformats.org/officeDocument/2006/relationships/image" Target="../media/image24.png"/><Relationship Id="rId19" Type="http://schemas.openxmlformats.org/officeDocument/2006/relationships/image" Target="../media/image6.png"/><Relationship Id="rId6" Type="http://schemas.openxmlformats.org/officeDocument/2006/relationships/image" Target="../media/image18.png"/><Relationship Id="rId18" Type="http://schemas.openxmlformats.org/officeDocument/2006/relationships/image" Target="../media/image25.png"/><Relationship Id="rId7" Type="http://schemas.openxmlformats.org/officeDocument/2006/relationships/image" Target="../media/image11.png"/><Relationship Id="rId8" Type="http://schemas.openxmlformats.org/officeDocument/2006/relationships/image" Target="../media/image23.png"/></Relationships>
</file>

<file path=ppt/slides/_rels/slide3.xml.rels><?xml version="1.0" encoding="UTF-8" standalone="yes"?><Relationships xmlns="http://schemas.openxmlformats.org/package/2006/relationships"><Relationship Id="rId10" Type="http://schemas.openxmlformats.org/officeDocument/2006/relationships/hyperlink" Target="https://www.e-greenworld.org/" TargetMode="External"/><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2.jpg"/><Relationship Id="rId4" Type="http://schemas.openxmlformats.org/officeDocument/2006/relationships/image" Target="../media/image24.png"/><Relationship Id="rId9" Type="http://schemas.openxmlformats.org/officeDocument/2006/relationships/image" Target="../media/image6.png"/><Relationship Id="rId5" Type="http://schemas.openxmlformats.org/officeDocument/2006/relationships/image" Target="../media/image11.png"/><Relationship Id="rId6" Type="http://schemas.openxmlformats.org/officeDocument/2006/relationships/image" Target="../media/image18.png"/><Relationship Id="rId7" Type="http://schemas.openxmlformats.org/officeDocument/2006/relationships/image" Target="../media/image8.png"/><Relationship Id="rId8"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2.jpg"/><Relationship Id="rId4" Type="http://schemas.openxmlformats.org/officeDocument/2006/relationships/image" Target="../media/image24.png"/><Relationship Id="rId9" Type="http://schemas.openxmlformats.org/officeDocument/2006/relationships/hyperlink" Target="https://www.e-greenworld.org/" TargetMode="External"/><Relationship Id="rId5" Type="http://schemas.openxmlformats.org/officeDocument/2006/relationships/image" Target="../media/image11.png"/><Relationship Id="rId6" Type="http://schemas.openxmlformats.org/officeDocument/2006/relationships/image" Target="../media/image18.png"/><Relationship Id="rId7" Type="http://schemas.openxmlformats.org/officeDocument/2006/relationships/image" Target="../media/image8.png"/><Relationship Id="rId8" Type="http://schemas.openxmlformats.org/officeDocument/2006/relationships/image" Target="../media/image9.png"/></Relationships>
</file>

<file path=ppt/slides/_rels/slide5.xml.rels><?xml version="1.0" encoding="UTF-8" standalone="yes"?><Relationships xmlns="http://schemas.openxmlformats.org/package/2006/relationships"><Relationship Id="rId10" Type="http://schemas.openxmlformats.org/officeDocument/2006/relationships/hyperlink" Target="https://www.e-greenworld.org/" TargetMode="External"/><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2.jpg"/><Relationship Id="rId4" Type="http://schemas.openxmlformats.org/officeDocument/2006/relationships/image" Target="../media/image24.png"/><Relationship Id="rId9" Type="http://schemas.openxmlformats.org/officeDocument/2006/relationships/image" Target="../media/image6.png"/><Relationship Id="rId5" Type="http://schemas.openxmlformats.org/officeDocument/2006/relationships/image" Target="../media/image11.png"/><Relationship Id="rId6" Type="http://schemas.openxmlformats.org/officeDocument/2006/relationships/image" Target="../media/image18.png"/><Relationship Id="rId7" Type="http://schemas.openxmlformats.org/officeDocument/2006/relationships/image" Target="../media/image8.png"/><Relationship Id="rId8" Type="http://schemas.openxmlformats.org/officeDocument/2006/relationships/image" Target="../media/image9.png"/></Relationships>
</file>

<file path=ppt/slides/_rels/slide6.xml.rels><?xml version="1.0" encoding="UTF-8" standalone="yes"?><Relationships xmlns="http://schemas.openxmlformats.org/package/2006/relationships"><Relationship Id="rId11" Type="http://schemas.openxmlformats.org/officeDocument/2006/relationships/hyperlink" Target="https://www.e-greenworld.org/" TargetMode="External"/><Relationship Id="rId10"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2.jpg"/><Relationship Id="rId4" Type="http://schemas.openxmlformats.org/officeDocument/2006/relationships/image" Target="../media/image30.png"/><Relationship Id="rId9" Type="http://schemas.openxmlformats.org/officeDocument/2006/relationships/image" Target="../media/image10.png"/><Relationship Id="rId5" Type="http://schemas.openxmlformats.org/officeDocument/2006/relationships/image" Target="../media/image5.png"/><Relationship Id="rId6" Type="http://schemas.openxmlformats.org/officeDocument/2006/relationships/image" Target="../media/image33.png"/><Relationship Id="rId7" Type="http://schemas.openxmlformats.org/officeDocument/2006/relationships/image" Target="../media/image8.png"/><Relationship Id="rId8" Type="http://schemas.openxmlformats.org/officeDocument/2006/relationships/image" Target="../media/image9.png"/></Relationships>
</file>

<file path=ppt/slides/_rels/slide7.xml.rels><?xml version="1.0" encoding="UTF-8" standalone="yes"?><Relationships xmlns="http://schemas.openxmlformats.org/package/2006/relationships"><Relationship Id="rId11" Type="http://schemas.openxmlformats.org/officeDocument/2006/relationships/hyperlink" Target="https://www.e-greenworld.org/" TargetMode="External"/><Relationship Id="rId10"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2.jpg"/><Relationship Id="rId4" Type="http://schemas.openxmlformats.org/officeDocument/2006/relationships/image" Target="../media/image30.png"/><Relationship Id="rId9" Type="http://schemas.openxmlformats.org/officeDocument/2006/relationships/image" Target="../media/image10.png"/><Relationship Id="rId5" Type="http://schemas.openxmlformats.org/officeDocument/2006/relationships/image" Target="../media/image5.png"/><Relationship Id="rId6" Type="http://schemas.openxmlformats.org/officeDocument/2006/relationships/image" Target="../media/image33.png"/><Relationship Id="rId7" Type="http://schemas.openxmlformats.org/officeDocument/2006/relationships/image" Target="../media/image8.png"/><Relationship Id="rId8" Type="http://schemas.openxmlformats.org/officeDocument/2006/relationships/image" Target="../media/image9.png"/></Relationships>
</file>

<file path=ppt/slides/_rels/slide8.xml.rels><?xml version="1.0" encoding="UTF-8" standalone="yes"?><Relationships xmlns="http://schemas.openxmlformats.org/package/2006/relationships"><Relationship Id="rId11" Type="http://schemas.openxmlformats.org/officeDocument/2006/relationships/hyperlink" Target="https://www.e-greenworld.org/" TargetMode="External"/><Relationship Id="rId10"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2.jpg"/><Relationship Id="rId4" Type="http://schemas.openxmlformats.org/officeDocument/2006/relationships/image" Target="../media/image30.png"/><Relationship Id="rId9" Type="http://schemas.openxmlformats.org/officeDocument/2006/relationships/image" Target="../media/image10.png"/><Relationship Id="rId5" Type="http://schemas.openxmlformats.org/officeDocument/2006/relationships/image" Target="../media/image5.png"/><Relationship Id="rId6" Type="http://schemas.openxmlformats.org/officeDocument/2006/relationships/image" Target="../media/image33.png"/><Relationship Id="rId7" Type="http://schemas.openxmlformats.org/officeDocument/2006/relationships/image" Target="../media/image8.png"/><Relationship Id="rId8" Type="http://schemas.openxmlformats.org/officeDocument/2006/relationships/image" Target="../media/image9.png"/></Relationships>
</file>

<file path=ppt/slides/_rels/slide9.xml.rels><?xml version="1.0" encoding="UTF-8" standalone="yes"?><Relationships xmlns="http://schemas.openxmlformats.org/package/2006/relationships"><Relationship Id="rId10"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2.jpg"/><Relationship Id="rId4" Type="http://schemas.openxmlformats.org/officeDocument/2006/relationships/image" Target="../media/image24.png"/><Relationship Id="rId9" Type="http://schemas.openxmlformats.org/officeDocument/2006/relationships/hyperlink" Target="https://www.e-greenworld.org/" TargetMode="External"/><Relationship Id="rId5" Type="http://schemas.openxmlformats.org/officeDocument/2006/relationships/image" Target="../media/image35.png"/><Relationship Id="rId6" Type="http://schemas.openxmlformats.org/officeDocument/2006/relationships/image" Target="../media/image38.png"/><Relationship Id="rId7" Type="http://schemas.openxmlformats.org/officeDocument/2006/relationships/image" Target="../media/image18.png"/><Relationship Id="rId8"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p:nvPr/>
        </p:nvSpPr>
        <p:spPr>
          <a:xfrm>
            <a:off x="0" y="0"/>
            <a:ext cx="18288000" cy="10287000"/>
          </a:xfrm>
          <a:custGeom>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l="-1466" t="-10430" r="-2215" b="-13065"/>
            </a:stretch>
          </a:blipFill>
          <a:ln>
            <a:noFill/>
          </a:ln>
        </p:spPr>
      </p:sp>
      <p:grpSp>
        <p:nvGrpSpPr>
          <p:cNvPr id="85" name="Google Shape;85;p1"/>
          <p:cNvGrpSpPr/>
          <p:nvPr/>
        </p:nvGrpSpPr>
        <p:grpSpPr>
          <a:xfrm>
            <a:off x="2153455" y="1880973"/>
            <a:ext cx="15105845" cy="6012500"/>
            <a:chOff x="0" y="2"/>
            <a:chExt cx="20141126" cy="8016667"/>
          </a:xfrm>
        </p:grpSpPr>
        <p:sp>
          <p:nvSpPr>
            <p:cNvPr id="86" name="Google Shape;86;p1"/>
            <p:cNvSpPr/>
            <p:nvPr/>
          </p:nvSpPr>
          <p:spPr>
            <a:xfrm rot="92033">
              <a:off x="283794" y="442507"/>
              <a:ext cx="19763023" cy="7310963"/>
            </a:xfrm>
            <a:custGeom>
              <a:rect l="l" t="t" r="r" b="b"/>
              <a:pathLst>
                <a:path w="19763023" h="7310963" extrusionOk="0">
                  <a:moveTo>
                    <a:pt x="0" y="0"/>
                  </a:moveTo>
                  <a:lnTo>
                    <a:pt x="19763022" y="0"/>
                  </a:lnTo>
                  <a:lnTo>
                    <a:pt x="19763022" y="7310964"/>
                  </a:lnTo>
                  <a:lnTo>
                    <a:pt x="0" y="7310964"/>
                  </a:lnTo>
                  <a:lnTo>
                    <a:pt x="0" y="0"/>
                  </a:lnTo>
                  <a:close/>
                </a:path>
              </a:pathLst>
            </a:custGeom>
            <a:blipFill rotWithShape="1">
              <a:blip r:embed="rId4">
                <a:alphaModFix amt="60000"/>
              </a:blip>
              <a:stretch>
                <a:fillRect l="0" t="-13111" r="0" b="-1771"/>
              </a:stretch>
            </a:blipFill>
            <a:ln>
              <a:noFill/>
            </a:ln>
          </p:spPr>
        </p:sp>
        <p:sp>
          <p:nvSpPr>
            <p:cNvPr id="87" name="Google Shape;87;p1"/>
            <p:cNvSpPr/>
            <p:nvPr/>
          </p:nvSpPr>
          <p:spPr>
            <a:xfrm rot="92033">
              <a:off x="94310" y="263202"/>
              <a:ext cx="19763023" cy="7310963"/>
            </a:xfrm>
            <a:custGeom>
              <a:rect l="l" t="t" r="r" b="b"/>
              <a:pathLst>
                <a:path w="19763023" h="7310963" extrusionOk="0">
                  <a:moveTo>
                    <a:pt x="0" y="0"/>
                  </a:moveTo>
                  <a:lnTo>
                    <a:pt x="19763023" y="0"/>
                  </a:lnTo>
                  <a:lnTo>
                    <a:pt x="19763023" y="7310963"/>
                  </a:lnTo>
                  <a:lnTo>
                    <a:pt x="0" y="7310963"/>
                  </a:lnTo>
                  <a:lnTo>
                    <a:pt x="0" y="0"/>
                  </a:lnTo>
                  <a:close/>
                </a:path>
              </a:pathLst>
            </a:custGeom>
            <a:blipFill rotWithShape="1">
              <a:blip r:embed="rId5">
                <a:alphaModFix/>
              </a:blip>
              <a:stretch>
                <a:fillRect l="0" t="-13111" r="0" b="-1771"/>
              </a:stretch>
            </a:blipFill>
            <a:ln>
              <a:noFill/>
            </a:ln>
          </p:spPr>
        </p:sp>
      </p:grpSp>
      <p:sp>
        <p:nvSpPr>
          <p:cNvPr id="88" name="Google Shape;88;p1"/>
          <p:cNvSpPr txBox="1"/>
          <p:nvPr/>
        </p:nvSpPr>
        <p:spPr>
          <a:xfrm>
            <a:off x="1996760" y="3767987"/>
            <a:ext cx="14035800" cy="2517900"/>
          </a:xfrm>
          <a:prstGeom prst="rect">
            <a:avLst/>
          </a:prstGeom>
          <a:noFill/>
          <a:ln>
            <a:noFill/>
          </a:ln>
        </p:spPr>
        <p:txBody>
          <a:bodyPr spcFirstLastPara="1" wrap="square" lIns="0" tIns="0" rIns="0" bIns="0" anchor="t" anchorCtr="0">
            <a:spAutoFit/>
          </a:bodyPr>
          <a:lstStyle/>
          <a:p>
            <a:pPr marL="0" marR="0" lvl="0" indent="0" algn="ctr" rtl="0">
              <a:lnSpc>
                <a:spcPct val="95000"/>
              </a:lnSpc>
              <a:spcBef>
                <a:spcPts val="0"/>
              </a:spcBef>
              <a:spcAft>
                <a:spcPts val="0"/>
              </a:spcAft>
              <a:buNone/>
            </a:pPr>
            <a:r>
              <a:rPr lang="en-US" sz="17220" b="1" i="0" u="none" strike="noStrike" cap="none">
                <a:solidFill>
                  <a:srgbClr val="000000"/>
                </a:solidFill>
                <a:latin typeface="Gaegu"/>
                <a:ea typeface="Gaegu"/>
                <a:cs typeface="Gaegu"/>
                <a:sym typeface="Gaegu"/>
              </a:rPr>
              <a:t>GREENWORLD</a:t>
            </a:r>
            <a:endParaRPr/>
          </a:p>
        </p:txBody>
      </p:sp>
      <p:sp>
        <p:nvSpPr>
          <p:cNvPr id="89" name="Google Shape;89;p1"/>
          <p:cNvSpPr/>
          <p:nvPr/>
        </p:nvSpPr>
        <p:spPr>
          <a:xfrm rot="-1051246">
            <a:off x="-2552417" y="-2884738"/>
            <a:ext cx="5104835" cy="5104835"/>
          </a:xfrm>
          <a:custGeom>
            <a:rect l="l" t="t" r="r" b="b"/>
            <a:pathLst>
              <a:path w="5104835" h="5104835" extrusionOk="0">
                <a:moveTo>
                  <a:pt x="0" y="0"/>
                </a:moveTo>
                <a:lnTo>
                  <a:pt x="5104834" y="0"/>
                </a:lnTo>
                <a:lnTo>
                  <a:pt x="5104834" y="5104835"/>
                </a:lnTo>
                <a:lnTo>
                  <a:pt x="0" y="5104835"/>
                </a:lnTo>
                <a:lnTo>
                  <a:pt x="0" y="0"/>
                </a:lnTo>
                <a:close/>
              </a:path>
            </a:pathLst>
          </a:custGeom>
          <a:blipFill rotWithShape="1">
            <a:blip r:embed="rId6">
              <a:alphaModFix/>
            </a:blip>
            <a:stretch>
              <a:fillRect l="0" t="0" r="0" b="0"/>
            </a:stretch>
          </a:blipFill>
          <a:ln>
            <a:noFill/>
          </a:ln>
        </p:spPr>
      </p:sp>
      <p:sp>
        <p:nvSpPr>
          <p:cNvPr id="90" name="Google Shape;90;p1"/>
          <p:cNvSpPr/>
          <p:nvPr/>
        </p:nvSpPr>
        <p:spPr>
          <a:xfrm rot="-2700000">
            <a:off x="16430396" y="940005"/>
            <a:ext cx="1103359" cy="1581877"/>
          </a:xfrm>
          <a:custGeom>
            <a:rect l="l" t="t" r="r" b="b"/>
            <a:pathLst>
              <a:path w="1103359" h="1581877" extrusionOk="0">
                <a:moveTo>
                  <a:pt x="0" y="0"/>
                </a:moveTo>
                <a:lnTo>
                  <a:pt x="1103360" y="0"/>
                </a:lnTo>
                <a:lnTo>
                  <a:pt x="1103360" y="1581877"/>
                </a:lnTo>
                <a:lnTo>
                  <a:pt x="0" y="1581877"/>
                </a:lnTo>
                <a:lnTo>
                  <a:pt x="0" y="0"/>
                </a:lnTo>
                <a:close/>
              </a:path>
            </a:pathLst>
          </a:custGeom>
          <a:blipFill rotWithShape="1">
            <a:blip r:embed="rId7">
              <a:alphaModFix/>
            </a:blip>
            <a:stretch>
              <a:fillRect l="0" t="0" r="0" b="0"/>
            </a:stretch>
          </a:blipFill>
          <a:ln>
            <a:noFill/>
          </a:ln>
        </p:spPr>
      </p:sp>
      <p:sp>
        <p:nvSpPr>
          <p:cNvPr id="91" name="Google Shape;91;p1"/>
          <p:cNvSpPr/>
          <p:nvPr/>
        </p:nvSpPr>
        <p:spPr>
          <a:xfrm rot="3275443">
            <a:off x="2211959" y="2969126"/>
            <a:ext cx="1337326" cy="1218183"/>
          </a:xfrm>
          <a:custGeom>
            <a:rect l="l" t="t" r="r" b="b"/>
            <a:pathLst>
              <a:path w="1337326" h="1218183" extrusionOk="0">
                <a:moveTo>
                  <a:pt x="0" y="0"/>
                </a:moveTo>
                <a:lnTo>
                  <a:pt x="1337327" y="0"/>
                </a:lnTo>
                <a:lnTo>
                  <a:pt x="1337327" y="1218183"/>
                </a:lnTo>
                <a:lnTo>
                  <a:pt x="0" y="1218183"/>
                </a:lnTo>
                <a:lnTo>
                  <a:pt x="0" y="0"/>
                </a:lnTo>
                <a:close/>
              </a:path>
            </a:pathLst>
          </a:custGeom>
          <a:blipFill rotWithShape="1">
            <a:blip r:embed="rId8">
              <a:alphaModFix/>
            </a:blip>
            <a:stretch>
              <a:fillRect l="0" t="0" r="0" b="0"/>
            </a:stretch>
          </a:blipFill>
          <a:ln>
            <a:noFill/>
          </a:ln>
        </p:spPr>
      </p:sp>
      <p:sp>
        <p:nvSpPr>
          <p:cNvPr id="92" name="Google Shape;92;p1"/>
          <p:cNvSpPr/>
          <p:nvPr/>
        </p:nvSpPr>
        <p:spPr>
          <a:xfrm rot="5488621">
            <a:off x="4959759" y="6772582"/>
            <a:ext cx="2174492" cy="3388019"/>
          </a:xfrm>
          <a:custGeom>
            <a:rect l="l" t="t" r="r" b="b"/>
            <a:pathLst>
              <a:path w="2174492" h="3388019" extrusionOk="0">
                <a:moveTo>
                  <a:pt x="0" y="0"/>
                </a:moveTo>
                <a:lnTo>
                  <a:pt x="2174492" y="0"/>
                </a:lnTo>
                <a:lnTo>
                  <a:pt x="2174492" y="3388019"/>
                </a:lnTo>
                <a:lnTo>
                  <a:pt x="0" y="3388019"/>
                </a:lnTo>
                <a:lnTo>
                  <a:pt x="0" y="0"/>
                </a:lnTo>
                <a:close/>
              </a:path>
            </a:pathLst>
          </a:custGeom>
          <a:blipFill rotWithShape="1">
            <a:blip r:embed="rId9">
              <a:alphaModFix/>
            </a:blip>
            <a:stretch>
              <a:fillRect l="0" t="0" r="0" b="0"/>
            </a:stretch>
          </a:blipFill>
          <a:ln>
            <a:noFill/>
          </a:ln>
        </p:spPr>
      </p:sp>
      <p:sp>
        <p:nvSpPr>
          <p:cNvPr id="93" name="Google Shape;93;p1"/>
          <p:cNvSpPr/>
          <p:nvPr/>
        </p:nvSpPr>
        <p:spPr>
          <a:xfrm rot="-1304326">
            <a:off x="831745" y="3634828"/>
            <a:ext cx="3500388" cy="5714919"/>
          </a:xfrm>
          <a:custGeom>
            <a:rect l="l" t="t" r="r" b="b"/>
            <a:pathLst>
              <a:path w="3500388" h="5714919" extrusionOk="0">
                <a:moveTo>
                  <a:pt x="0" y="0"/>
                </a:moveTo>
                <a:lnTo>
                  <a:pt x="3500388" y="0"/>
                </a:lnTo>
                <a:lnTo>
                  <a:pt x="3500388" y="5714919"/>
                </a:lnTo>
                <a:lnTo>
                  <a:pt x="0" y="5714919"/>
                </a:lnTo>
                <a:lnTo>
                  <a:pt x="0" y="0"/>
                </a:lnTo>
                <a:close/>
              </a:path>
            </a:pathLst>
          </a:custGeom>
          <a:blipFill rotWithShape="1">
            <a:blip r:embed="rId10">
              <a:alphaModFix amt="60000"/>
            </a:blip>
            <a:stretch>
              <a:fillRect l="0" t="0" r="0" b="0"/>
            </a:stretch>
          </a:blipFill>
          <a:ln>
            <a:noFill/>
          </a:ln>
        </p:spPr>
      </p:sp>
      <p:sp>
        <p:nvSpPr>
          <p:cNvPr id="94" name="Google Shape;94;p1"/>
          <p:cNvSpPr/>
          <p:nvPr/>
        </p:nvSpPr>
        <p:spPr>
          <a:xfrm rot="4057876" flipH="1">
            <a:off x="2729377" y="-351199"/>
            <a:ext cx="1394952" cy="2759798"/>
          </a:xfrm>
          <a:custGeom>
            <a:rect l="l" t="t" r="r" b="b"/>
            <a:pathLst>
              <a:path w="1394952" h="2759798" extrusionOk="0">
                <a:moveTo>
                  <a:pt x="1394952" y="0"/>
                </a:moveTo>
                <a:lnTo>
                  <a:pt x="0" y="0"/>
                </a:lnTo>
                <a:lnTo>
                  <a:pt x="0" y="2759798"/>
                </a:lnTo>
                <a:lnTo>
                  <a:pt x="1394952" y="2759798"/>
                </a:lnTo>
                <a:lnTo>
                  <a:pt x="1394952" y="0"/>
                </a:lnTo>
                <a:close/>
              </a:path>
            </a:pathLst>
          </a:custGeom>
          <a:blipFill rotWithShape="1">
            <a:blip r:embed="rId11">
              <a:alphaModFix/>
            </a:blip>
            <a:stretch>
              <a:fillRect l="0" t="0" r="0" b="0"/>
            </a:stretch>
          </a:blipFill>
          <a:ln>
            <a:noFill/>
          </a:ln>
        </p:spPr>
      </p:sp>
      <p:sp>
        <p:nvSpPr>
          <p:cNvPr id="95" name="Google Shape;95;p1"/>
          <p:cNvSpPr/>
          <p:nvPr/>
        </p:nvSpPr>
        <p:spPr>
          <a:xfrm rot="-1051246">
            <a:off x="15805535" y="8247789"/>
            <a:ext cx="5104835" cy="5104835"/>
          </a:xfrm>
          <a:custGeom>
            <a:rect l="l" t="t" r="r" b="b"/>
            <a:pathLst>
              <a:path w="5104835" h="5104835" extrusionOk="0">
                <a:moveTo>
                  <a:pt x="0" y="0"/>
                </a:moveTo>
                <a:lnTo>
                  <a:pt x="5104835" y="0"/>
                </a:lnTo>
                <a:lnTo>
                  <a:pt x="5104835" y="5104835"/>
                </a:lnTo>
                <a:lnTo>
                  <a:pt x="0" y="5104835"/>
                </a:lnTo>
                <a:lnTo>
                  <a:pt x="0" y="0"/>
                </a:lnTo>
                <a:close/>
              </a:path>
            </a:pathLst>
          </a:custGeom>
          <a:blipFill rotWithShape="1">
            <a:blip r:embed="rId6">
              <a:alphaModFix/>
            </a:blip>
            <a:stretch>
              <a:fillRect l="0" t="0" r="0" b="0"/>
            </a:stretch>
          </a:blipFill>
          <a:ln>
            <a:noFill/>
          </a:ln>
        </p:spPr>
      </p:sp>
      <p:sp>
        <p:nvSpPr>
          <p:cNvPr id="96" name="Google Shape;96;p1"/>
          <p:cNvSpPr txBox="1"/>
          <p:nvPr/>
        </p:nvSpPr>
        <p:spPr>
          <a:xfrm>
            <a:off x="1996760" y="6210067"/>
            <a:ext cx="14035941" cy="792599"/>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4045" b="1" i="0" u="none" strike="noStrike" cap="none">
                <a:solidFill>
                  <a:srgbClr val="000000"/>
                </a:solidFill>
                <a:latin typeface="Gaegu"/>
                <a:ea typeface="Gaegu"/>
                <a:cs typeface="Gaegu"/>
                <a:sym typeface="Gaegu"/>
              </a:rPr>
              <a:t>2021-1-DE04-KA220-YOU-000029209</a:t>
            </a:r>
            <a:endParaRPr/>
          </a:p>
        </p:txBody>
      </p:sp>
      <p:sp>
        <p:nvSpPr>
          <p:cNvPr id="97" name="Google Shape;97;p1"/>
          <p:cNvSpPr/>
          <p:nvPr/>
        </p:nvSpPr>
        <p:spPr>
          <a:xfrm rot="-4582645" flipH="1">
            <a:off x="12438527" y="6569008"/>
            <a:ext cx="1394952" cy="2759798"/>
          </a:xfrm>
          <a:custGeom>
            <a:rect l="l" t="t" r="r" b="b"/>
            <a:pathLst>
              <a:path w="1394952" h="2759798" extrusionOk="0">
                <a:moveTo>
                  <a:pt x="1394953" y="0"/>
                </a:moveTo>
                <a:lnTo>
                  <a:pt x="0" y="0"/>
                </a:lnTo>
                <a:lnTo>
                  <a:pt x="0" y="2759797"/>
                </a:lnTo>
                <a:lnTo>
                  <a:pt x="1394953" y="2759797"/>
                </a:lnTo>
                <a:lnTo>
                  <a:pt x="1394953" y="0"/>
                </a:lnTo>
                <a:close/>
              </a:path>
            </a:pathLst>
          </a:custGeom>
          <a:blipFill rotWithShape="1">
            <a:blip r:embed="rId11">
              <a:alphaModFix/>
            </a:blip>
            <a:stretch>
              <a:fillRect l="0" t="0" r="0" b="0"/>
            </a:stretch>
          </a:blipFill>
          <a:ln>
            <a:noFill/>
          </a:ln>
        </p:spPr>
      </p:sp>
      <p:sp>
        <p:nvSpPr>
          <p:cNvPr id="98" name="Google Shape;98;p1"/>
          <p:cNvSpPr/>
          <p:nvPr/>
        </p:nvSpPr>
        <p:spPr>
          <a:xfrm>
            <a:off x="14916594" y="2408866"/>
            <a:ext cx="2496910" cy="2201223"/>
          </a:xfrm>
          <a:custGeom>
            <a:rect l="l" t="t" r="r" b="b"/>
            <a:pathLst>
              <a:path w="2496910" h="2201223" extrusionOk="0">
                <a:moveTo>
                  <a:pt x="0" y="0"/>
                </a:moveTo>
                <a:lnTo>
                  <a:pt x="2496910" y="0"/>
                </a:lnTo>
                <a:lnTo>
                  <a:pt x="2496910" y="2201223"/>
                </a:lnTo>
                <a:lnTo>
                  <a:pt x="0" y="2201223"/>
                </a:lnTo>
                <a:lnTo>
                  <a:pt x="0" y="0"/>
                </a:lnTo>
                <a:close/>
              </a:path>
            </a:pathLst>
          </a:custGeom>
          <a:blipFill rotWithShape="1">
            <a:blip r:embed="rId12">
              <a:alphaModFix/>
            </a:blip>
            <a:stretch>
              <a:fillRect l="0" t="0" r="0" b="0"/>
            </a:stretch>
          </a:blipFill>
          <a:ln>
            <a:noFill/>
          </a:ln>
        </p:spPr>
      </p:sp>
      <p:sp>
        <p:nvSpPr>
          <p:cNvPr id="99" name="Google Shape;99;p1"/>
          <p:cNvSpPr/>
          <p:nvPr/>
        </p:nvSpPr>
        <p:spPr>
          <a:xfrm>
            <a:off x="13623866" y="6441481"/>
            <a:ext cx="2541183" cy="894560"/>
          </a:xfrm>
          <a:custGeom>
            <a:rect l="l" t="t" r="r" b="b"/>
            <a:pathLst>
              <a:path w="2541183" h="894560" extrusionOk="0">
                <a:moveTo>
                  <a:pt x="0" y="0"/>
                </a:moveTo>
                <a:lnTo>
                  <a:pt x="2541183" y="0"/>
                </a:lnTo>
                <a:lnTo>
                  <a:pt x="2541183" y="894560"/>
                </a:lnTo>
                <a:lnTo>
                  <a:pt x="0" y="894560"/>
                </a:lnTo>
                <a:lnTo>
                  <a:pt x="0" y="0"/>
                </a:lnTo>
                <a:close/>
              </a:path>
            </a:pathLst>
          </a:custGeom>
          <a:blipFill rotWithShape="1">
            <a:blip r:embed="rId13">
              <a:alphaModFix/>
            </a:blip>
            <a:stretch>
              <a:fillRect l="0" t="0" r="0" b="0"/>
            </a:stretch>
          </a:blipFill>
          <a:ln>
            <a:noFill/>
          </a:ln>
        </p:spPr>
      </p:sp>
      <p:sp>
        <p:nvSpPr>
          <p:cNvPr id="100" name="Google Shape;100;p1"/>
          <p:cNvSpPr/>
          <p:nvPr/>
        </p:nvSpPr>
        <p:spPr>
          <a:xfrm>
            <a:off x="128510" y="9358973"/>
            <a:ext cx="3635976" cy="836922"/>
          </a:xfrm>
          <a:custGeom>
            <a:rect l="l" t="t" r="r" b="b"/>
            <a:pathLst>
              <a:path w="4049893" h="1164473" extrusionOk="0">
                <a:moveTo>
                  <a:pt x="0" y="0"/>
                </a:moveTo>
                <a:lnTo>
                  <a:pt x="4049893" y="0"/>
                </a:lnTo>
                <a:lnTo>
                  <a:pt x="4049893" y="1164473"/>
                </a:lnTo>
                <a:lnTo>
                  <a:pt x="0" y="1164473"/>
                </a:lnTo>
                <a:lnTo>
                  <a:pt x="0" y="0"/>
                </a:lnTo>
                <a:close/>
              </a:path>
            </a:pathLst>
          </a:custGeom>
          <a:blipFill rotWithShape="1">
            <a:blip r:embed="rId14">
              <a:alphaModFix/>
            </a:blip>
            <a:stretch>
              <a:fillRect l="0" t="0" r="0" b="0"/>
            </a:stretch>
          </a:blipFill>
          <a:ln>
            <a:noFill/>
          </a:ln>
        </p:spPr>
      </p:sp>
      <p:sp>
        <p:nvSpPr>
          <p:cNvPr id="101" name="Google Shape;101;p1"/>
          <p:cNvSpPr/>
          <p:nvPr/>
        </p:nvSpPr>
        <p:spPr>
          <a:xfrm>
            <a:off x="4600075" y="9694263"/>
            <a:ext cx="1438010" cy="501631"/>
          </a:xfrm>
          <a:custGeom>
            <a:rect l="l" t="t" r="r" b="b"/>
            <a:pathLst>
              <a:path w="1438010" h="501631" extrusionOk="0">
                <a:moveTo>
                  <a:pt x="0" y="0"/>
                </a:moveTo>
                <a:lnTo>
                  <a:pt x="1438011" y="0"/>
                </a:lnTo>
                <a:lnTo>
                  <a:pt x="1438011" y="501632"/>
                </a:lnTo>
                <a:lnTo>
                  <a:pt x="0" y="501632"/>
                </a:lnTo>
                <a:lnTo>
                  <a:pt x="0" y="0"/>
                </a:lnTo>
                <a:close/>
              </a:path>
            </a:pathLst>
          </a:custGeom>
          <a:blipFill rotWithShape="1">
            <a:blip r:embed="rId15">
              <a:alphaModFix/>
            </a:blip>
            <a:stretch>
              <a:fillRect l="0" t="0" r="0" b="0"/>
            </a:stretch>
          </a:blipFill>
          <a:ln>
            <a:noFill/>
          </a:ln>
        </p:spPr>
      </p:sp>
      <p:sp>
        <p:nvSpPr>
          <p:cNvPr id="102" name="Google Shape;102;p1"/>
          <p:cNvSpPr txBox="1"/>
          <p:nvPr/>
        </p:nvSpPr>
        <p:spPr>
          <a:xfrm>
            <a:off x="3676999" y="2860569"/>
            <a:ext cx="10934001" cy="623639"/>
          </a:xfrm>
          <a:prstGeom prst="rect">
            <a:avLst/>
          </a:prstGeom>
          <a:noFill/>
          <a:ln>
            <a:noFill/>
          </a:ln>
        </p:spPr>
        <p:txBody>
          <a:bodyPr spcFirstLastPara="1" wrap="square" lIns="0" tIns="0" rIns="0" bIns="0" anchor="t" anchorCtr="0">
            <a:spAutoFit/>
          </a:bodyPr>
          <a:lstStyle/>
          <a:p>
            <a:pPr marL="0" marR="0" lvl="0" indent="0" algn="ctr" rtl="0">
              <a:lnSpc>
                <a:spcPct val="95006"/>
              </a:lnSpc>
              <a:spcBef>
                <a:spcPts val="0"/>
              </a:spcBef>
              <a:spcAft>
                <a:spcPts val="0"/>
              </a:spcAft>
              <a:buNone/>
            </a:pPr>
            <a:r>
              <a:rPr lang="en-US" sz="4045" b="1" i="0" u="none" strike="noStrike" cap="none">
                <a:solidFill>
                  <a:srgbClr val="000000"/>
                </a:solidFill>
                <a:latin typeface="Gaegu"/>
                <a:ea typeface="Gaegu"/>
                <a:cs typeface="Gaegu"/>
                <a:sym typeface="Gaegu"/>
              </a:rPr>
              <a:t>KA220-YOU-Kooperationspartnerschaften im Jugendbereich</a:t>
            </a:r>
            <a:endParaRPr/>
          </a:p>
        </p:txBody>
      </p:sp>
      <p:sp>
        <p:nvSpPr>
          <p:cNvPr id="103" name="Google Shape;103;p1"/>
          <p:cNvSpPr txBox="1"/>
          <p:nvPr/>
        </p:nvSpPr>
        <p:spPr>
          <a:xfrm>
            <a:off x="5769257" y="8804617"/>
            <a:ext cx="6823447" cy="453610"/>
          </a:xfrm>
          <a:prstGeom prst="rect">
            <a:avLst/>
          </a:prstGeom>
          <a:noFill/>
          <a:ln>
            <a:noFill/>
          </a:ln>
        </p:spPr>
        <p:txBody>
          <a:bodyPr spcFirstLastPara="1" wrap="square" lIns="0" tIns="0" rIns="0" bIns="0" anchor="t" anchorCtr="0">
            <a:spAutoFit/>
          </a:bodyPr>
          <a:lstStyle/>
          <a:p>
            <a:pPr marL="0" marR="0" lvl="0" indent="0" algn="ctr" rtl="0">
              <a:lnSpc>
                <a:spcPct val="95013"/>
              </a:lnSpc>
              <a:spcBef>
                <a:spcPts val="0"/>
              </a:spcBef>
              <a:spcAft>
                <a:spcPts val="0"/>
              </a:spcAft>
              <a:buNone/>
            </a:pPr>
            <a:r>
              <a:rPr lang="en-US" sz="3008" b="1" i="0" u="none" strike="noStrike" cap="none">
                <a:solidFill>
                  <a:srgbClr val="FFFFFF"/>
                </a:solidFill>
                <a:latin typeface="Gaegu"/>
                <a:ea typeface="Gaegu"/>
                <a:cs typeface="Gaegu"/>
                <a:sym typeface="Gaegu"/>
              </a:rPr>
              <a:t>Çerokider@</a:t>
            </a:r>
            <a:endParaRPr/>
          </a:p>
        </p:txBody>
      </p:sp>
      <p:sp>
        <p:nvSpPr>
          <p:cNvPr id="104" name="Google Shape;104;p1"/>
          <p:cNvSpPr txBox="1"/>
          <p:nvPr/>
        </p:nvSpPr>
        <p:spPr>
          <a:xfrm>
            <a:off x="6738335" y="9394208"/>
            <a:ext cx="8730265" cy="769441"/>
          </a:xfrm>
          <a:prstGeom prst="rect">
            <a:avLst/>
          </a:prstGeom>
          <a:noFill/>
          <a:ln>
            <a:noFill/>
          </a:ln>
        </p:spPr>
        <p:txBody>
          <a:bodyPr spcFirstLastPara="1" wrap="square" lIns="0" tIns="0" rIns="0" bIns="0" anchor="t" anchorCtr="0">
            <a:spAutoFit/>
          </a:bodyPr>
          <a:lstStyle/>
          <a:p>
            <a:pPr marL="0" marR="0" lvl="0" indent="0" algn="l" rtl="0">
              <a:lnSpc>
                <a:spcPct val="128250"/>
              </a:lnSpc>
              <a:spcBef>
                <a:spcPts val="0"/>
              </a:spcBef>
              <a:spcAft>
                <a:spcPts val="0"/>
              </a:spcAft>
              <a:buNone/>
            </a:pPr>
            <a:r>
              <a:rPr lang="en-US" sz="1200" b="1" i="0" u="none" strike="noStrike" cap="none">
                <a:solidFill>
                  <a:srgbClr val="000000"/>
                </a:solidFill>
                <a:latin typeface="Gaegu"/>
                <a:ea typeface="Gaegu"/>
                <a:cs typeface="Gaegu"/>
                <a:sym typeface="Gaegu"/>
              </a:rPr>
              <a:t>Die Unterstützung der Europäischen Kommission für die Erstellung dieser Veröffentlichung stellt keine Billigung des Inhalts dar, der   </a:t>
            </a:r>
            <a:endParaRPr/>
          </a:p>
          <a:p>
            <a:pPr marL="0" marR="0" lvl="0" indent="0" algn="l" rtl="0">
              <a:lnSpc>
                <a:spcPct val="128250"/>
              </a:lnSpc>
              <a:spcBef>
                <a:spcPts val="0"/>
              </a:spcBef>
              <a:spcAft>
                <a:spcPts val="0"/>
              </a:spcAft>
              <a:buNone/>
            </a:pPr>
            <a:r>
              <a:rPr lang="en-US" sz="1200" b="1" i="0" u="none" strike="noStrike" cap="none">
                <a:solidFill>
                  <a:srgbClr val="000000"/>
                </a:solidFill>
                <a:latin typeface="Gaegu"/>
                <a:ea typeface="Gaegu"/>
                <a:cs typeface="Gaegu"/>
                <a:sym typeface="Gaegu"/>
              </a:rPr>
              <a:t>Die Verantwortung für den Inhalt dieser Veröffentlichung trägt allein der Verfasser; die Kommission haftet nicht für die weitere Verwendung der darin enthaltenen Angaben. Projektnummer: 2021-1-DE04-KA220-YOU-000029209 </a:t>
            </a:r>
            <a:endParaRPr/>
          </a:p>
          <a:p>
            <a:pPr marL="0" marR="0" lvl="0" indent="0" algn="l" rtl="0">
              <a:lnSpc>
                <a:spcPct val="128250"/>
              </a:lnSpc>
              <a:spcBef>
                <a:spcPts val="0"/>
              </a:spcBef>
              <a:spcAft>
                <a:spcPts val="0"/>
              </a:spcAft>
              <a:buNone/>
            </a:pPr>
            <a:r>
              <a:rPr lang="en-US" sz="1200" b="1" i="0" u="none" strike="noStrike" cap="none">
                <a:solidFill>
                  <a:srgbClr val="000000"/>
                </a:solidFill>
                <a:latin typeface="Gaegu"/>
                <a:ea typeface="Gaegu"/>
                <a:cs typeface="Gaegu"/>
                <a:sym typeface="Gaegu"/>
              </a:rPr>
              <a:t>      Für weitere Informationen besuchen Sie unsere offizielle Website: </a:t>
            </a:r>
            <a:r>
              <a:rPr lang="en-US" sz="1200" b="1" i="0" u="sng" strike="noStrike" cap="none">
                <a:solidFill>
                  <a:srgbClr val="000000"/>
                </a:solidFill>
                <a:latin typeface="Gaegu"/>
                <a:ea typeface="Gaegu"/>
                <a:cs typeface="Gaegu"/>
                <a:sym typeface="Gaegu"/>
                <a:hlinkClick r:id="rId16">
                  <a:extLst>
                    <a:ext uri="{A12FA001-AC4F-418D-AE19-62706E023703}">
                      <ahyp:hlinkClr val="tx"/>
                    </a:ext>
                  </a:extLst>
                </a:hlinkClick>
              </a:rPr>
              <a:t>https:</a:t>
            </a:r>
            <a:r>
              <a:rPr lang="en-US" sz="1200" b="1" i="0" u="none" strike="noStrike" cap="none">
                <a:solidFill>
                  <a:srgbClr val="000000"/>
                </a:solidFill>
                <a:latin typeface="Gaegu"/>
                <a:ea typeface="Gaegu"/>
                <a:cs typeface="Gaegu"/>
                <a:sym typeface="Gaegu"/>
              </a:rPr>
              <a:t>//www.e-greenworld.org/ </a:t>
            </a:r>
            <a:endParaRPr sz="1200" b="1" i="0" u="none" strike="noStrike" cap="none">
              <a:solidFill>
                <a:srgbClr val="000000"/>
              </a:solidFill>
              <a:latin typeface="Gaegu"/>
              <a:ea typeface="Gaegu"/>
              <a:cs typeface="Gaegu"/>
              <a:sym typeface="Gaegu"/>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10"/>
          <p:cNvSpPr/>
          <p:nvPr/>
        </p:nvSpPr>
        <p:spPr>
          <a:xfrm>
            <a:off x="0" y="0"/>
            <a:ext cx="18288000" cy="10287000"/>
          </a:xfrm>
          <a:custGeom>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l="-1466" t="-10430" r="-2215" b="-13065"/>
            </a:stretch>
          </a:blipFill>
          <a:ln>
            <a:noFill/>
          </a:ln>
        </p:spPr>
      </p:sp>
      <p:pic>
        <p:nvPicPr>
          <p:cNvPr id="257" name="Google Shape;257;p10"/>
          <p:cNvPicPr preferRelativeResize="0"/>
          <p:nvPr/>
        </p:nvPicPr>
        <p:blipFill rotWithShape="1">
          <a:blip r:embed="rId4">
            <a:alphaModFix/>
          </a:blip>
          <a:srcRect l="0" t="0" r="0" b="0"/>
          <a:stretch/>
        </p:blipFill>
        <p:spPr>
          <a:xfrm>
            <a:off x="400764" y="190794"/>
            <a:ext cx="7535231" cy="1956917"/>
          </a:xfrm>
          <a:prstGeom prst="rect">
            <a:avLst/>
          </a:prstGeom>
          <a:noFill/>
          <a:ln>
            <a:noFill/>
          </a:ln>
        </p:spPr>
      </p:pic>
      <p:pic>
        <p:nvPicPr>
          <p:cNvPr id="258" name="Google Shape;258;p10"/>
          <p:cNvPicPr preferRelativeResize="0"/>
          <p:nvPr/>
        </p:nvPicPr>
        <p:blipFill rotWithShape="1">
          <a:blip r:embed="rId5">
            <a:alphaModFix/>
          </a:blip>
          <a:srcRect l="0" t="0" r="0" b="0"/>
          <a:stretch/>
        </p:blipFill>
        <p:spPr>
          <a:xfrm>
            <a:off x="9801282" y="168075"/>
            <a:ext cx="7504602" cy="1977083"/>
          </a:xfrm>
          <a:prstGeom prst="rect">
            <a:avLst/>
          </a:prstGeom>
          <a:noFill/>
          <a:ln>
            <a:noFill/>
          </a:ln>
        </p:spPr>
      </p:pic>
      <p:sp>
        <p:nvSpPr>
          <p:cNvPr id="259" name="Google Shape;259;p10"/>
          <p:cNvSpPr/>
          <p:nvPr/>
        </p:nvSpPr>
        <p:spPr>
          <a:xfrm>
            <a:off x="5123754" y="1952386"/>
            <a:ext cx="5596030" cy="4933342"/>
          </a:xfrm>
          <a:custGeom>
            <a:rect l="l" t="t" r="r" b="b"/>
            <a:pathLst>
              <a:path w="5596030" h="4933342" extrusionOk="0">
                <a:moveTo>
                  <a:pt x="0" y="0"/>
                </a:moveTo>
                <a:lnTo>
                  <a:pt x="5596030" y="0"/>
                </a:lnTo>
                <a:lnTo>
                  <a:pt x="5596030" y="4933342"/>
                </a:lnTo>
                <a:lnTo>
                  <a:pt x="0" y="4933342"/>
                </a:lnTo>
                <a:lnTo>
                  <a:pt x="0" y="0"/>
                </a:lnTo>
                <a:close/>
              </a:path>
            </a:pathLst>
          </a:custGeom>
          <a:blipFill rotWithShape="1">
            <a:blip r:embed="rId6">
              <a:alphaModFix/>
            </a:blip>
            <a:stretch>
              <a:fillRect l="0" t="0" r="0" b="0"/>
            </a:stretch>
          </a:blipFill>
          <a:ln>
            <a:noFill/>
          </a:ln>
        </p:spPr>
      </p:sp>
      <p:sp>
        <p:nvSpPr>
          <p:cNvPr id="260" name="Google Shape;260;p10"/>
          <p:cNvSpPr txBox="1"/>
          <p:nvPr/>
        </p:nvSpPr>
        <p:spPr>
          <a:xfrm>
            <a:off x="910118" y="2365871"/>
            <a:ext cx="6733617" cy="5750488"/>
          </a:xfrm>
          <a:prstGeom prst="rect">
            <a:avLst/>
          </a:prstGeom>
          <a:noFill/>
          <a:ln>
            <a:noFill/>
          </a:ln>
        </p:spPr>
        <p:txBody>
          <a:bodyPr spcFirstLastPara="1" wrap="square" lIns="0" tIns="0" rIns="0" bIns="0" anchor="t" anchorCtr="0">
            <a:spAutoFit/>
          </a:bodyPr>
          <a:lstStyle/>
          <a:p>
            <a:pPr marL="0" marR="0" lvl="0" indent="0" algn="l" rtl="0">
              <a:lnSpc>
                <a:spcPct val="119008"/>
              </a:lnSpc>
              <a:spcBef>
                <a:spcPts val="0"/>
              </a:spcBef>
              <a:spcAft>
                <a:spcPts val="0"/>
              </a:spcAft>
              <a:buNone/>
            </a:pPr>
            <a:r>
              <a:rPr lang="en-US" sz="2583" b="1" i="0" u="none" strike="noStrike" cap="none">
                <a:solidFill>
                  <a:srgbClr val="000000"/>
                </a:solidFill>
                <a:latin typeface="Dosis SemiBold"/>
                <a:ea typeface="Dosis SemiBold"/>
                <a:cs typeface="Dosis SemiBold"/>
                <a:sym typeface="Dosis SemiBold"/>
              </a:rPr>
              <a:t>- Umweltethik von Crashkurs Philosophie https://m.youtube.com/watch?v=fKtxKkHnJpc </a:t>
            </a:r>
            <a:endParaRPr/>
          </a:p>
          <a:p>
            <a:pPr marL="0" marR="0" lvl="0" indent="0" algn="l" rtl="0">
              <a:lnSpc>
                <a:spcPct val="119008"/>
              </a:lnSpc>
              <a:spcBef>
                <a:spcPts val="0"/>
              </a:spcBef>
              <a:spcAft>
                <a:spcPts val="0"/>
              </a:spcAft>
              <a:buNone/>
            </a:pPr>
            <a:r>
              <a:rPr lang="en-US" sz="2583" b="1" i="0" u="none" strike="noStrike" cap="none">
                <a:solidFill>
                  <a:srgbClr val="000000"/>
                </a:solidFill>
                <a:latin typeface="Dosis SemiBold"/>
                <a:ea typeface="Dosis SemiBold"/>
                <a:cs typeface="Dosis SemiBold"/>
                <a:sym typeface="Dosis SemiBold"/>
              </a:rPr>
              <a:t>- Ethik der Natur von Stanford Encyclopedia of Philosophy https://plato.stanford.edu/entries/ethics-environmental/ </a:t>
            </a:r>
            <a:endParaRPr/>
          </a:p>
          <a:p>
            <a:pPr marL="0" marR="0" lvl="0" indent="0" algn="l" rtl="0">
              <a:lnSpc>
                <a:spcPct val="119008"/>
              </a:lnSpc>
              <a:spcBef>
                <a:spcPts val="0"/>
              </a:spcBef>
              <a:spcAft>
                <a:spcPts val="0"/>
              </a:spcAft>
              <a:buNone/>
            </a:pPr>
            <a:r>
              <a:rPr lang="en-US" sz="2583" b="1" i="0" u="none" strike="noStrike" cap="none">
                <a:solidFill>
                  <a:srgbClr val="000000"/>
                </a:solidFill>
                <a:latin typeface="Dosis SemiBold"/>
                <a:ea typeface="Dosis SemiBold"/>
                <a:cs typeface="Dosis SemiBold"/>
                <a:sym typeface="Dosis SemiBold"/>
              </a:rPr>
              <a:t>- Was ist Umweltethik? von The Guardian https://www.theguardian.com/environment/ethical-living </a:t>
            </a:r>
            <a:endParaRPr/>
          </a:p>
          <a:p>
            <a:pPr marL="0" marR="0" lvl="0" indent="0" algn="l" rtl="0">
              <a:lnSpc>
                <a:spcPct val="119008"/>
              </a:lnSpc>
              <a:spcBef>
                <a:spcPts val="0"/>
              </a:spcBef>
              <a:spcAft>
                <a:spcPts val="0"/>
              </a:spcAft>
              <a:buNone/>
            </a:pPr>
            <a:r>
              <a:rPr lang="en-US" sz="2583" b="1" i="0" u="none" strike="noStrike" cap="none">
                <a:solidFill>
                  <a:srgbClr val="000000"/>
                </a:solidFill>
                <a:latin typeface="Dosis SemiBold"/>
                <a:ea typeface="Dosis SemiBold"/>
                <a:cs typeface="Dosis SemiBold"/>
                <a:sym typeface="Dosis SemiBold"/>
              </a:rPr>
              <a:t>- Umweltgerechtigkeit von Dr. Beverly Daniel Tatum https://www.beverlydanieltatum.com/ </a:t>
            </a:r>
            <a:endParaRPr/>
          </a:p>
          <a:p>
            <a:pPr marL="0" marR="0" lvl="0" indent="0" algn="l" rtl="0">
              <a:lnSpc>
                <a:spcPct val="119008"/>
              </a:lnSpc>
              <a:spcBef>
                <a:spcPts val="0"/>
              </a:spcBef>
              <a:spcAft>
                <a:spcPts val="0"/>
              </a:spcAft>
              <a:buNone/>
            </a:pPr>
            <a:r>
              <a:rPr lang="en-US" sz="2583" b="1" i="0" u="none" strike="noStrike" cap="none">
                <a:solidFill>
                  <a:srgbClr val="000000"/>
                </a:solidFill>
                <a:latin typeface="Dosis SemiBold"/>
                <a:ea typeface="Dosis SemiBold"/>
                <a:cs typeface="Dosis SemiBold"/>
                <a:sym typeface="Dosis SemiBold"/>
              </a:rPr>
              <a:t>- Klimawandel und Umweltethik von Dr. Stephen Gardiner https://yaleclimateconnections.org/2009/10/perfect-moral-storm/ </a:t>
            </a:r>
            <a:endParaRPr/>
          </a:p>
        </p:txBody>
      </p:sp>
      <p:sp>
        <p:nvSpPr>
          <p:cNvPr id="261" name="Google Shape;261;p10"/>
          <p:cNvSpPr txBox="1"/>
          <p:nvPr/>
        </p:nvSpPr>
        <p:spPr>
          <a:xfrm>
            <a:off x="10025432" y="2170642"/>
            <a:ext cx="7927910" cy="5945717"/>
          </a:xfrm>
          <a:prstGeom prst="rect">
            <a:avLst/>
          </a:prstGeom>
          <a:noFill/>
          <a:ln>
            <a:noFill/>
          </a:ln>
        </p:spPr>
        <p:txBody>
          <a:bodyPr spcFirstLastPara="1" wrap="square" lIns="0" tIns="0" rIns="0" bIns="0" anchor="t" anchorCtr="0">
            <a:spAutoFit/>
          </a:bodyPr>
          <a:lstStyle/>
          <a:p>
            <a:pPr marL="0" marR="0" lvl="0" indent="0" algn="l" rtl="0">
              <a:lnSpc>
                <a:spcPct val="119007"/>
              </a:lnSpc>
              <a:spcBef>
                <a:spcPts val="0"/>
              </a:spcBef>
              <a:spcAft>
                <a:spcPts val="0"/>
              </a:spcAft>
              <a:buNone/>
            </a:pPr>
            <a:r>
              <a:rPr lang="en-US" sz="2499" b="1" i="0" u="none" strike="noStrike" cap="none">
                <a:solidFill>
                  <a:srgbClr val="000000"/>
                </a:solidFill>
                <a:latin typeface="Dosis SemiBold"/>
                <a:ea typeface="Dosis SemiBold"/>
                <a:cs typeface="Dosis SemiBold"/>
                <a:sym typeface="Dosis SemiBold"/>
              </a:rPr>
              <a:t>- Umweltethik: Eine Einführung von Holmes Rolston, III https://www.briangwilliams.us/natural-environment/holmes-rolston-iii-1.html </a:t>
            </a:r>
            <a:endParaRPr/>
          </a:p>
          <a:p>
            <a:pPr marL="0" marR="0" lvl="0" indent="0" algn="l" rtl="0">
              <a:lnSpc>
                <a:spcPct val="119007"/>
              </a:lnSpc>
              <a:spcBef>
                <a:spcPts val="0"/>
              </a:spcBef>
              <a:spcAft>
                <a:spcPts val="0"/>
              </a:spcAft>
              <a:buNone/>
            </a:pPr>
            <a:r>
              <a:rPr lang="en-US" sz="2499" b="1" i="0" u="none" strike="noStrike" cap="none">
                <a:solidFill>
                  <a:srgbClr val="000000"/>
                </a:solidFill>
                <a:latin typeface="Dosis SemiBold"/>
                <a:ea typeface="Dosis SemiBold"/>
                <a:cs typeface="Dosis SemiBold"/>
                <a:sym typeface="Dosis SemiBold"/>
              </a:rPr>
              <a:t>- Ein Sand County Almanach von Aldo Leopold https://www.aldoleopold.org/about/aldo-leopold/sand-county-almanac/ </a:t>
            </a:r>
            <a:endParaRPr/>
          </a:p>
          <a:p>
            <a:pPr marL="0" marR="0" lvl="0" indent="0" algn="l" rtl="0">
              <a:lnSpc>
                <a:spcPct val="119007"/>
              </a:lnSpc>
              <a:spcBef>
                <a:spcPts val="0"/>
              </a:spcBef>
              <a:spcAft>
                <a:spcPts val="0"/>
              </a:spcAft>
              <a:buNone/>
            </a:pPr>
            <a:r>
              <a:rPr lang="en-US" sz="2499" b="1" i="0" u="none" strike="noStrike" cap="none">
                <a:solidFill>
                  <a:srgbClr val="000000"/>
                </a:solidFill>
                <a:latin typeface="Dosis SemiBold"/>
                <a:ea typeface="Dosis SemiBold"/>
                <a:cs typeface="Dosis SemiBold"/>
                <a:sym typeface="Dosis SemiBold"/>
              </a:rPr>
              <a:t>- Tiefenökologie: Leben, als ob die Natur eine Rolle spielt von Arne Naess https://www.amazon.com/Deep-Ecology-Living-Nature-Mattered/dp/0879052473 </a:t>
            </a:r>
            <a:endParaRPr/>
          </a:p>
          <a:p>
            <a:pPr marL="0" marR="0" lvl="0" indent="0" algn="l" rtl="0">
              <a:lnSpc>
                <a:spcPct val="119007"/>
              </a:lnSpc>
              <a:spcBef>
                <a:spcPts val="0"/>
              </a:spcBef>
              <a:spcAft>
                <a:spcPts val="0"/>
              </a:spcAft>
              <a:buNone/>
            </a:pPr>
            <a:r>
              <a:rPr lang="en-US" sz="2499" b="1" i="0" u="none" strike="noStrike" cap="none">
                <a:solidFill>
                  <a:srgbClr val="000000"/>
                </a:solidFill>
                <a:latin typeface="Dosis SemiBold"/>
                <a:ea typeface="Dosis SemiBold"/>
                <a:cs typeface="Dosis SemiBold"/>
                <a:sym typeface="Dosis SemiBold"/>
              </a:rPr>
              <a:t>- Die Ethik der Umwelt von Robin Attfield https://www.taylorfrancis.com/books/edit/10.4324/9781315239897/ethics-environment-robin-attfield </a:t>
            </a:r>
            <a:endParaRPr/>
          </a:p>
          <a:p>
            <a:pPr marL="0" marR="0" lvl="0" indent="0" algn="l" rtl="0">
              <a:lnSpc>
                <a:spcPct val="119007"/>
              </a:lnSpc>
              <a:spcBef>
                <a:spcPts val="0"/>
              </a:spcBef>
              <a:spcAft>
                <a:spcPts val="0"/>
              </a:spcAft>
              <a:buNone/>
            </a:pPr>
            <a:r>
              <a:rPr lang="en-US" sz="2499" b="1" i="0" u="none" strike="noStrike" cap="none">
                <a:solidFill>
                  <a:srgbClr val="000000"/>
                </a:solidFill>
                <a:latin typeface="Dosis SemiBold"/>
                <a:ea typeface="Dosis SemiBold"/>
                <a:cs typeface="Dosis SemiBold"/>
                <a:sym typeface="Dosis SemiBold"/>
              </a:rPr>
              <a:t>- Umweltethik: Lektüre in Theorie und Anwendung von Louis P. Pojman und Paul W. Taylor https://www.amazon.com/Environmental-Ethics-Paul-Pojman/dp/0538452846</a:t>
            </a:r>
            <a:endParaRPr/>
          </a:p>
        </p:txBody>
      </p:sp>
      <p:sp>
        <p:nvSpPr>
          <p:cNvPr id="262" name="Google Shape;262;p10"/>
          <p:cNvSpPr txBox="1"/>
          <p:nvPr/>
        </p:nvSpPr>
        <p:spPr>
          <a:xfrm>
            <a:off x="298150" y="1510250"/>
            <a:ext cx="7919893" cy="605155"/>
          </a:xfrm>
          <a:prstGeom prst="rect">
            <a:avLst/>
          </a:prstGeom>
          <a:noFill/>
          <a:ln>
            <a:noFill/>
          </a:ln>
        </p:spPr>
        <p:txBody>
          <a:bodyPr spcFirstLastPara="1" wrap="square" lIns="0" tIns="0" rIns="0" bIns="0" anchor="t" anchorCtr="0">
            <a:spAutoFit/>
          </a:bodyPr>
          <a:lstStyle/>
          <a:p>
            <a:pPr marL="853086" marR="0" lvl="1" indent="-426543" algn="just" rtl="0">
              <a:lnSpc>
                <a:spcPct val="100025"/>
              </a:lnSpc>
              <a:spcBef>
                <a:spcPts val="0"/>
              </a:spcBef>
              <a:spcAft>
                <a:spcPts val="0"/>
              </a:spcAft>
              <a:buClr>
                <a:srgbClr val="000000"/>
              </a:buClr>
              <a:buSzPts val="3950"/>
              <a:buFont typeface="Arial"/>
              <a:buChar char="•"/>
            </a:pPr>
            <a:r>
              <a:rPr lang="en-US" sz="3950" b="1" i="0" u="sng" strike="noStrike" cap="none">
                <a:solidFill>
                  <a:srgbClr val="000000"/>
                </a:solidFill>
                <a:latin typeface="Gaegu"/>
                <a:ea typeface="Gaegu"/>
                <a:cs typeface="Gaegu"/>
                <a:sym typeface="Gaegu"/>
              </a:rPr>
              <a:t>Links zu Videos zum Thema</a:t>
            </a:r>
            <a:endParaRPr/>
          </a:p>
        </p:txBody>
      </p:sp>
      <p:sp>
        <p:nvSpPr>
          <p:cNvPr id="263" name="Google Shape;263;p10"/>
          <p:cNvSpPr txBox="1"/>
          <p:nvPr/>
        </p:nvSpPr>
        <p:spPr>
          <a:xfrm>
            <a:off x="9365793" y="1510250"/>
            <a:ext cx="8587548" cy="582754"/>
          </a:xfrm>
          <a:prstGeom prst="rect">
            <a:avLst/>
          </a:prstGeom>
          <a:noFill/>
          <a:ln>
            <a:noFill/>
          </a:ln>
        </p:spPr>
        <p:txBody>
          <a:bodyPr spcFirstLastPara="1" wrap="square" lIns="0" tIns="0" rIns="0" bIns="0" anchor="t" anchorCtr="0">
            <a:spAutoFit/>
          </a:bodyPr>
          <a:lstStyle/>
          <a:p>
            <a:pPr marL="824325" marR="0" lvl="1" indent="-412161" algn="l" rtl="0">
              <a:lnSpc>
                <a:spcPct val="100000"/>
              </a:lnSpc>
              <a:spcBef>
                <a:spcPts val="0"/>
              </a:spcBef>
              <a:spcAft>
                <a:spcPts val="0"/>
              </a:spcAft>
              <a:buClr>
                <a:srgbClr val="000000"/>
              </a:buClr>
              <a:buSzPts val="3818"/>
              <a:buFont typeface="Arial"/>
              <a:buChar char="•"/>
            </a:pPr>
            <a:r>
              <a:rPr lang="en-US" sz="3818" b="1" i="0" u="sng" strike="noStrike" cap="none">
                <a:solidFill>
                  <a:srgbClr val="000000"/>
                </a:solidFill>
                <a:latin typeface="Gaegu"/>
                <a:ea typeface="Gaegu"/>
                <a:cs typeface="Gaegu"/>
                <a:sym typeface="Gaegu"/>
              </a:rPr>
              <a:t>Weitere Literaturquellen zum Modul</a:t>
            </a:r>
            <a:endParaRPr/>
          </a:p>
        </p:txBody>
      </p:sp>
      <p:sp>
        <p:nvSpPr>
          <p:cNvPr id="264" name="Google Shape;264;p10"/>
          <p:cNvSpPr txBox="1"/>
          <p:nvPr/>
        </p:nvSpPr>
        <p:spPr>
          <a:xfrm>
            <a:off x="5733960" y="9509303"/>
            <a:ext cx="11004848" cy="591185"/>
          </a:xfrm>
          <a:prstGeom prst="rect">
            <a:avLst/>
          </a:prstGeom>
          <a:noFill/>
          <a:ln>
            <a:noFill/>
          </a:ln>
        </p:spPr>
        <p:txBody>
          <a:bodyPr spcFirstLastPara="1" wrap="square" lIns="0" tIns="0" rIns="0" bIns="0" anchor="t" anchorCtr="0">
            <a:spAutoFit/>
          </a:bodyPr>
          <a:lstStyle/>
          <a:p>
            <a:pPr marL="0" marR="0" lvl="0" indent="0" algn="ctr" rtl="0">
              <a:lnSpc>
                <a:spcPct val="140036"/>
              </a:lnSpc>
              <a:spcBef>
                <a:spcPts val="0"/>
              </a:spcBef>
              <a:spcAft>
                <a:spcPts val="0"/>
              </a:spcAft>
              <a:buNone/>
            </a:pPr>
            <a:r>
              <a:rPr lang="en-US" sz="1099" b="1" i="0" u="none" strike="noStrike" cap="none">
                <a:solidFill>
                  <a:srgbClr val="000000"/>
                </a:solidFill>
                <a:latin typeface="Gaegu"/>
                <a:ea typeface="Gaegu"/>
                <a:cs typeface="Gaegu"/>
                <a:sym typeface="Gaegu"/>
              </a:rPr>
              <a:t>Die Unterstützung der Europäischen Kommission für die Erstellung dieser Veröffentlichung stellt keine Billigung des Inhalts dar, der   </a:t>
            </a:r>
            <a:endParaRPr/>
          </a:p>
          <a:p>
            <a:pPr marL="0" marR="0" lvl="0" indent="0" algn="ctr" rtl="0">
              <a:lnSpc>
                <a:spcPct val="140036"/>
              </a:lnSpc>
              <a:spcBef>
                <a:spcPts val="0"/>
              </a:spcBef>
              <a:spcAft>
                <a:spcPts val="0"/>
              </a:spcAft>
              <a:buNone/>
            </a:pPr>
            <a:r>
              <a:rPr lang="en-US" sz="1099" b="1" i="0" u="none" strike="noStrike" cap="none">
                <a:solidFill>
                  <a:srgbClr val="000000"/>
                </a:solidFill>
                <a:latin typeface="Gaegu"/>
                <a:ea typeface="Gaegu"/>
                <a:cs typeface="Gaegu"/>
                <a:sym typeface="Gaegu"/>
              </a:rPr>
              <a:t>Die Verantwortung für den Inhalt dieser Veröffentlichung trägt allein der Verfasser; die Kommission haftet nicht für die weitere Verwendung der darin enthaltenen Angaben. Projektnummer: 2021-1-DE04-KA220-YOU-000029209 </a:t>
            </a:r>
            <a:endParaRPr/>
          </a:p>
          <a:p>
            <a:pPr marL="0" marR="0" lvl="0" indent="0" algn="ctr" rtl="0">
              <a:lnSpc>
                <a:spcPct val="140036"/>
              </a:lnSpc>
              <a:spcBef>
                <a:spcPts val="0"/>
              </a:spcBef>
              <a:spcAft>
                <a:spcPts val="0"/>
              </a:spcAft>
              <a:buNone/>
            </a:pPr>
            <a:r>
              <a:rPr lang="en-US" sz="1099" b="1" i="0" u="none" strike="noStrike" cap="none">
                <a:solidFill>
                  <a:srgbClr val="000000"/>
                </a:solidFill>
                <a:latin typeface="Gaegu"/>
                <a:ea typeface="Gaegu"/>
                <a:cs typeface="Gaegu"/>
                <a:sym typeface="Gaegu"/>
              </a:rPr>
              <a:t>      Für weitere Informationen besuchen Sie unsere offizielle Website: </a:t>
            </a:r>
            <a:r>
              <a:rPr lang="en-US" sz="1099" b="1" i="0" u="sng" strike="noStrike" cap="none">
                <a:solidFill>
                  <a:srgbClr val="000000"/>
                </a:solidFill>
                <a:latin typeface="Gaegu"/>
                <a:ea typeface="Gaegu"/>
                <a:cs typeface="Gaegu"/>
                <a:sym typeface="Gaegu"/>
                <a:hlinkClick r:id="rId7">
                  <a:extLst>
                    <a:ext uri="{A12FA001-AC4F-418D-AE19-62706E023703}">
                      <ahyp:hlinkClr val="tx"/>
                    </a:ext>
                  </a:extLst>
                </a:hlinkClick>
              </a:rPr>
              <a:t>https:</a:t>
            </a:r>
            <a:r>
              <a:rPr lang="en-US" sz="1099" b="1" i="0" u="none" strike="noStrike" cap="none">
                <a:solidFill>
                  <a:srgbClr val="000000"/>
                </a:solidFill>
                <a:latin typeface="Gaegu"/>
                <a:ea typeface="Gaegu"/>
                <a:cs typeface="Gaegu"/>
                <a:sym typeface="Gaegu"/>
              </a:rPr>
              <a:t>//www.e-greenworld.org/ </a:t>
            </a:r>
            <a:endParaRPr sz="1099" b="1" i="0" u="none" strike="noStrike" cap="none">
              <a:solidFill>
                <a:srgbClr val="000000"/>
              </a:solidFill>
              <a:latin typeface="Gaegu"/>
              <a:ea typeface="Gaegu"/>
              <a:cs typeface="Gaegu"/>
              <a:sym typeface="Gaegu"/>
            </a:endParaRPr>
          </a:p>
        </p:txBody>
      </p:sp>
      <p:sp>
        <p:nvSpPr>
          <p:cNvPr id="265" name="Google Shape;265;p10"/>
          <p:cNvSpPr/>
          <p:nvPr/>
        </p:nvSpPr>
        <p:spPr>
          <a:xfrm>
            <a:off x="26158" y="9248667"/>
            <a:ext cx="3751415" cy="913825"/>
          </a:xfrm>
          <a:custGeom>
            <a:rect l="l" t="t" r="r" b="b"/>
            <a:pathLst>
              <a:path w="4049893" h="1164473" extrusionOk="0">
                <a:moveTo>
                  <a:pt x="0" y="0"/>
                </a:moveTo>
                <a:lnTo>
                  <a:pt x="4049892" y="0"/>
                </a:lnTo>
                <a:lnTo>
                  <a:pt x="4049892" y="1164474"/>
                </a:lnTo>
                <a:lnTo>
                  <a:pt x="0" y="1164474"/>
                </a:lnTo>
                <a:lnTo>
                  <a:pt x="0" y="0"/>
                </a:lnTo>
                <a:close/>
              </a:path>
            </a:pathLst>
          </a:custGeom>
          <a:blipFill rotWithShape="1">
            <a:blip r:embed="rId8">
              <a:alphaModFix/>
            </a:blip>
            <a:stretch>
              <a:fillRect l="0" t="0" r="0" b="0"/>
            </a:stretch>
          </a:blipFill>
          <a:ln>
            <a:noFill/>
          </a:ln>
        </p:spPr>
      </p:sp>
      <p:sp>
        <p:nvSpPr>
          <p:cNvPr id="266" name="Google Shape;266;p10"/>
          <p:cNvSpPr/>
          <p:nvPr/>
        </p:nvSpPr>
        <p:spPr>
          <a:xfrm>
            <a:off x="4091120" y="9705580"/>
            <a:ext cx="1438010" cy="501631"/>
          </a:xfrm>
          <a:custGeom>
            <a:rect l="l" t="t" r="r" b="b"/>
            <a:pathLst>
              <a:path w="1438010" h="501631" extrusionOk="0">
                <a:moveTo>
                  <a:pt x="0" y="0"/>
                </a:moveTo>
                <a:lnTo>
                  <a:pt x="1438011" y="0"/>
                </a:lnTo>
                <a:lnTo>
                  <a:pt x="1438011" y="501631"/>
                </a:lnTo>
                <a:lnTo>
                  <a:pt x="0" y="501631"/>
                </a:lnTo>
                <a:lnTo>
                  <a:pt x="0" y="0"/>
                </a:lnTo>
                <a:close/>
              </a:path>
            </a:pathLst>
          </a:custGeom>
          <a:blipFill rotWithShape="1">
            <a:blip r:embed="rId9">
              <a:alphaModFix/>
            </a:blip>
            <a:stretch>
              <a:fillRect l="0" t="0" r="0" b="0"/>
            </a:stretch>
          </a:blipFill>
          <a:ln>
            <a:noFill/>
          </a:ln>
        </p:spPr>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11"/>
          <p:cNvSpPr/>
          <p:nvPr/>
        </p:nvSpPr>
        <p:spPr>
          <a:xfrm>
            <a:off x="0" y="0"/>
            <a:ext cx="18288000" cy="10287000"/>
          </a:xfrm>
          <a:custGeom>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l="-1466" t="-10430" r="-2215" b="-13065"/>
            </a:stretch>
          </a:blipFill>
          <a:ln>
            <a:noFill/>
          </a:ln>
        </p:spPr>
      </p:sp>
      <p:sp>
        <p:nvSpPr>
          <p:cNvPr id="272" name="Google Shape;272;p11"/>
          <p:cNvSpPr/>
          <p:nvPr/>
        </p:nvSpPr>
        <p:spPr>
          <a:xfrm>
            <a:off x="9007194" y="3972252"/>
            <a:ext cx="5596030" cy="4933342"/>
          </a:xfrm>
          <a:custGeom>
            <a:rect l="l" t="t" r="r" b="b"/>
            <a:pathLst>
              <a:path w="5596030" h="4933342" extrusionOk="0">
                <a:moveTo>
                  <a:pt x="0" y="0"/>
                </a:moveTo>
                <a:lnTo>
                  <a:pt x="5596030" y="0"/>
                </a:lnTo>
                <a:lnTo>
                  <a:pt x="5596030" y="4933342"/>
                </a:lnTo>
                <a:lnTo>
                  <a:pt x="0" y="4933342"/>
                </a:lnTo>
                <a:lnTo>
                  <a:pt x="0" y="0"/>
                </a:lnTo>
                <a:close/>
              </a:path>
            </a:pathLst>
          </a:custGeom>
          <a:blipFill rotWithShape="1">
            <a:blip r:embed="rId4">
              <a:alphaModFix/>
            </a:blip>
            <a:stretch>
              <a:fillRect l="0" t="0" r="0" b="0"/>
            </a:stretch>
          </a:blipFill>
          <a:ln>
            <a:noFill/>
          </a:ln>
        </p:spPr>
      </p:sp>
      <p:sp>
        <p:nvSpPr>
          <p:cNvPr id="273" name="Google Shape;273;p11"/>
          <p:cNvSpPr/>
          <p:nvPr/>
        </p:nvSpPr>
        <p:spPr>
          <a:xfrm>
            <a:off x="6606382" y="1760586"/>
            <a:ext cx="11007877" cy="1919966"/>
          </a:xfrm>
          <a:custGeom>
            <a:rect l="l" t="t" r="r" b="b"/>
            <a:pathLst>
              <a:path w="11007877" h="1919966" extrusionOk="0">
                <a:moveTo>
                  <a:pt x="0" y="0"/>
                </a:moveTo>
                <a:lnTo>
                  <a:pt x="11007878" y="0"/>
                </a:lnTo>
                <a:lnTo>
                  <a:pt x="11007878" y="1919966"/>
                </a:lnTo>
                <a:lnTo>
                  <a:pt x="0" y="1919966"/>
                </a:lnTo>
                <a:lnTo>
                  <a:pt x="0" y="0"/>
                </a:lnTo>
                <a:close/>
              </a:path>
            </a:pathLst>
          </a:custGeom>
          <a:blipFill rotWithShape="1">
            <a:blip r:embed="rId5">
              <a:alphaModFix/>
            </a:blip>
            <a:stretch>
              <a:fillRect l="0" t="-102668" r="-4788" b="-52661"/>
            </a:stretch>
          </a:blipFill>
          <a:ln>
            <a:noFill/>
          </a:ln>
        </p:spPr>
      </p:sp>
      <p:sp>
        <p:nvSpPr>
          <p:cNvPr id="274" name="Google Shape;274;p11"/>
          <p:cNvSpPr txBox="1"/>
          <p:nvPr/>
        </p:nvSpPr>
        <p:spPr>
          <a:xfrm>
            <a:off x="7184494" y="2438043"/>
            <a:ext cx="10213727" cy="54600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3500" b="1" i="0" u="none" strike="noStrike" cap="none">
                <a:solidFill>
                  <a:srgbClr val="000000"/>
                </a:solidFill>
                <a:latin typeface="Gaegu"/>
                <a:ea typeface="Gaegu"/>
                <a:cs typeface="Gaegu"/>
                <a:sym typeface="Gaegu"/>
              </a:rPr>
              <a:t>Umsetzungsaktivitäten für den Inhalt des Moduls</a:t>
            </a:r>
            <a:endParaRPr/>
          </a:p>
        </p:txBody>
      </p:sp>
      <p:sp>
        <p:nvSpPr>
          <p:cNvPr id="275" name="Google Shape;275;p11"/>
          <p:cNvSpPr/>
          <p:nvPr/>
        </p:nvSpPr>
        <p:spPr>
          <a:xfrm rot="-1051246">
            <a:off x="-2147609" y="6984438"/>
            <a:ext cx="5104835" cy="5104835"/>
          </a:xfrm>
          <a:custGeom>
            <a:rect l="l" t="t" r="r" b="b"/>
            <a:pathLst>
              <a:path w="5104835" h="5104835" extrusionOk="0">
                <a:moveTo>
                  <a:pt x="0" y="0"/>
                </a:moveTo>
                <a:lnTo>
                  <a:pt x="5104835" y="0"/>
                </a:lnTo>
                <a:lnTo>
                  <a:pt x="5104835" y="5104835"/>
                </a:lnTo>
                <a:lnTo>
                  <a:pt x="0" y="5104835"/>
                </a:lnTo>
                <a:lnTo>
                  <a:pt x="0" y="0"/>
                </a:lnTo>
                <a:close/>
              </a:path>
            </a:pathLst>
          </a:custGeom>
          <a:blipFill rotWithShape="1">
            <a:blip r:embed="rId6">
              <a:alphaModFix/>
            </a:blip>
            <a:stretch>
              <a:fillRect l="0" t="0" r="0" b="0"/>
            </a:stretch>
          </a:blipFill>
          <a:ln>
            <a:noFill/>
          </a:ln>
        </p:spPr>
      </p:sp>
      <p:sp>
        <p:nvSpPr>
          <p:cNvPr id="276" name="Google Shape;276;p11"/>
          <p:cNvSpPr/>
          <p:nvPr/>
        </p:nvSpPr>
        <p:spPr>
          <a:xfrm>
            <a:off x="608873" y="1028700"/>
            <a:ext cx="3497419" cy="6256660"/>
          </a:xfrm>
          <a:custGeom>
            <a:rect l="l" t="t" r="r" b="b"/>
            <a:pathLst>
              <a:path w="3497419" h="6256660" extrusionOk="0">
                <a:moveTo>
                  <a:pt x="0" y="0"/>
                </a:moveTo>
                <a:lnTo>
                  <a:pt x="3497420" y="0"/>
                </a:lnTo>
                <a:lnTo>
                  <a:pt x="3497420" y="6256660"/>
                </a:lnTo>
                <a:lnTo>
                  <a:pt x="0" y="6256660"/>
                </a:lnTo>
                <a:lnTo>
                  <a:pt x="0" y="0"/>
                </a:lnTo>
                <a:close/>
              </a:path>
            </a:pathLst>
          </a:custGeom>
          <a:blipFill rotWithShape="1">
            <a:blip r:embed="rId7">
              <a:alphaModFix/>
            </a:blip>
            <a:stretch>
              <a:fillRect l="0" t="0" r="0" b="0"/>
            </a:stretch>
          </a:blipFill>
          <a:ln>
            <a:noFill/>
          </a:ln>
        </p:spPr>
      </p:sp>
      <p:sp>
        <p:nvSpPr>
          <p:cNvPr id="277" name="Google Shape;277;p11"/>
          <p:cNvSpPr/>
          <p:nvPr/>
        </p:nvSpPr>
        <p:spPr>
          <a:xfrm>
            <a:off x="3154556" y="4381999"/>
            <a:ext cx="2942564" cy="5154856"/>
          </a:xfrm>
          <a:custGeom>
            <a:rect l="l" t="t" r="r" b="b"/>
            <a:pathLst>
              <a:path w="2942564" h="5154856" extrusionOk="0">
                <a:moveTo>
                  <a:pt x="0" y="0"/>
                </a:moveTo>
                <a:lnTo>
                  <a:pt x="2942563" y="0"/>
                </a:lnTo>
                <a:lnTo>
                  <a:pt x="2942563" y="5154856"/>
                </a:lnTo>
                <a:lnTo>
                  <a:pt x="0" y="5154856"/>
                </a:lnTo>
                <a:lnTo>
                  <a:pt x="0" y="0"/>
                </a:lnTo>
                <a:close/>
              </a:path>
            </a:pathLst>
          </a:custGeom>
          <a:blipFill rotWithShape="1">
            <a:blip r:embed="rId8">
              <a:alphaModFix/>
            </a:blip>
            <a:stretch>
              <a:fillRect l="0" t="0" r="0" b="0"/>
            </a:stretch>
          </a:blipFill>
          <a:ln>
            <a:noFill/>
          </a:ln>
        </p:spPr>
      </p:sp>
      <p:sp>
        <p:nvSpPr>
          <p:cNvPr id="278" name="Google Shape;278;p11"/>
          <p:cNvSpPr txBox="1"/>
          <p:nvPr/>
        </p:nvSpPr>
        <p:spPr>
          <a:xfrm>
            <a:off x="6629768" y="4084312"/>
            <a:ext cx="10984491" cy="4276725"/>
          </a:xfrm>
          <a:prstGeom prst="rect">
            <a:avLst/>
          </a:prstGeom>
          <a:noFill/>
          <a:ln>
            <a:noFill/>
          </a:ln>
        </p:spPr>
        <p:txBody>
          <a:bodyPr spcFirstLastPara="1" wrap="square" lIns="0" tIns="0" rIns="0" bIns="0" anchor="t" anchorCtr="0">
            <a:spAutoFit/>
          </a:bodyPr>
          <a:lstStyle/>
          <a:p>
            <a:pPr marL="0" marR="0" lvl="0" indent="0" algn="ctr" rtl="0">
              <a:lnSpc>
                <a:spcPct val="138015"/>
              </a:lnSpc>
              <a:spcBef>
                <a:spcPts val="0"/>
              </a:spcBef>
              <a:spcAft>
                <a:spcPts val="0"/>
              </a:spcAft>
              <a:buNone/>
            </a:pPr>
            <a:r>
              <a:rPr lang="en-US" sz="2499" b="1" i="0" u="none" strike="noStrike" cap="none">
                <a:solidFill>
                  <a:srgbClr val="000000"/>
                </a:solidFill>
                <a:latin typeface="Dosis SemiBold"/>
                <a:ea typeface="Dosis SemiBold"/>
                <a:cs typeface="Dosis SemiBold"/>
                <a:sym typeface="Dosis SemiBold"/>
              </a:rPr>
              <a:t>Die Umwelterziehung schult das Verantwortungs- und Umweltbewusstsein.</a:t>
            </a:r>
            <a:endParaRPr/>
          </a:p>
          <a:p>
            <a:pPr marL="0" marR="0" lvl="0" indent="0" algn="ctr" rtl="0">
              <a:lnSpc>
                <a:spcPct val="138015"/>
              </a:lnSpc>
              <a:spcBef>
                <a:spcPts val="0"/>
              </a:spcBef>
              <a:spcAft>
                <a:spcPts val="0"/>
              </a:spcAft>
              <a:buNone/>
            </a:pPr>
            <a:r>
              <a:rPr lang="en-US" sz="2499" b="1" i="0" u="none" strike="noStrike" cap="none">
                <a:solidFill>
                  <a:srgbClr val="000000"/>
                </a:solidFill>
                <a:latin typeface="Dosis SemiBold"/>
                <a:ea typeface="Dosis SemiBold"/>
                <a:cs typeface="Dosis SemiBold"/>
                <a:sym typeface="Dosis SemiBold"/>
              </a:rPr>
              <a:t>Ethische und ästhetische Werte vertiefen die Verbindung der Schüler mit der Umwelt.</a:t>
            </a:r>
            <a:endParaRPr/>
          </a:p>
          <a:p>
            <a:pPr marL="0" marR="0" lvl="0" indent="0" algn="ctr" rtl="0">
              <a:lnSpc>
                <a:spcPct val="138015"/>
              </a:lnSpc>
              <a:spcBef>
                <a:spcPts val="0"/>
              </a:spcBef>
              <a:spcAft>
                <a:spcPts val="0"/>
              </a:spcAft>
              <a:buNone/>
            </a:pPr>
            <a:r>
              <a:t/>
            </a:r>
            <a:endParaRPr sz="2499" b="1" i="0" u="none" strike="noStrike" cap="none">
              <a:solidFill>
                <a:srgbClr val="000000"/>
              </a:solidFill>
              <a:latin typeface="Dosis SemiBold"/>
              <a:ea typeface="Dosis SemiBold"/>
              <a:cs typeface="Dosis SemiBold"/>
              <a:sym typeface="Dosis SemiBold"/>
            </a:endParaRPr>
          </a:p>
          <a:p>
            <a:pPr marL="0" marR="0" lvl="0" indent="0" algn="ctr" rtl="0">
              <a:lnSpc>
                <a:spcPct val="138015"/>
              </a:lnSpc>
              <a:spcBef>
                <a:spcPts val="0"/>
              </a:spcBef>
              <a:spcAft>
                <a:spcPts val="0"/>
              </a:spcAft>
              <a:buNone/>
            </a:pPr>
            <a:r>
              <a:rPr lang="en-US" sz="2499" b="1" i="0" u="none" strike="noStrike" cap="none">
                <a:solidFill>
                  <a:srgbClr val="000000"/>
                </a:solidFill>
                <a:latin typeface="Dosis SemiBold"/>
                <a:ea typeface="Dosis SemiBold"/>
                <a:cs typeface="Dosis SemiBold"/>
                <a:sym typeface="Dosis SemiBold"/>
              </a:rPr>
              <a:t>Alle Lebewesen respektieren: Betonen Sie den Respekt für alle Lebensformen.</a:t>
            </a:r>
            <a:endParaRPr/>
          </a:p>
          <a:p>
            <a:pPr marL="0" marR="0" lvl="0" indent="0" algn="ctr" rtl="0">
              <a:lnSpc>
                <a:spcPct val="138015"/>
              </a:lnSpc>
              <a:spcBef>
                <a:spcPts val="0"/>
              </a:spcBef>
              <a:spcAft>
                <a:spcPts val="0"/>
              </a:spcAft>
              <a:buNone/>
            </a:pPr>
            <a:r>
              <a:rPr lang="en-US" sz="2499" b="1" i="0" u="none" strike="noStrike" cap="none">
                <a:solidFill>
                  <a:srgbClr val="000000"/>
                </a:solidFill>
                <a:latin typeface="Dosis SemiBold"/>
                <a:ea typeface="Dosis SemiBold"/>
                <a:cs typeface="Dosis SemiBold"/>
                <a:sym typeface="Dosis SemiBold"/>
              </a:rPr>
              <a:t>Die Auswirkungen des Menschen verstehen: Erörterung der ethischen Folgen menschlichen Handelns.</a:t>
            </a:r>
            <a:endParaRPr/>
          </a:p>
          <a:p>
            <a:pPr marL="0" marR="0" lvl="0" indent="0" algn="ctr" rtl="0">
              <a:lnSpc>
                <a:spcPct val="138015"/>
              </a:lnSpc>
              <a:spcBef>
                <a:spcPts val="0"/>
              </a:spcBef>
              <a:spcAft>
                <a:spcPts val="0"/>
              </a:spcAft>
              <a:buNone/>
            </a:pPr>
            <a:r>
              <a:rPr lang="en-US" sz="2499" b="1" i="0" u="none" strike="noStrike" cap="none">
                <a:solidFill>
                  <a:srgbClr val="000000"/>
                </a:solidFill>
                <a:latin typeface="Dosis SemiBold"/>
                <a:ea typeface="Dosis SemiBold"/>
                <a:cs typeface="Dosis SemiBold"/>
                <a:sym typeface="Dosis SemiBold"/>
              </a:rPr>
              <a:t>Verantwortung übernehmen: Bringen Sie den Schülern bei, ihre Umweltauswirkungen zu verringern.</a:t>
            </a:r>
            <a:endParaRPr/>
          </a:p>
          <a:p>
            <a:pPr marL="0" marR="0" lvl="0" indent="0" algn="ctr" rtl="0">
              <a:lnSpc>
                <a:spcPct val="138015"/>
              </a:lnSpc>
              <a:spcBef>
                <a:spcPts val="0"/>
              </a:spcBef>
              <a:spcAft>
                <a:spcPts val="0"/>
              </a:spcAft>
              <a:buNone/>
            </a:pPr>
            <a:r>
              <a:t/>
            </a:r>
            <a:endParaRPr sz="2499" b="1" i="0" u="none" strike="noStrike" cap="none">
              <a:solidFill>
                <a:srgbClr val="000000"/>
              </a:solidFill>
              <a:latin typeface="Dosis SemiBold"/>
              <a:ea typeface="Dosis SemiBold"/>
              <a:cs typeface="Dosis SemiBold"/>
              <a:sym typeface="Dosis SemiBold"/>
            </a:endParaRPr>
          </a:p>
          <a:p>
            <a:pPr marL="0" marR="0" lvl="0" indent="0" algn="ctr" rtl="0">
              <a:lnSpc>
                <a:spcPct val="138015"/>
              </a:lnSpc>
              <a:spcBef>
                <a:spcPts val="0"/>
              </a:spcBef>
              <a:spcAft>
                <a:spcPts val="0"/>
              </a:spcAft>
              <a:buNone/>
            </a:pPr>
            <a:r>
              <a:rPr lang="en-US" sz="2499" b="1" i="0" u="none" strike="noStrike" cap="none">
                <a:solidFill>
                  <a:srgbClr val="000000"/>
                </a:solidFill>
                <a:latin typeface="Dosis SemiBold"/>
                <a:ea typeface="Dosis SemiBold"/>
                <a:cs typeface="Dosis SemiBold"/>
                <a:sym typeface="Dosis SemiBold"/>
              </a:rPr>
              <a:t>Exkursionen in Naturgebiete: Erleben Sie die Schönheit der Natur aus erster Hand.</a:t>
            </a:r>
            <a:endParaRPr/>
          </a:p>
          <a:p>
            <a:pPr marL="0" marR="0" lvl="0" indent="0" algn="ctr" rtl="0">
              <a:lnSpc>
                <a:spcPct val="138015"/>
              </a:lnSpc>
              <a:spcBef>
                <a:spcPts val="0"/>
              </a:spcBef>
              <a:spcAft>
                <a:spcPts val="0"/>
              </a:spcAft>
              <a:buNone/>
            </a:pPr>
            <a:r>
              <a:rPr lang="en-US" sz="2499" b="1" i="0" u="none" strike="noStrike" cap="none">
                <a:solidFill>
                  <a:srgbClr val="000000"/>
                </a:solidFill>
                <a:latin typeface="Dosis SemiBold"/>
                <a:ea typeface="Dosis SemiBold"/>
                <a:cs typeface="Dosis SemiBold"/>
                <a:sym typeface="Dosis SemiBold"/>
              </a:rPr>
              <a:t>Naturdokumentationen und -fotografien: Schätzen Sie die Schönheit der Natur durch Medien.</a:t>
            </a:r>
            <a:endParaRPr/>
          </a:p>
          <a:p>
            <a:pPr marL="0" marR="0" lvl="0" indent="0" algn="ctr" rtl="0">
              <a:lnSpc>
                <a:spcPct val="138015"/>
              </a:lnSpc>
              <a:spcBef>
                <a:spcPts val="0"/>
              </a:spcBef>
              <a:spcAft>
                <a:spcPts val="0"/>
              </a:spcAft>
              <a:buNone/>
            </a:pPr>
            <a:r>
              <a:rPr lang="en-US" sz="2499" b="1" i="0" u="none" strike="noStrike" cap="none">
                <a:solidFill>
                  <a:srgbClr val="000000"/>
                </a:solidFill>
                <a:latin typeface="Dosis SemiBold"/>
                <a:ea typeface="Dosis SemiBold"/>
                <a:cs typeface="Dosis SemiBold"/>
                <a:sym typeface="Dosis SemiBold"/>
              </a:rPr>
              <a:t>Die Schönheit der Natur wertschätzen: Sensibilität für den ästhetischen Wert der Natur entwickeln.</a:t>
            </a:r>
            <a:endParaRPr/>
          </a:p>
        </p:txBody>
      </p:sp>
      <p:sp>
        <p:nvSpPr>
          <p:cNvPr id="279" name="Google Shape;279;p11"/>
          <p:cNvSpPr/>
          <p:nvPr/>
        </p:nvSpPr>
        <p:spPr>
          <a:xfrm rot="5400000" flipH="1">
            <a:off x="10183489" y="2334366"/>
            <a:ext cx="1207064" cy="2388077"/>
          </a:xfrm>
          <a:custGeom>
            <a:rect l="l" t="t" r="r" b="b"/>
            <a:pathLst>
              <a:path w="1207064" h="2388077" extrusionOk="0">
                <a:moveTo>
                  <a:pt x="1207064" y="0"/>
                </a:moveTo>
                <a:lnTo>
                  <a:pt x="0" y="0"/>
                </a:lnTo>
                <a:lnTo>
                  <a:pt x="0" y="2388077"/>
                </a:lnTo>
                <a:lnTo>
                  <a:pt x="1207064" y="2388077"/>
                </a:lnTo>
                <a:lnTo>
                  <a:pt x="1207064" y="0"/>
                </a:lnTo>
                <a:close/>
              </a:path>
            </a:pathLst>
          </a:custGeom>
          <a:blipFill rotWithShape="1">
            <a:blip r:embed="rId9">
              <a:alphaModFix/>
            </a:blip>
            <a:stretch>
              <a:fillRect l="0" t="0" r="0" b="0"/>
            </a:stretch>
          </a:blipFill>
          <a:ln>
            <a:noFill/>
          </a:ln>
        </p:spPr>
      </p:sp>
      <p:sp>
        <p:nvSpPr>
          <p:cNvPr id="280" name="Google Shape;280;p11"/>
          <p:cNvSpPr txBox="1"/>
          <p:nvPr/>
        </p:nvSpPr>
        <p:spPr>
          <a:xfrm>
            <a:off x="6738335" y="9394208"/>
            <a:ext cx="8730265" cy="769441"/>
          </a:xfrm>
          <a:prstGeom prst="rect">
            <a:avLst/>
          </a:prstGeom>
          <a:noFill/>
          <a:ln>
            <a:noFill/>
          </a:ln>
        </p:spPr>
        <p:txBody>
          <a:bodyPr spcFirstLastPara="1" wrap="square" lIns="0" tIns="0" rIns="0" bIns="0" anchor="t" anchorCtr="0">
            <a:spAutoFit/>
          </a:bodyPr>
          <a:lstStyle/>
          <a:p>
            <a:pPr marL="0" marR="0" lvl="0" indent="0" algn="l" rtl="0">
              <a:lnSpc>
                <a:spcPct val="128250"/>
              </a:lnSpc>
              <a:spcBef>
                <a:spcPts val="0"/>
              </a:spcBef>
              <a:spcAft>
                <a:spcPts val="0"/>
              </a:spcAft>
              <a:buNone/>
            </a:pPr>
            <a:r>
              <a:rPr lang="en-US" sz="1200" b="1" i="0" u="none" strike="noStrike" cap="none">
                <a:solidFill>
                  <a:srgbClr val="000000"/>
                </a:solidFill>
                <a:latin typeface="Gaegu"/>
                <a:ea typeface="Gaegu"/>
                <a:cs typeface="Gaegu"/>
                <a:sym typeface="Gaegu"/>
              </a:rPr>
              <a:t>Die Unterstützung der Europäischen Kommission für die Erstellung dieser Veröffentlichung stellt keine Billigung des Inhalts dar, der   </a:t>
            </a:r>
            <a:endParaRPr/>
          </a:p>
          <a:p>
            <a:pPr marL="0" marR="0" lvl="0" indent="0" algn="l" rtl="0">
              <a:lnSpc>
                <a:spcPct val="128250"/>
              </a:lnSpc>
              <a:spcBef>
                <a:spcPts val="0"/>
              </a:spcBef>
              <a:spcAft>
                <a:spcPts val="0"/>
              </a:spcAft>
              <a:buNone/>
            </a:pPr>
            <a:r>
              <a:rPr lang="en-US" sz="1200" b="1" i="0" u="none" strike="noStrike" cap="none">
                <a:solidFill>
                  <a:srgbClr val="000000"/>
                </a:solidFill>
                <a:latin typeface="Gaegu"/>
                <a:ea typeface="Gaegu"/>
                <a:cs typeface="Gaegu"/>
                <a:sym typeface="Gaegu"/>
              </a:rPr>
              <a:t>Die Verantwortung für den Inhalt dieser Veröffentlichung trägt allein der Verfasser; die Kommission haftet nicht für die weitere Verwendung der darin enthaltenen Angaben. Projektnummer: 2021-1-DE04-KA220-YOU-000029209 </a:t>
            </a:r>
            <a:endParaRPr/>
          </a:p>
          <a:p>
            <a:pPr marL="0" marR="0" lvl="0" indent="0" algn="l" rtl="0">
              <a:lnSpc>
                <a:spcPct val="128250"/>
              </a:lnSpc>
              <a:spcBef>
                <a:spcPts val="0"/>
              </a:spcBef>
              <a:spcAft>
                <a:spcPts val="0"/>
              </a:spcAft>
              <a:buNone/>
            </a:pPr>
            <a:r>
              <a:rPr lang="en-US" sz="1200" b="1" i="0" u="none" strike="noStrike" cap="none">
                <a:solidFill>
                  <a:srgbClr val="000000"/>
                </a:solidFill>
                <a:latin typeface="Gaegu"/>
                <a:ea typeface="Gaegu"/>
                <a:cs typeface="Gaegu"/>
                <a:sym typeface="Gaegu"/>
              </a:rPr>
              <a:t>      Für weitere Informationen besuchen Sie unsere offizielle Website: </a:t>
            </a:r>
            <a:r>
              <a:rPr lang="en-US" sz="1200" b="1" i="0" u="sng" strike="noStrike" cap="none">
                <a:solidFill>
                  <a:srgbClr val="000000"/>
                </a:solidFill>
                <a:latin typeface="Gaegu"/>
                <a:ea typeface="Gaegu"/>
                <a:cs typeface="Gaegu"/>
                <a:sym typeface="Gaegu"/>
                <a:hlinkClick r:id="rId10">
                  <a:extLst>
                    <a:ext uri="{A12FA001-AC4F-418D-AE19-62706E023703}">
                      <ahyp:hlinkClr val="tx"/>
                    </a:ext>
                  </a:extLst>
                </a:hlinkClick>
              </a:rPr>
              <a:t>https:</a:t>
            </a:r>
            <a:r>
              <a:rPr lang="en-US" sz="1200" b="1" i="0" u="none" strike="noStrike" cap="none">
                <a:solidFill>
                  <a:srgbClr val="000000"/>
                </a:solidFill>
                <a:latin typeface="Gaegu"/>
                <a:ea typeface="Gaegu"/>
                <a:cs typeface="Gaegu"/>
                <a:sym typeface="Gaegu"/>
              </a:rPr>
              <a:t>//www.e-greenworld.org/ </a:t>
            </a:r>
            <a:endParaRPr sz="1200" b="1" i="0" u="none" strike="noStrike" cap="none">
              <a:solidFill>
                <a:srgbClr val="000000"/>
              </a:solidFill>
              <a:latin typeface="Gaegu"/>
              <a:ea typeface="Gaegu"/>
              <a:cs typeface="Gaegu"/>
              <a:sym typeface="Gaegu"/>
            </a:endParaRPr>
          </a:p>
        </p:txBody>
      </p:sp>
      <p:sp>
        <p:nvSpPr>
          <p:cNvPr id="281" name="Google Shape;281;p11"/>
          <p:cNvSpPr/>
          <p:nvPr/>
        </p:nvSpPr>
        <p:spPr>
          <a:xfrm>
            <a:off x="134875" y="9394208"/>
            <a:ext cx="3217925" cy="854117"/>
          </a:xfrm>
          <a:custGeom>
            <a:rect l="l" t="t" r="r" b="b"/>
            <a:pathLst>
              <a:path w="4049893" h="1164473" extrusionOk="0">
                <a:moveTo>
                  <a:pt x="0" y="0"/>
                </a:moveTo>
                <a:lnTo>
                  <a:pt x="4049892" y="0"/>
                </a:lnTo>
                <a:lnTo>
                  <a:pt x="4049892" y="1164474"/>
                </a:lnTo>
                <a:lnTo>
                  <a:pt x="0" y="1164474"/>
                </a:lnTo>
                <a:lnTo>
                  <a:pt x="0" y="0"/>
                </a:lnTo>
                <a:close/>
              </a:path>
            </a:pathLst>
          </a:custGeom>
          <a:blipFill rotWithShape="1">
            <a:blip r:embed="rId11">
              <a:alphaModFix/>
            </a:blip>
            <a:stretch>
              <a:fillRect l="0" t="0" r="0" b="0"/>
            </a:stretch>
          </a:blipFill>
          <a:ln>
            <a:noFill/>
          </a:ln>
        </p:spPr>
      </p:sp>
      <p:sp>
        <p:nvSpPr>
          <p:cNvPr id="282" name="Google Shape;282;p11"/>
          <p:cNvSpPr/>
          <p:nvPr/>
        </p:nvSpPr>
        <p:spPr>
          <a:xfrm>
            <a:off x="3934857" y="9662018"/>
            <a:ext cx="1438010" cy="501631"/>
          </a:xfrm>
          <a:custGeom>
            <a:rect l="l" t="t" r="r" b="b"/>
            <a:pathLst>
              <a:path w="1438010" h="501631" extrusionOk="0">
                <a:moveTo>
                  <a:pt x="0" y="0"/>
                </a:moveTo>
                <a:lnTo>
                  <a:pt x="1438011" y="0"/>
                </a:lnTo>
                <a:lnTo>
                  <a:pt x="1438011" y="501631"/>
                </a:lnTo>
                <a:lnTo>
                  <a:pt x="0" y="501631"/>
                </a:lnTo>
                <a:lnTo>
                  <a:pt x="0" y="0"/>
                </a:lnTo>
                <a:close/>
              </a:path>
            </a:pathLst>
          </a:custGeom>
          <a:blipFill rotWithShape="1">
            <a:blip r:embed="rId12">
              <a:alphaModFix/>
            </a:blip>
            <a:stretch>
              <a:fillRect l="0" t="0" r="0" b="0"/>
            </a:stretch>
          </a:blipFill>
          <a:ln>
            <a:noFill/>
          </a:ln>
        </p:spPr>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12"/>
          <p:cNvSpPr/>
          <p:nvPr/>
        </p:nvSpPr>
        <p:spPr>
          <a:xfrm>
            <a:off x="0" y="0"/>
            <a:ext cx="18288000" cy="10287000"/>
          </a:xfrm>
          <a:custGeom>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l="-1466" t="-10430" r="-2215" b="-13065"/>
            </a:stretch>
          </a:blipFill>
          <a:ln>
            <a:noFill/>
          </a:ln>
        </p:spPr>
      </p:sp>
      <p:grpSp>
        <p:nvGrpSpPr>
          <p:cNvPr id="288" name="Google Shape;288;p12"/>
          <p:cNvGrpSpPr/>
          <p:nvPr/>
        </p:nvGrpSpPr>
        <p:grpSpPr>
          <a:xfrm>
            <a:off x="1996760" y="1967160"/>
            <a:ext cx="14294479" cy="5990979"/>
            <a:chOff x="0" y="1"/>
            <a:chExt cx="19059305" cy="7987972"/>
          </a:xfrm>
        </p:grpSpPr>
        <p:sp>
          <p:nvSpPr>
            <p:cNvPr id="289" name="Google Shape;289;p12"/>
            <p:cNvSpPr/>
            <p:nvPr/>
          </p:nvSpPr>
          <p:spPr>
            <a:xfrm rot="92033">
              <a:off x="273808" y="428159"/>
              <a:ext cx="18690996" cy="7310963"/>
            </a:xfrm>
            <a:custGeom>
              <a:rect l="l" t="t" r="r" b="b"/>
              <a:pathLst>
                <a:path w="18690996" h="7310963" extrusionOk="0">
                  <a:moveTo>
                    <a:pt x="0" y="0"/>
                  </a:moveTo>
                  <a:lnTo>
                    <a:pt x="18690996" y="0"/>
                  </a:lnTo>
                  <a:lnTo>
                    <a:pt x="18690996" y="7310964"/>
                  </a:lnTo>
                  <a:lnTo>
                    <a:pt x="0" y="7310964"/>
                  </a:lnTo>
                  <a:lnTo>
                    <a:pt x="0" y="0"/>
                  </a:lnTo>
                  <a:close/>
                </a:path>
              </a:pathLst>
            </a:custGeom>
            <a:blipFill rotWithShape="1">
              <a:blip r:embed="rId4">
                <a:alphaModFix amt="60000"/>
              </a:blip>
              <a:stretch>
                <a:fillRect l="-1055" t="-10950" r="-1054" b="0"/>
              </a:stretch>
            </a:blipFill>
            <a:ln>
              <a:noFill/>
            </a:ln>
          </p:spPr>
        </p:sp>
        <p:sp>
          <p:nvSpPr>
            <p:cNvPr id="290" name="Google Shape;290;p12"/>
            <p:cNvSpPr/>
            <p:nvPr/>
          </p:nvSpPr>
          <p:spPr>
            <a:xfrm rot="92033">
              <a:off x="94502" y="248853"/>
              <a:ext cx="18690996" cy="7310963"/>
            </a:xfrm>
            <a:custGeom>
              <a:rect l="l" t="t" r="r" b="b"/>
              <a:pathLst>
                <a:path w="18690996" h="7310963" extrusionOk="0">
                  <a:moveTo>
                    <a:pt x="0" y="0"/>
                  </a:moveTo>
                  <a:lnTo>
                    <a:pt x="18690996" y="0"/>
                  </a:lnTo>
                  <a:lnTo>
                    <a:pt x="18690996" y="7310964"/>
                  </a:lnTo>
                  <a:lnTo>
                    <a:pt x="0" y="7310964"/>
                  </a:lnTo>
                  <a:lnTo>
                    <a:pt x="0" y="0"/>
                  </a:lnTo>
                  <a:close/>
                </a:path>
              </a:pathLst>
            </a:custGeom>
            <a:blipFill rotWithShape="1">
              <a:blip r:embed="rId5">
                <a:alphaModFix/>
              </a:blip>
              <a:stretch>
                <a:fillRect l="-1055" t="-10950" r="-1054" b="0"/>
              </a:stretch>
            </a:blipFill>
            <a:ln>
              <a:noFill/>
            </a:ln>
          </p:spPr>
        </p:sp>
      </p:grpSp>
      <p:sp>
        <p:nvSpPr>
          <p:cNvPr id="291" name="Google Shape;291;p12"/>
          <p:cNvSpPr txBox="1"/>
          <p:nvPr/>
        </p:nvSpPr>
        <p:spPr>
          <a:xfrm>
            <a:off x="1996760" y="3584700"/>
            <a:ext cx="14035941" cy="2755899"/>
          </a:xfrm>
          <a:prstGeom prst="rect">
            <a:avLst/>
          </a:prstGeom>
          <a:noFill/>
          <a:ln>
            <a:noFill/>
          </a:ln>
        </p:spPr>
        <p:txBody>
          <a:bodyPr spcFirstLastPara="1" wrap="square" lIns="0" tIns="0" rIns="0" bIns="0" anchor="t" anchorCtr="0">
            <a:spAutoFit/>
          </a:bodyPr>
          <a:lstStyle/>
          <a:p>
            <a:pPr marL="0" marR="0" lvl="0" indent="0" algn="ctr" rtl="0">
              <a:lnSpc>
                <a:spcPct val="94999"/>
              </a:lnSpc>
              <a:spcBef>
                <a:spcPts val="0"/>
              </a:spcBef>
              <a:spcAft>
                <a:spcPts val="0"/>
              </a:spcAft>
              <a:buNone/>
            </a:pPr>
            <a:r>
              <a:rPr lang="en-US" sz="18099" b="1" i="0" u="none" strike="noStrike" cap="none">
                <a:solidFill>
                  <a:srgbClr val="000000"/>
                </a:solidFill>
                <a:latin typeface="Gaegu"/>
                <a:ea typeface="Gaegu"/>
                <a:cs typeface="Gaegu"/>
                <a:sym typeface="Gaegu"/>
              </a:rPr>
              <a:t>Ich danke Ihnen!</a:t>
            </a:r>
            <a:endParaRPr/>
          </a:p>
        </p:txBody>
      </p:sp>
      <p:sp>
        <p:nvSpPr>
          <p:cNvPr id="292" name="Google Shape;292;p12"/>
          <p:cNvSpPr/>
          <p:nvPr/>
        </p:nvSpPr>
        <p:spPr>
          <a:xfrm rot="-1051246">
            <a:off x="-2552417" y="-2884738"/>
            <a:ext cx="5104835" cy="5104835"/>
          </a:xfrm>
          <a:custGeom>
            <a:rect l="l" t="t" r="r" b="b"/>
            <a:pathLst>
              <a:path w="5104835" h="5104835" extrusionOk="0">
                <a:moveTo>
                  <a:pt x="0" y="0"/>
                </a:moveTo>
                <a:lnTo>
                  <a:pt x="5104834" y="0"/>
                </a:lnTo>
                <a:lnTo>
                  <a:pt x="5104834" y="5104835"/>
                </a:lnTo>
                <a:lnTo>
                  <a:pt x="0" y="5104835"/>
                </a:lnTo>
                <a:lnTo>
                  <a:pt x="0" y="0"/>
                </a:lnTo>
                <a:close/>
              </a:path>
            </a:pathLst>
          </a:custGeom>
          <a:blipFill rotWithShape="1">
            <a:blip r:embed="rId6">
              <a:alphaModFix/>
            </a:blip>
            <a:stretch>
              <a:fillRect l="0" t="0" r="0" b="0"/>
            </a:stretch>
          </a:blipFill>
          <a:ln>
            <a:noFill/>
          </a:ln>
        </p:spPr>
      </p:sp>
      <p:sp>
        <p:nvSpPr>
          <p:cNvPr id="293" name="Google Shape;293;p12"/>
          <p:cNvSpPr/>
          <p:nvPr/>
        </p:nvSpPr>
        <p:spPr>
          <a:xfrm rot="-2700000">
            <a:off x="10542936" y="940005"/>
            <a:ext cx="1103359" cy="1581877"/>
          </a:xfrm>
          <a:custGeom>
            <a:rect l="l" t="t" r="r" b="b"/>
            <a:pathLst>
              <a:path w="1103359" h="1581877" extrusionOk="0">
                <a:moveTo>
                  <a:pt x="0" y="0"/>
                </a:moveTo>
                <a:lnTo>
                  <a:pt x="1103360" y="0"/>
                </a:lnTo>
                <a:lnTo>
                  <a:pt x="1103360" y="1581877"/>
                </a:lnTo>
                <a:lnTo>
                  <a:pt x="0" y="1581877"/>
                </a:lnTo>
                <a:lnTo>
                  <a:pt x="0" y="0"/>
                </a:lnTo>
                <a:close/>
              </a:path>
            </a:pathLst>
          </a:custGeom>
          <a:blipFill rotWithShape="1">
            <a:blip r:embed="rId7">
              <a:alphaModFix/>
            </a:blip>
            <a:stretch>
              <a:fillRect l="0" t="0" r="0" b="0"/>
            </a:stretch>
          </a:blipFill>
          <a:ln>
            <a:noFill/>
          </a:ln>
        </p:spPr>
      </p:sp>
      <p:sp>
        <p:nvSpPr>
          <p:cNvPr id="294" name="Google Shape;294;p12"/>
          <p:cNvSpPr/>
          <p:nvPr/>
        </p:nvSpPr>
        <p:spPr>
          <a:xfrm rot="3275443">
            <a:off x="2211959" y="2969126"/>
            <a:ext cx="1337326" cy="1218183"/>
          </a:xfrm>
          <a:custGeom>
            <a:rect l="l" t="t" r="r" b="b"/>
            <a:pathLst>
              <a:path w="1337326" h="1218183" extrusionOk="0">
                <a:moveTo>
                  <a:pt x="0" y="0"/>
                </a:moveTo>
                <a:lnTo>
                  <a:pt x="1337327" y="0"/>
                </a:lnTo>
                <a:lnTo>
                  <a:pt x="1337327" y="1218183"/>
                </a:lnTo>
                <a:lnTo>
                  <a:pt x="0" y="1218183"/>
                </a:lnTo>
                <a:lnTo>
                  <a:pt x="0" y="0"/>
                </a:lnTo>
                <a:close/>
              </a:path>
            </a:pathLst>
          </a:custGeom>
          <a:blipFill rotWithShape="1">
            <a:blip r:embed="rId8">
              <a:alphaModFix/>
            </a:blip>
            <a:stretch>
              <a:fillRect l="0" t="0" r="0" b="0"/>
            </a:stretch>
          </a:blipFill>
          <a:ln>
            <a:noFill/>
          </a:ln>
        </p:spPr>
      </p:sp>
      <p:sp>
        <p:nvSpPr>
          <p:cNvPr id="295" name="Google Shape;295;p12"/>
          <p:cNvSpPr/>
          <p:nvPr/>
        </p:nvSpPr>
        <p:spPr>
          <a:xfrm rot="5488621">
            <a:off x="14068292" y="5900049"/>
            <a:ext cx="2174492" cy="3388019"/>
          </a:xfrm>
          <a:custGeom>
            <a:rect l="l" t="t" r="r" b="b"/>
            <a:pathLst>
              <a:path w="2174492" h="3388019" extrusionOk="0">
                <a:moveTo>
                  <a:pt x="0" y="0"/>
                </a:moveTo>
                <a:lnTo>
                  <a:pt x="2174492" y="0"/>
                </a:lnTo>
                <a:lnTo>
                  <a:pt x="2174492" y="3388019"/>
                </a:lnTo>
                <a:lnTo>
                  <a:pt x="0" y="3388019"/>
                </a:lnTo>
                <a:lnTo>
                  <a:pt x="0" y="0"/>
                </a:lnTo>
                <a:close/>
              </a:path>
            </a:pathLst>
          </a:custGeom>
          <a:blipFill rotWithShape="1">
            <a:blip r:embed="rId9">
              <a:alphaModFix/>
            </a:blip>
            <a:stretch>
              <a:fillRect l="0" t="0" r="0" b="0"/>
            </a:stretch>
          </a:blipFill>
          <a:ln>
            <a:noFill/>
          </a:ln>
        </p:spPr>
      </p:sp>
      <p:sp>
        <p:nvSpPr>
          <p:cNvPr id="296" name="Google Shape;296;p12"/>
          <p:cNvSpPr/>
          <p:nvPr/>
        </p:nvSpPr>
        <p:spPr>
          <a:xfrm rot="-1304326">
            <a:off x="738691" y="3749663"/>
            <a:ext cx="3500388" cy="5714919"/>
          </a:xfrm>
          <a:custGeom>
            <a:rect l="l" t="t" r="r" b="b"/>
            <a:pathLst>
              <a:path w="3500388" h="5714919" extrusionOk="0">
                <a:moveTo>
                  <a:pt x="0" y="0"/>
                </a:moveTo>
                <a:lnTo>
                  <a:pt x="3500388" y="0"/>
                </a:lnTo>
                <a:lnTo>
                  <a:pt x="3500388" y="5714919"/>
                </a:lnTo>
                <a:lnTo>
                  <a:pt x="0" y="5714919"/>
                </a:lnTo>
                <a:lnTo>
                  <a:pt x="0" y="0"/>
                </a:lnTo>
                <a:close/>
              </a:path>
            </a:pathLst>
          </a:custGeom>
          <a:blipFill rotWithShape="1">
            <a:blip r:embed="rId10">
              <a:alphaModFix/>
            </a:blip>
            <a:stretch>
              <a:fillRect l="0" t="0" r="0" b="0"/>
            </a:stretch>
          </a:blipFill>
          <a:ln>
            <a:noFill/>
          </a:ln>
        </p:spPr>
      </p:sp>
      <p:sp>
        <p:nvSpPr>
          <p:cNvPr id="297" name="Google Shape;297;p12"/>
          <p:cNvSpPr/>
          <p:nvPr/>
        </p:nvSpPr>
        <p:spPr>
          <a:xfrm rot="4057876" flipH="1">
            <a:off x="5812381" y="445640"/>
            <a:ext cx="1394952" cy="2759798"/>
          </a:xfrm>
          <a:custGeom>
            <a:rect l="l" t="t" r="r" b="b"/>
            <a:pathLst>
              <a:path w="1394952" h="2759798" extrusionOk="0">
                <a:moveTo>
                  <a:pt x="1394952" y="0"/>
                </a:moveTo>
                <a:lnTo>
                  <a:pt x="0" y="0"/>
                </a:lnTo>
                <a:lnTo>
                  <a:pt x="0" y="2759798"/>
                </a:lnTo>
                <a:lnTo>
                  <a:pt x="1394952" y="2759798"/>
                </a:lnTo>
                <a:lnTo>
                  <a:pt x="1394952" y="0"/>
                </a:lnTo>
                <a:close/>
              </a:path>
            </a:pathLst>
          </a:custGeom>
          <a:blipFill rotWithShape="1">
            <a:blip r:embed="rId11">
              <a:alphaModFix/>
            </a:blip>
            <a:stretch>
              <a:fillRect l="0" t="0" r="0" b="0"/>
            </a:stretch>
          </a:blipFill>
          <a:ln>
            <a:noFill/>
          </a:ln>
        </p:spPr>
      </p:sp>
      <p:sp>
        <p:nvSpPr>
          <p:cNvPr id="298" name="Google Shape;298;p12"/>
          <p:cNvSpPr/>
          <p:nvPr/>
        </p:nvSpPr>
        <p:spPr>
          <a:xfrm rot="-1051246">
            <a:off x="15805535" y="8247789"/>
            <a:ext cx="5104835" cy="5104835"/>
          </a:xfrm>
          <a:custGeom>
            <a:rect l="l" t="t" r="r" b="b"/>
            <a:pathLst>
              <a:path w="5104835" h="5104835" extrusionOk="0">
                <a:moveTo>
                  <a:pt x="0" y="0"/>
                </a:moveTo>
                <a:lnTo>
                  <a:pt x="5104835" y="0"/>
                </a:lnTo>
                <a:lnTo>
                  <a:pt x="5104835" y="5104835"/>
                </a:lnTo>
                <a:lnTo>
                  <a:pt x="0" y="5104835"/>
                </a:lnTo>
                <a:lnTo>
                  <a:pt x="0" y="0"/>
                </a:lnTo>
                <a:close/>
              </a:path>
            </a:pathLst>
          </a:custGeom>
          <a:blipFill rotWithShape="1">
            <a:blip r:embed="rId6">
              <a:alphaModFix/>
            </a:blip>
            <a:stretch>
              <a:fillRect l="0" t="0" r="0" b="0"/>
            </a:stretch>
          </a:blipFill>
          <a:ln>
            <a:noFill/>
          </a:ln>
        </p:spPr>
      </p:sp>
      <p:sp>
        <p:nvSpPr>
          <p:cNvPr id="299" name="Google Shape;299;p12"/>
          <p:cNvSpPr/>
          <p:nvPr/>
        </p:nvSpPr>
        <p:spPr>
          <a:xfrm>
            <a:off x="12691970" y="655403"/>
            <a:ext cx="5596030" cy="4933342"/>
          </a:xfrm>
          <a:custGeom>
            <a:rect l="l" t="t" r="r" b="b"/>
            <a:pathLst>
              <a:path w="5596030" h="4933342" extrusionOk="0">
                <a:moveTo>
                  <a:pt x="0" y="0"/>
                </a:moveTo>
                <a:lnTo>
                  <a:pt x="5596030" y="0"/>
                </a:lnTo>
                <a:lnTo>
                  <a:pt x="5596030" y="4933343"/>
                </a:lnTo>
                <a:lnTo>
                  <a:pt x="0" y="4933343"/>
                </a:lnTo>
                <a:lnTo>
                  <a:pt x="0" y="0"/>
                </a:lnTo>
                <a:close/>
              </a:path>
            </a:pathLst>
          </a:custGeom>
          <a:blipFill rotWithShape="1">
            <a:blip r:embed="rId12">
              <a:alphaModFix/>
            </a:blip>
            <a:stretch>
              <a:fillRect l="0" t="0" r="0" b="0"/>
            </a:stretch>
          </a:blipFill>
          <a:ln>
            <a:noFill/>
          </a:ln>
        </p:spPr>
      </p:sp>
      <p:sp>
        <p:nvSpPr>
          <p:cNvPr id="300" name="Google Shape;300;p12"/>
          <p:cNvSpPr txBox="1"/>
          <p:nvPr/>
        </p:nvSpPr>
        <p:spPr>
          <a:xfrm>
            <a:off x="6738335" y="9394208"/>
            <a:ext cx="8730265" cy="769441"/>
          </a:xfrm>
          <a:prstGeom prst="rect">
            <a:avLst/>
          </a:prstGeom>
          <a:noFill/>
          <a:ln>
            <a:noFill/>
          </a:ln>
        </p:spPr>
        <p:txBody>
          <a:bodyPr spcFirstLastPara="1" wrap="square" lIns="0" tIns="0" rIns="0" bIns="0" anchor="t" anchorCtr="0">
            <a:spAutoFit/>
          </a:bodyPr>
          <a:lstStyle/>
          <a:p>
            <a:pPr marL="0" marR="0" lvl="0" indent="0" algn="l" rtl="0">
              <a:lnSpc>
                <a:spcPct val="128250"/>
              </a:lnSpc>
              <a:spcBef>
                <a:spcPts val="0"/>
              </a:spcBef>
              <a:spcAft>
                <a:spcPts val="0"/>
              </a:spcAft>
              <a:buNone/>
            </a:pPr>
            <a:r>
              <a:rPr lang="en-US" sz="1200" b="1" i="0" u="none" strike="noStrike" cap="none">
                <a:solidFill>
                  <a:srgbClr val="000000"/>
                </a:solidFill>
                <a:latin typeface="Gaegu"/>
                <a:ea typeface="Gaegu"/>
                <a:cs typeface="Gaegu"/>
                <a:sym typeface="Gaegu"/>
              </a:rPr>
              <a:t>Die Unterstützung der Europäischen Kommission für die Erstellung dieser Veröffentlichung stellt keine Billigung des Inhalts dar, der   </a:t>
            </a:r>
            <a:endParaRPr/>
          </a:p>
          <a:p>
            <a:pPr marL="0" marR="0" lvl="0" indent="0" algn="l" rtl="0">
              <a:lnSpc>
                <a:spcPct val="128250"/>
              </a:lnSpc>
              <a:spcBef>
                <a:spcPts val="0"/>
              </a:spcBef>
              <a:spcAft>
                <a:spcPts val="0"/>
              </a:spcAft>
              <a:buNone/>
            </a:pPr>
            <a:r>
              <a:rPr lang="en-US" sz="1200" b="1" i="0" u="none" strike="noStrike" cap="none">
                <a:solidFill>
                  <a:srgbClr val="000000"/>
                </a:solidFill>
                <a:latin typeface="Gaegu"/>
                <a:ea typeface="Gaegu"/>
                <a:cs typeface="Gaegu"/>
                <a:sym typeface="Gaegu"/>
              </a:rPr>
              <a:t>Die Verantwortung für den Inhalt dieser Veröffentlichung trägt allein der Verfasser; die Kommission haftet nicht für die weitere Verwendung der darin enthaltenen Angaben. Projektnummer: 2021-1-DE04-KA220-YOU-000029209 </a:t>
            </a:r>
            <a:endParaRPr/>
          </a:p>
          <a:p>
            <a:pPr marL="0" marR="0" lvl="0" indent="0" algn="l" rtl="0">
              <a:lnSpc>
                <a:spcPct val="128250"/>
              </a:lnSpc>
              <a:spcBef>
                <a:spcPts val="0"/>
              </a:spcBef>
              <a:spcAft>
                <a:spcPts val="0"/>
              </a:spcAft>
              <a:buNone/>
            </a:pPr>
            <a:r>
              <a:rPr lang="en-US" sz="1200" b="1" i="0" u="none" strike="noStrike" cap="none">
                <a:solidFill>
                  <a:srgbClr val="000000"/>
                </a:solidFill>
                <a:latin typeface="Gaegu"/>
                <a:ea typeface="Gaegu"/>
                <a:cs typeface="Gaegu"/>
                <a:sym typeface="Gaegu"/>
              </a:rPr>
              <a:t>      Für weitere Informationen besuchen Sie unsere offizielle Website: </a:t>
            </a:r>
            <a:r>
              <a:rPr lang="en-US" sz="1200" b="1" i="0" u="sng" strike="noStrike" cap="none">
                <a:solidFill>
                  <a:srgbClr val="000000"/>
                </a:solidFill>
                <a:latin typeface="Gaegu"/>
                <a:ea typeface="Gaegu"/>
                <a:cs typeface="Gaegu"/>
                <a:sym typeface="Gaegu"/>
                <a:hlinkClick r:id="rId13">
                  <a:extLst>
                    <a:ext uri="{A12FA001-AC4F-418D-AE19-62706E023703}">
                      <ahyp:hlinkClr val="tx"/>
                    </a:ext>
                  </a:extLst>
                </a:hlinkClick>
              </a:rPr>
              <a:t>https:</a:t>
            </a:r>
            <a:r>
              <a:rPr lang="en-US" sz="1200" b="1" i="0" u="none" strike="noStrike" cap="none">
                <a:solidFill>
                  <a:srgbClr val="000000"/>
                </a:solidFill>
                <a:latin typeface="Gaegu"/>
                <a:ea typeface="Gaegu"/>
                <a:cs typeface="Gaegu"/>
                <a:sym typeface="Gaegu"/>
              </a:rPr>
              <a:t>//www.e-greenworld.org/ </a:t>
            </a:r>
            <a:endParaRPr sz="1200" b="1" i="0" u="none" strike="noStrike" cap="none">
              <a:solidFill>
                <a:srgbClr val="000000"/>
              </a:solidFill>
              <a:latin typeface="Gaegu"/>
              <a:ea typeface="Gaegu"/>
              <a:cs typeface="Gaegu"/>
              <a:sym typeface="Gaegu"/>
            </a:endParaRPr>
          </a:p>
        </p:txBody>
      </p:sp>
      <p:sp>
        <p:nvSpPr>
          <p:cNvPr id="301" name="Google Shape;301;p12"/>
          <p:cNvSpPr/>
          <p:nvPr/>
        </p:nvSpPr>
        <p:spPr>
          <a:xfrm>
            <a:off x="134876" y="9306721"/>
            <a:ext cx="3784060" cy="941604"/>
          </a:xfrm>
          <a:custGeom>
            <a:rect l="l" t="t" r="r" b="b"/>
            <a:pathLst>
              <a:path w="4049893" h="1164473" extrusionOk="0">
                <a:moveTo>
                  <a:pt x="0" y="0"/>
                </a:moveTo>
                <a:lnTo>
                  <a:pt x="4049892" y="0"/>
                </a:lnTo>
                <a:lnTo>
                  <a:pt x="4049892" y="1164474"/>
                </a:lnTo>
                <a:lnTo>
                  <a:pt x="0" y="1164474"/>
                </a:lnTo>
                <a:lnTo>
                  <a:pt x="0" y="0"/>
                </a:lnTo>
                <a:close/>
              </a:path>
            </a:pathLst>
          </a:custGeom>
          <a:blipFill rotWithShape="1">
            <a:blip r:embed="rId14">
              <a:alphaModFix/>
            </a:blip>
            <a:stretch>
              <a:fillRect l="0" t="0" r="0" b="0"/>
            </a:stretch>
          </a:blipFill>
          <a:ln>
            <a:noFill/>
          </a:ln>
        </p:spPr>
      </p:sp>
      <p:sp>
        <p:nvSpPr>
          <p:cNvPr id="302" name="Google Shape;302;p12"/>
          <p:cNvSpPr/>
          <p:nvPr/>
        </p:nvSpPr>
        <p:spPr>
          <a:xfrm>
            <a:off x="4091120" y="9705580"/>
            <a:ext cx="1438010" cy="501631"/>
          </a:xfrm>
          <a:custGeom>
            <a:rect l="l" t="t" r="r" b="b"/>
            <a:pathLst>
              <a:path w="1438010" h="501631" extrusionOk="0">
                <a:moveTo>
                  <a:pt x="0" y="0"/>
                </a:moveTo>
                <a:lnTo>
                  <a:pt x="1438011" y="0"/>
                </a:lnTo>
                <a:lnTo>
                  <a:pt x="1438011" y="501631"/>
                </a:lnTo>
                <a:lnTo>
                  <a:pt x="0" y="501631"/>
                </a:lnTo>
                <a:lnTo>
                  <a:pt x="0" y="0"/>
                </a:lnTo>
                <a:close/>
              </a:path>
            </a:pathLst>
          </a:custGeom>
          <a:blipFill rotWithShape="1">
            <a:blip r:embed="rId15">
              <a:alphaModFix/>
            </a:blip>
            <a:stretch>
              <a:fillRect l="0" t="0" r="0" b="0"/>
            </a:stretch>
          </a:blipFill>
          <a:ln>
            <a:noFill/>
          </a:ln>
        </p:spPr>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
          <p:cNvSpPr/>
          <p:nvPr/>
        </p:nvSpPr>
        <p:spPr>
          <a:xfrm>
            <a:off x="0" y="0"/>
            <a:ext cx="18288000" cy="10287000"/>
          </a:xfrm>
          <a:custGeom>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l="-1466" t="-10430" r="-2215" b="-13065"/>
            </a:stretch>
          </a:blipFill>
          <a:ln>
            <a:noFill/>
          </a:ln>
        </p:spPr>
      </p:sp>
      <p:grpSp>
        <p:nvGrpSpPr>
          <p:cNvPr id="110" name="Google Shape;110;p2"/>
          <p:cNvGrpSpPr/>
          <p:nvPr/>
        </p:nvGrpSpPr>
        <p:grpSpPr>
          <a:xfrm>
            <a:off x="1824563" y="1028702"/>
            <a:ext cx="16463437" cy="6622606"/>
            <a:chOff x="1" y="2"/>
            <a:chExt cx="21951248" cy="8830141"/>
          </a:xfrm>
        </p:grpSpPr>
        <p:sp>
          <p:nvSpPr>
            <p:cNvPr id="111" name="Google Shape;111;p2"/>
            <p:cNvSpPr/>
            <p:nvPr/>
          </p:nvSpPr>
          <p:spPr>
            <a:xfrm rot="92033">
              <a:off x="310257" y="481890"/>
              <a:ext cx="21536956" cy="8061446"/>
            </a:xfrm>
            <a:custGeom>
              <a:rect l="l" t="t" r="r" b="b"/>
              <a:pathLst>
                <a:path w="21536956" h="8061446" extrusionOk="0">
                  <a:moveTo>
                    <a:pt x="0" y="0"/>
                  </a:moveTo>
                  <a:lnTo>
                    <a:pt x="21536956" y="0"/>
                  </a:lnTo>
                  <a:lnTo>
                    <a:pt x="21536956" y="8061446"/>
                  </a:lnTo>
                  <a:lnTo>
                    <a:pt x="0" y="8061446"/>
                  </a:lnTo>
                  <a:lnTo>
                    <a:pt x="0" y="0"/>
                  </a:lnTo>
                  <a:close/>
                </a:path>
              </a:pathLst>
            </a:custGeom>
            <a:blipFill rotWithShape="1">
              <a:blip r:embed="rId4">
                <a:alphaModFix amt="60000"/>
              </a:blip>
              <a:stretch>
                <a:fillRect l="0" t="-12374" r="0" b="-1166"/>
              </a:stretch>
            </a:blipFill>
            <a:ln>
              <a:noFill/>
            </a:ln>
          </p:spPr>
        </p:sp>
        <p:sp>
          <p:nvSpPr>
            <p:cNvPr id="112" name="Google Shape;112;p2"/>
            <p:cNvSpPr/>
            <p:nvPr/>
          </p:nvSpPr>
          <p:spPr>
            <a:xfrm rot="92033">
              <a:off x="104037" y="286810"/>
              <a:ext cx="21536956" cy="8061446"/>
            </a:xfrm>
            <a:custGeom>
              <a:rect l="l" t="t" r="r" b="b"/>
              <a:pathLst>
                <a:path w="21536956" h="8061446" extrusionOk="0">
                  <a:moveTo>
                    <a:pt x="0" y="0"/>
                  </a:moveTo>
                  <a:lnTo>
                    <a:pt x="21536956" y="0"/>
                  </a:lnTo>
                  <a:lnTo>
                    <a:pt x="21536956" y="8061445"/>
                  </a:lnTo>
                  <a:lnTo>
                    <a:pt x="0" y="8061445"/>
                  </a:lnTo>
                  <a:lnTo>
                    <a:pt x="0" y="0"/>
                  </a:lnTo>
                  <a:close/>
                </a:path>
              </a:pathLst>
            </a:custGeom>
            <a:blipFill rotWithShape="1">
              <a:blip r:embed="rId5">
                <a:alphaModFix/>
              </a:blip>
              <a:stretch>
                <a:fillRect l="0" t="-12374" r="0" b="-1166"/>
              </a:stretch>
            </a:blipFill>
            <a:ln>
              <a:noFill/>
            </a:ln>
          </p:spPr>
        </p:sp>
      </p:grpSp>
      <p:sp>
        <p:nvSpPr>
          <p:cNvPr id="113" name="Google Shape;113;p2"/>
          <p:cNvSpPr txBox="1"/>
          <p:nvPr/>
        </p:nvSpPr>
        <p:spPr>
          <a:xfrm>
            <a:off x="2635024" y="1822056"/>
            <a:ext cx="14035941" cy="2623055"/>
          </a:xfrm>
          <a:prstGeom prst="rect">
            <a:avLst/>
          </a:prstGeom>
          <a:noFill/>
          <a:ln>
            <a:noFill/>
          </a:ln>
        </p:spPr>
        <p:txBody>
          <a:bodyPr spcFirstLastPara="1" wrap="square" lIns="0" tIns="0" rIns="0" bIns="0" anchor="t" anchorCtr="0">
            <a:spAutoFit/>
          </a:bodyPr>
          <a:lstStyle/>
          <a:p>
            <a:pPr marL="0" marR="0" lvl="0" indent="0" algn="ctr" rtl="0">
              <a:lnSpc>
                <a:spcPct val="95000"/>
              </a:lnSpc>
              <a:spcBef>
                <a:spcPts val="0"/>
              </a:spcBef>
              <a:spcAft>
                <a:spcPts val="0"/>
              </a:spcAft>
              <a:buNone/>
            </a:pPr>
            <a:r>
              <a:rPr lang="en-US" sz="17220" b="1" i="0" u="none" strike="noStrike" cap="none">
                <a:solidFill>
                  <a:srgbClr val="000000"/>
                </a:solidFill>
                <a:latin typeface="Gaegu"/>
                <a:ea typeface="Gaegu"/>
                <a:cs typeface="Gaegu"/>
                <a:sym typeface="Gaegu"/>
              </a:rPr>
              <a:t>PARTNER</a:t>
            </a:r>
            <a:endParaRPr/>
          </a:p>
        </p:txBody>
      </p:sp>
      <p:sp>
        <p:nvSpPr>
          <p:cNvPr id="114" name="Google Shape;114;p2"/>
          <p:cNvSpPr/>
          <p:nvPr/>
        </p:nvSpPr>
        <p:spPr>
          <a:xfrm rot="-1051246">
            <a:off x="-2552417" y="-2884738"/>
            <a:ext cx="5104835" cy="5104835"/>
          </a:xfrm>
          <a:custGeom>
            <a:rect l="l" t="t" r="r" b="b"/>
            <a:pathLst>
              <a:path w="5104835" h="5104835" extrusionOk="0">
                <a:moveTo>
                  <a:pt x="0" y="0"/>
                </a:moveTo>
                <a:lnTo>
                  <a:pt x="5104834" y="0"/>
                </a:lnTo>
                <a:lnTo>
                  <a:pt x="5104834" y="5104835"/>
                </a:lnTo>
                <a:lnTo>
                  <a:pt x="0" y="5104835"/>
                </a:lnTo>
                <a:lnTo>
                  <a:pt x="0" y="0"/>
                </a:lnTo>
                <a:close/>
              </a:path>
            </a:pathLst>
          </a:custGeom>
          <a:blipFill rotWithShape="1">
            <a:blip r:embed="rId6">
              <a:alphaModFix/>
            </a:blip>
            <a:stretch>
              <a:fillRect l="0" t="0" r="0" b="0"/>
            </a:stretch>
          </a:blipFill>
          <a:ln>
            <a:noFill/>
          </a:ln>
        </p:spPr>
      </p:sp>
      <p:sp>
        <p:nvSpPr>
          <p:cNvPr id="115" name="Google Shape;115;p2"/>
          <p:cNvSpPr/>
          <p:nvPr/>
        </p:nvSpPr>
        <p:spPr>
          <a:xfrm rot="3275443">
            <a:off x="2211959" y="2969126"/>
            <a:ext cx="1337326" cy="1218183"/>
          </a:xfrm>
          <a:custGeom>
            <a:rect l="l" t="t" r="r" b="b"/>
            <a:pathLst>
              <a:path w="1337326" h="1218183" extrusionOk="0">
                <a:moveTo>
                  <a:pt x="0" y="0"/>
                </a:moveTo>
                <a:lnTo>
                  <a:pt x="1337327" y="0"/>
                </a:lnTo>
                <a:lnTo>
                  <a:pt x="1337327" y="1218183"/>
                </a:lnTo>
                <a:lnTo>
                  <a:pt x="0" y="1218183"/>
                </a:lnTo>
                <a:lnTo>
                  <a:pt x="0" y="0"/>
                </a:lnTo>
                <a:close/>
              </a:path>
            </a:pathLst>
          </a:custGeom>
          <a:blipFill rotWithShape="1">
            <a:blip r:embed="rId7">
              <a:alphaModFix/>
            </a:blip>
            <a:stretch>
              <a:fillRect l="0" t="0" r="0" b="0"/>
            </a:stretch>
          </a:blipFill>
          <a:ln>
            <a:noFill/>
          </a:ln>
        </p:spPr>
      </p:sp>
      <p:sp>
        <p:nvSpPr>
          <p:cNvPr id="116" name="Google Shape;116;p2"/>
          <p:cNvSpPr/>
          <p:nvPr/>
        </p:nvSpPr>
        <p:spPr>
          <a:xfrm rot="5488621">
            <a:off x="4959759" y="6772582"/>
            <a:ext cx="2174492" cy="3388019"/>
          </a:xfrm>
          <a:custGeom>
            <a:rect l="l" t="t" r="r" b="b"/>
            <a:pathLst>
              <a:path w="2174492" h="3388019" extrusionOk="0">
                <a:moveTo>
                  <a:pt x="0" y="0"/>
                </a:moveTo>
                <a:lnTo>
                  <a:pt x="2174492" y="0"/>
                </a:lnTo>
                <a:lnTo>
                  <a:pt x="2174492" y="3388019"/>
                </a:lnTo>
                <a:lnTo>
                  <a:pt x="0" y="3388019"/>
                </a:lnTo>
                <a:lnTo>
                  <a:pt x="0" y="0"/>
                </a:lnTo>
                <a:close/>
              </a:path>
            </a:pathLst>
          </a:custGeom>
          <a:blipFill rotWithShape="1">
            <a:blip r:embed="rId8">
              <a:alphaModFix/>
            </a:blip>
            <a:stretch>
              <a:fillRect l="0" t="0" r="0" b="0"/>
            </a:stretch>
          </a:blipFill>
          <a:ln>
            <a:noFill/>
          </a:ln>
        </p:spPr>
      </p:sp>
      <p:sp>
        <p:nvSpPr>
          <p:cNvPr id="117" name="Google Shape;117;p2"/>
          <p:cNvSpPr/>
          <p:nvPr/>
        </p:nvSpPr>
        <p:spPr>
          <a:xfrm rot="-1304326">
            <a:off x="884830" y="3954490"/>
            <a:ext cx="3500388" cy="5714919"/>
          </a:xfrm>
          <a:custGeom>
            <a:rect l="l" t="t" r="r" b="b"/>
            <a:pathLst>
              <a:path w="3500388" h="5714919" extrusionOk="0">
                <a:moveTo>
                  <a:pt x="0" y="0"/>
                </a:moveTo>
                <a:lnTo>
                  <a:pt x="3500388" y="0"/>
                </a:lnTo>
                <a:lnTo>
                  <a:pt x="3500388" y="5714919"/>
                </a:lnTo>
                <a:lnTo>
                  <a:pt x="0" y="5714919"/>
                </a:lnTo>
                <a:lnTo>
                  <a:pt x="0" y="0"/>
                </a:lnTo>
                <a:close/>
              </a:path>
            </a:pathLst>
          </a:custGeom>
          <a:blipFill rotWithShape="1">
            <a:blip r:embed="rId9">
              <a:alphaModFix amt="60000"/>
            </a:blip>
            <a:stretch>
              <a:fillRect l="0" t="0" r="0" b="0"/>
            </a:stretch>
          </a:blipFill>
          <a:ln>
            <a:noFill/>
          </a:ln>
        </p:spPr>
      </p:sp>
      <p:sp>
        <p:nvSpPr>
          <p:cNvPr id="118" name="Google Shape;118;p2"/>
          <p:cNvSpPr/>
          <p:nvPr/>
        </p:nvSpPr>
        <p:spPr>
          <a:xfrm rot="4057876" flipH="1">
            <a:off x="5349529" y="-2905"/>
            <a:ext cx="1394952" cy="2759798"/>
          </a:xfrm>
          <a:custGeom>
            <a:rect l="l" t="t" r="r" b="b"/>
            <a:pathLst>
              <a:path w="1394952" h="2759798" extrusionOk="0">
                <a:moveTo>
                  <a:pt x="1394952" y="0"/>
                </a:moveTo>
                <a:lnTo>
                  <a:pt x="0" y="0"/>
                </a:lnTo>
                <a:lnTo>
                  <a:pt x="0" y="2759798"/>
                </a:lnTo>
                <a:lnTo>
                  <a:pt x="1394952" y="2759798"/>
                </a:lnTo>
                <a:lnTo>
                  <a:pt x="1394952" y="0"/>
                </a:lnTo>
                <a:close/>
              </a:path>
            </a:pathLst>
          </a:custGeom>
          <a:blipFill rotWithShape="1">
            <a:blip r:embed="rId10">
              <a:alphaModFix/>
            </a:blip>
            <a:stretch>
              <a:fillRect l="0" t="0" r="0" b="0"/>
            </a:stretch>
          </a:blipFill>
          <a:ln>
            <a:noFill/>
          </a:ln>
        </p:spPr>
      </p:sp>
      <p:sp>
        <p:nvSpPr>
          <p:cNvPr id="119" name="Google Shape;119;p2"/>
          <p:cNvSpPr/>
          <p:nvPr/>
        </p:nvSpPr>
        <p:spPr>
          <a:xfrm rot="-1051246">
            <a:off x="15805535" y="8247789"/>
            <a:ext cx="5104835" cy="5104835"/>
          </a:xfrm>
          <a:custGeom>
            <a:rect l="l" t="t" r="r" b="b"/>
            <a:pathLst>
              <a:path w="5104835" h="5104835" extrusionOk="0">
                <a:moveTo>
                  <a:pt x="0" y="0"/>
                </a:moveTo>
                <a:lnTo>
                  <a:pt x="5104835" y="0"/>
                </a:lnTo>
                <a:lnTo>
                  <a:pt x="5104835" y="5104835"/>
                </a:lnTo>
                <a:lnTo>
                  <a:pt x="0" y="5104835"/>
                </a:lnTo>
                <a:lnTo>
                  <a:pt x="0" y="0"/>
                </a:lnTo>
                <a:close/>
              </a:path>
            </a:pathLst>
          </a:custGeom>
          <a:blipFill rotWithShape="1">
            <a:blip r:embed="rId6">
              <a:alphaModFix/>
            </a:blip>
            <a:stretch>
              <a:fillRect l="0" t="0" r="0" b="0"/>
            </a:stretch>
          </a:blipFill>
          <a:ln>
            <a:noFill/>
          </a:ln>
        </p:spPr>
      </p:sp>
      <p:sp>
        <p:nvSpPr>
          <p:cNvPr id="120" name="Google Shape;120;p2"/>
          <p:cNvSpPr/>
          <p:nvPr/>
        </p:nvSpPr>
        <p:spPr>
          <a:xfrm rot="-4582645" flipH="1">
            <a:off x="12031117" y="6083837"/>
            <a:ext cx="1394952" cy="2759798"/>
          </a:xfrm>
          <a:custGeom>
            <a:rect l="l" t="t" r="r" b="b"/>
            <a:pathLst>
              <a:path w="1394952" h="2759798" extrusionOk="0">
                <a:moveTo>
                  <a:pt x="1394952" y="0"/>
                </a:moveTo>
                <a:lnTo>
                  <a:pt x="0" y="0"/>
                </a:lnTo>
                <a:lnTo>
                  <a:pt x="0" y="2759797"/>
                </a:lnTo>
                <a:lnTo>
                  <a:pt x="1394952" y="2759797"/>
                </a:lnTo>
                <a:lnTo>
                  <a:pt x="1394952" y="0"/>
                </a:lnTo>
                <a:close/>
              </a:path>
            </a:pathLst>
          </a:custGeom>
          <a:blipFill rotWithShape="1">
            <a:blip r:embed="rId10">
              <a:alphaModFix/>
            </a:blip>
            <a:stretch>
              <a:fillRect l="0" t="0" r="0" b="0"/>
            </a:stretch>
          </a:blipFill>
          <a:ln>
            <a:noFill/>
          </a:ln>
        </p:spPr>
      </p:sp>
      <p:sp>
        <p:nvSpPr>
          <p:cNvPr id="121" name="Google Shape;121;p2"/>
          <p:cNvSpPr/>
          <p:nvPr/>
        </p:nvSpPr>
        <p:spPr>
          <a:xfrm>
            <a:off x="14957186" y="4098409"/>
            <a:ext cx="1598230" cy="1598230"/>
          </a:xfrm>
          <a:custGeom>
            <a:rect l="l" t="t" r="r" b="b"/>
            <a:pathLst>
              <a:path w="1598230" h="1598230" extrusionOk="0">
                <a:moveTo>
                  <a:pt x="0" y="0"/>
                </a:moveTo>
                <a:lnTo>
                  <a:pt x="1598230" y="0"/>
                </a:lnTo>
                <a:lnTo>
                  <a:pt x="1598230" y="1598231"/>
                </a:lnTo>
                <a:lnTo>
                  <a:pt x="0" y="1598231"/>
                </a:lnTo>
                <a:lnTo>
                  <a:pt x="0" y="0"/>
                </a:lnTo>
                <a:close/>
              </a:path>
            </a:pathLst>
          </a:custGeom>
          <a:blipFill rotWithShape="1">
            <a:blip r:embed="rId11">
              <a:alphaModFix/>
            </a:blip>
            <a:stretch>
              <a:fillRect l="0" t="0" r="0" b="0"/>
            </a:stretch>
          </a:blipFill>
          <a:ln>
            <a:noFill/>
          </a:ln>
        </p:spPr>
      </p:sp>
      <p:sp>
        <p:nvSpPr>
          <p:cNvPr id="122" name="Google Shape;122;p2"/>
          <p:cNvSpPr/>
          <p:nvPr/>
        </p:nvSpPr>
        <p:spPr>
          <a:xfrm>
            <a:off x="15155538" y="1376994"/>
            <a:ext cx="2496910" cy="2201223"/>
          </a:xfrm>
          <a:custGeom>
            <a:rect l="l" t="t" r="r" b="b"/>
            <a:pathLst>
              <a:path w="2496910" h="2201223" extrusionOk="0">
                <a:moveTo>
                  <a:pt x="0" y="0"/>
                </a:moveTo>
                <a:lnTo>
                  <a:pt x="2496910" y="0"/>
                </a:lnTo>
                <a:lnTo>
                  <a:pt x="2496910" y="2201223"/>
                </a:lnTo>
                <a:lnTo>
                  <a:pt x="0" y="2201223"/>
                </a:lnTo>
                <a:lnTo>
                  <a:pt x="0" y="0"/>
                </a:lnTo>
                <a:close/>
              </a:path>
            </a:pathLst>
          </a:custGeom>
          <a:blipFill rotWithShape="1">
            <a:blip r:embed="rId12">
              <a:alphaModFix/>
            </a:blip>
            <a:stretch>
              <a:fillRect l="0" t="0" r="0" b="0"/>
            </a:stretch>
          </a:blipFill>
          <a:ln>
            <a:noFill/>
          </a:ln>
        </p:spPr>
      </p:sp>
      <p:sp>
        <p:nvSpPr>
          <p:cNvPr id="123" name="Google Shape;123;p2"/>
          <p:cNvSpPr/>
          <p:nvPr/>
        </p:nvSpPr>
        <p:spPr>
          <a:xfrm>
            <a:off x="12854416" y="3630786"/>
            <a:ext cx="2301122" cy="2301122"/>
          </a:xfrm>
          <a:custGeom>
            <a:rect l="l" t="t" r="r" b="b"/>
            <a:pathLst>
              <a:path w="2301122" h="2301122" extrusionOk="0">
                <a:moveTo>
                  <a:pt x="0" y="0"/>
                </a:moveTo>
                <a:lnTo>
                  <a:pt x="2301122" y="0"/>
                </a:lnTo>
                <a:lnTo>
                  <a:pt x="2301122" y="2301122"/>
                </a:lnTo>
                <a:lnTo>
                  <a:pt x="0" y="2301122"/>
                </a:lnTo>
                <a:lnTo>
                  <a:pt x="0" y="0"/>
                </a:lnTo>
                <a:close/>
              </a:path>
            </a:pathLst>
          </a:custGeom>
          <a:blipFill rotWithShape="1">
            <a:blip r:embed="rId13">
              <a:alphaModFix/>
            </a:blip>
            <a:stretch>
              <a:fillRect l="0" t="0" r="0" b="0"/>
            </a:stretch>
          </a:blipFill>
          <a:ln>
            <a:noFill/>
          </a:ln>
        </p:spPr>
      </p:sp>
      <p:sp>
        <p:nvSpPr>
          <p:cNvPr id="124" name="Google Shape;124;p2"/>
          <p:cNvSpPr/>
          <p:nvPr/>
        </p:nvSpPr>
        <p:spPr>
          <a:xfrm>
            <a:off x="3764485" y="4098409"/>
            <a:ext cx="1907058" cy="1907058"/>
          </a:xfrm>
          <a:custGeom>
            <a:rect l="l" t="t" r="r" b="b"/>
            <a:pathLst>
              <a:path w="1907058" h="1907058" extrusionOk="0">
                <a:moveTo>
                  <a:pt x="0" y="0"/>
                </a:moveTo>
                <a:lnTo>
                  <a:pt x="1907058" y="0"/>
                </a:lnTo>
                <a:lnTo>
                  <a:pt x="1907058" y="1907058"/>
                </a:lnTo>
                <a:lnTo>
                  <a:pt x="0" y="1907058"/>
                </a:lnTo>
                <a:lnTo>
                  <a:pt x="0" y="0"/>
                </a:lnTo>
                <a:close/>
              </a:path>
            </a:pathLst>
          </a:custGeom>
          <a:blipFill rotWithShape="1">
            <a:blip r:embed="rId14">
              <a:alphaModFix/>
            </a:blip>
            <a:stretch>
              <a:fillRect l="0" t="0" r="0" b="0"/>
            </a:stretch>
          </a:blipFill>
          <a:ln>
            <a:noFill/>
          </a:ln>
        </p:spPr>
      </p:sp>
      <p:sp>
        <p:nvSpPr>
          <p:cNvPr id="125" name="Google Shape;125;p2"/>
          <p:cNvSpPr/>
          <p:nvPr/>
        </p:nvSpPr>
        <p:spPr>
          <a:xfrm>
            <a:off x="10601628" y="4098409"/>
            <a:ext cx="2494556" cy="1833498"/>
          </a:xfrm>
          <a:custGeom>
            <a:rect l="l" t="t" r="r" b="b"/>
            <a:pathLst>
              <a:path w="2494556" h="1833498" extrusionOk="0">
                <a:moveTo>
                  <a:pt x="0" y="0"/>
                </a:moveTo>
                <a:lnTo>
                  <a:pt x="2494556" y="0"/>
                </a:lnTo>
                <a:lnTo>
                  <a:pt x="2494556" y="1833499"/>
                </a:lnTo>
                <a:lnTo>
                  <a:pt x="0" y="1833499"/>
                </a:lnTo>
                <a:lnTo>
                  <a:pt x="0" y="0"/>
                </a:lnTo>
                <a:close/>
              </a:path>
            </a:pathLst>
          </a:custGeom>
          <a:blipFill rotWithShape="1">
            <a:blip r:embed="rId15">
              <a:alphaModFix/>
            </a:blip>
            <a:stretch>
              <a:fillRect l="0" t="0" r="0" b="0"/>
            </a:stretch>
          </a:blipFill>
          <a:ln>
            <a:noFill/>
          </a:ln>
        </p:spPr>
      </p:sp>
      <p:sp>
        <p:nvSpPr>
          <p:cNvPr id="126" name="Google Shape;126;p2"/>
          <p:cNvSpPr/>
          <p:nvPr/>
        </p:nvSpPr>
        <p:spPr>
          <a:xfrm>
            <a:off x="5671543" y="4445111"/>
            <a:ext cx="2541183" cy="894560"/>
          </a:xfrm>
          <a:custGeom>
            <a:rect l="l" t="t" r="r" b="b"/>
            <a:pathLst>
              <a:path w="2541183" h="894560" extrusionOk="0">
                <a:moveTo>
                  <a:pt x="0" y="0"/>
                </a:moveTo>
                <a:lnTo>
                  <a:pt x="2541183" y="0"/>
                </a:lnTo>
                <a:lnTo>
                  <a:pt x="2541183" y="894560"/>
                </a:lnTo>
                <a:lnTo>
                  <a:pt x="0" y="894560"/>
                </a:lnTo>
                <a:lnTo>
                  <a:pt x="0" y="0"/>
                </a:lnTo>
                <a:close/>
              </a:path>
            </a:pathLst>
          </a:custGeom>
          <a:blipFill rotWithShape="1">
            <a:blip r:embed="rId16">
              <a:alphaModFix/>
            </a:blip>
            <a:stretch>
              <a:fillRect l="0" t="0" r="0" b="0"/>
            </a:stretch>
          </a:blipFill>
          <a:ln>
            <a:noFill/>
          </a:ln>
        </p:spPr>
      </p:sp>
      <p:sp>
        <p:nvSpPr>
          <p:cNvPr id="127" name="Google Shape;127;p2"/>
          <p:cNvSpPr/>
          <p:nvPr/>
        </p:nvSpPr>
        <p:spPr>
          <a:xfrm>
            <a:off x="125360" y="9031422"/>
            <a:ext cx="4049893" cy="1164473"/>
          </a:xfrm>
          <a:custGeom>
            <a:rect l="l" t="t" r="r" b="b"/>
            <a:pathLst>
              <a:path w="4049893" h="1164473" extrusionOk="0">
                <a:moveTo>
                  <a:pt x="0" y="0"/>
                </a:moveTo>
                <a:lnTo>
                  <a:pt x="4049893" y="0"/>
                </a:lnTo>
                <a:lnTo>
                  <a:pt x="4049893" y="1164473"/>
                </a:lnTo>
                <a:lnTo>
                  <a:pt x="0" y="1164473"/>
                </a:lnTo>
                <a:lnTo>
                  <a:pt x="0" y="0"/>
                </a:lnTo>
                <a:close/>
              </a:path>
            </a:pathLst>
          </a:custGeom>
          <a:blipFill rotWithShape="1">
            <a:blip r:embed="rId17">
              <a:alphaModFix/>
            </a:blip>
            <a:stretch>
              <a:fillRect l="0" t="0" r="0" b="0"/>
            </a:stretch>
          </a:blipFill>
          <a:ln>
            <a:noFill/>
          </a:ln>
        </p:spPr>
      </p:sp>
      <p:sp>
        <p:nvSpPr>
          <p:cNvPr id="128" name="Google Shape;128;p2"/>
          <p:cNvSpPr/>
          <p:nvPr/>
        </p:nvSpPr>
        <p:spPr>
          <a:xfrm>
            <a:off x="8112639" y="4557412"/>
            <a:ext cx="2644200" cy="989052"/>
          </a:xfrm>
          <a:custGeom>
            <a:rect l="l" t="t" r="r" b="b"/>
            <a:pathLst>
              <a:path w="2644200" h="989052" extrusionOk="0">
                <a:moveTo>
                  <a:pt x="0" y="0"/>
                </a:moveTo>
                <a:lnTo>
                  <a:pt x="2644200" y="0"/>
                </a:lnTo>
                <a:lnTo>
                  <a:pt x="2644200" y="989052"/>
                </a:lnTo>
                <a:lnTo>
                  <a:pt x="0" y="989052"/>
                </a:lnTo>
                <a:lnTo>
                  <a:pt x="0" y="0"/>
                </a:lnTo>
                <a:close/>
              </a:path>
            </a:pathLst>
          </a:custGeom>
          <a:blipFill rotWithShape="1">
            <a:blip r:embed="rId18">
              <a:alphaModFix/>
            </a:blip>
            <a:stretch>
              <a:fillRect l="0" t="0" r="0" b="0"/>
            </a:stretch>
          </a:blipFill>
          <a:ln>
            <a:noFill/>
          </a:ln>
        </p:spPr>
      </p:sp>
      <p:sp>
        <p:nvSpPr>
          <p:cNvPr id="129" name="Google Shape;129;p2"/>
          <p:cNvSpPr txBox="1"/>
          <p:nvPr/>
        </p:nvSpPr>
        <p:spPr>
          <a:xfrm>
            <a:off x="5769257" y="8804617"/>
            <a:ext cx="6823447" cy="453610"/>
          </a:xfrm>
          <a:prstGeom prst="rect">
            <a:avLst/>
          </a:prstGeom>
          <a:noFill/>
          <a:ln>
            <a:noFill/>
          </a:ln>
        </p:spPr>
        <p:txBody>
          <a:bodyPr spcFirstLastPara="1" wrap="square" lIns="0" tIns="0" rIns="0" bIns="0" anchor="t" anchorCtr="0">
            <a:spAutoFit/>
          </a:bodyPr>
          <a:lstStyle/>
          <a:p>
            <a:pPr marL="0" marR="0" lvl="0" indent="0" algn="ctr" rtl="0">
              <a:lnSpc>
                <a:spcPct val="95013"/>
              </a:lnSpc>
              <a:spcBef>
                <a:spcPts val="0"/>
              </a:spcBef>
              <a:spcAft>
                <a:spcPts val="0"/>
              </a:spcAft>
              <a:buNone/>
            </a:pPr>
            <a:r>
              <a:rPr lang="en-US" sz="3008" b="1" i="0" u="none" strike="noStrike" cap="none">
                <a:solidFill>
                  <a:srgbClr val="FFFFFF"/>
                </a:solidFill>
                <a:latin typeface="Gaegu"/>
                <a:ea typeface="Gaegu"/>
                <a:cs typeface="Gaegu"/>
                <a:sym typeface="Gaegu"/>
              </a:rPr>
              <a:t>Çerokider@</a:t>
            </a:r>
            <a:endParaRPr/>
          </a:p>
        </p:txBody>
      </p:sp>
      <p:sp>
        <p:nvSpPr>
          <p:cNvPr id="130" name="Google Shape;130;p2"/>
          <p:cNvSpPr txBox="1"/>
          <p:nvPr/>
        </p:nvSpPr>
        <p:spPr>
          <a:xfrm>
            <a:off x="2973867" y="1335269"/>
            <a:ext cx="14035941" cy="792599"/>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4045" b="1" i="0" u="none" strike="noStrike" cap="none">
                <a:solidFill>
                  <a:srgbClr val="000000"/>
                </a:solidFill>
                <a:latin typeface="Gaegu"/>
                <a:ea typeface="Gaegu"/>
                <a:cs typeface="Gaegu"/>
                <a:sym typeface="Gaegu"/>
              </a:rPr>
              <a:t>2021-1-DE04-KA220-YOU-000029209</a:t>
            </a:r>
            <a:endParaRPr/>
          </a:p>
        </p:txBody>
      </p:sp>
      <p:sp>
        <p:nvSpPr>
          <p:cNvPr id="131" name="Google Shape;131;p2"/>
          <p:cNvSpPr/>
          <p:nvPr/>
        </p:nvSpPr>
        <p:spPr>
          <a:xfrm>
            <a:off x="4600075" y="9694263"/>
            <a:ext cx="1438010" cy="501631"/>
          </a:xfrm>
          <a:custGeom>
            <a:rect l="l" t="t" r="r" b="b"/>
            <a:pathLst>
              <a:path w="1438010" h="501631" extrusionOk="0">
                <a:moveTo>
                  <a:pt x="0" y="0"/>
                </a:moveTo>
                <a:lnTo>
                  <a:pt x="1438011" y="0"/>
                </a:lnTo>
                <a:lnTo>
                  <a:pt x="1438011" y="501632"/>
                </a:lnTo>
                <a:lnTo>
                  <a:pt x="0" y="501632"/>
                </a:lnTo>
                <a:lnTo>
                  <a:pt x="0" y="0"/>
                </a:lnTo>
                <a:close/>
              </a:path>
            </a:pathLst>
          </a:custGeom>
          <a:blipFill rotWithShape="1">
            <a:blip r:embed="rId19">
              <a:alphaModFix/>
            </a:blip>
            <a:stretch>
              <a:fillRect l="0" t="0" r="0" b="0"/>
            </a:stretch>
          </a:blipFill>
          <a:ln>
            <a:noFill/>
          </a:ln>
        </p:spPr>
      </p:sp>
      <p:sp>
        <p:nvSpPr>
          <p:cNvPr id="132" name="Google Shape;132;p2"/>
          <p:cNvSpPr txBox="1"/>
          <p:nvPr/>
        </p:nvSpPr>
        <p:spPr>
          <a:xfrm>
            <a:off x="6738335" y="9394208"/>
            <a:ext cx="8730265" cy="769441"/>
          </a:xfrm>
          <a:prstGeom prst="rect">
            <a:avLst/>
          </a:prstGeom>
          <a:noFill/>
          <a:ln>
            <a:noFill/>
          </a:ln>
        </p:spPr>
        <p:txBody>
          <a:bodyPr spcFirstLastPara="1" wrap="square" lIns="0" tIns="0" rIns="0" bIns="0" anchor="t" anchorCtr="0">
            <a:spAutoFit/>
          </a:bodyPr>
          <a:lstStyle/>
          <a:p>
            <a:pPr marL="0" marR="0" lvl="0" indent="0" algn="l" rtl="0">
              <a:lnSpc>
                <a:spcPct val="128250"/>
              </a:lnSpc>
              <a:spcBef>
                <a:spcPts val="0"/>
              </a:spcBef>
              <a:spcAft>
                <a:spcPts val="0"/>
              </a:spcAft>
              <a:buNone/>
            </a:pPr>
            <a:r>
              <a:rPr lang="en-US" sz="1200" b="1" i="0" u="none" strike="noStrike" cap="none">
                <a:solidFill>
                  <a:srgbClr val="000000"/>
                </a:solidFill>
                <a:latin typeface="Gaegu"/>
                <a:ea typeface="Gaegu"/>
                <a:cs typeface="Gaegu"/>
                <a:sym typeface="Gaegu"/>
              </a:rPr>
              <a:t>Die Unterstützung der Europäischen Kommission für die Erstellung dieser Veröffentlichung stellt keine Billigung des Inhalts dar, der   </a:t>
            </a:r>
            <a:endParaRPr/>
          </a:p>
          <a:p>
            <a:pPr marL="0" marR="0" lvl="0" indent="0" algn="l" rtl="0">
              <a:lnSpc>
                <a:spcPct val="128250"/>
              </a:lnSpc>
              <a:spcBef>
                <a:spcPts val="0"/>
              </a:spcBef>
              <a:spcAft>
                <a:spcPts val="0"/>
              </a:spcAft>
              <a:buNone/>
            </a:pPr>
            <a:r>
              <a:rPr lang="en-US" sz="1200" b="1" i="0" u="none" strike="noStrike" cap="none">
                <a:solidFill>
                  <a:srgbClr val="000000"/>
                </a:solidFill>
                <a:latin typeface="Gaegu"/>
                <a:ea typeface="Gaegu"/>
                <a:cs typeface="Gaegu"/>
                <a:sym typeface="Gaegu"/>
              </a:rPr>
              <a:t>Die Verantwortung für den Inhalt dieser Veröffentlichung trägt allein der Verfasser; die Kommission haftet nicht für die weitere Verwendung der darin enthaltenen Angaben. Projektnummer: 2021-1-DE04-KA220-YOU-000029209 </a:t>
            </a:r>
            <a:endParaRPr/>
          </a:p>
          <a:p>
            <a:pPr marL="0" marR="0" lvl="0" indent="0" algn="l" rtl="0">
              <a:lnSpc>
                <a:spcPct val="128250"/>
              </a:lnSpc>
              <a:spcBef>
                <a:spcPts val="0"/>
              </a:spcBef>
              <a:spcAft>
                <a:spcPts val="0"/>
              </a:spcAft>
              <a:buNone/>
            </a:pPr>
            <a:r>
              <a:rPr lang="en-US" sz="1200" b="1" i="0" u="none" strike="noStrike" cap="none">
                <a:solidFill>
                  <a:srgbClr val="000000"/>
                </a:solidFill>
                <a:latin typeface="Gaegu"/>
                <a:ea typeface="Gaegu"/>
                <a:cs typeface="Gaegu"/>
                <a:sym typeface="Gaegu"/>
              </a:rPr>
              <a:t>      Für weitere Informationen besuchen Sie unsere offizielle Website: </a:t>
            </a:r>
            <a:r>
              <a:rPr lang="en-US" sz="1200" b="1" i="0" u="sng" strike="noStrike" cap="none">
                <a:solidFill>
                  <a:srgbClr val="000000"/>
                </a:solidFill>
                <a:latin typeface="Gaegu"/>
                <a:ea typeface="Gaegu"/>
                <a:cs typeface="Gaegu"/>
                <a:sym typeface="Gaegu"/>
                <a:hlinkClick r:id="rId20">
                  <a:extLst>
                    <a:ext uri="{A12FA001-AC4F-418D-AE19-62706E023703}">
                      <ahyp:hlinkClr val="tx"/>
                    </a:ext>
                  </a:extLst>
                </a:hlinkClick>
              </a:rPr>
              <a:t>https:</a:t>
            </a:r>
            <a:r>
              <a:rPr lang="en-US" sz="1200" b="1" i="0" u="none" strike="noStrike" cap="none">
                <a:solidFill>
                  <a:srgbClr val="000000"/>
                </a:solidFill>
                <a:latin typeface="Gaegu"/>
                <a:ea typeface="Gaegu"/>
                <a:cs typeface="Gaegu"/>
                <a:sym typeface="Gaegu"/>
              </a:rPr>
              <a:t>//www.e-greenworld.org/ </a:t>
            </a:r>
            <a:endParaRPr sz="1200" b="1" i="0" u="none" strike="noStrike" cap="none">
              <a:solidFill>
                <a:srgbClr val="000000"/>
              </a:solidFill>
              <a:latin typeface="Gaegu"/>
              <a:ea typeface="Gaegu"/>
              <a:cs typeface="Gaegu"/>
              <a:sym typeface="Gaegu"/>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3"/>
          <p:cNvSpPr/>
          <p:nvPr/>
        </p:nvSpPr>
        <p:spPr>
          <a:xfrm>
            <a:off x="0" y="0"/>
            <a:ext cx="18288000" cy="10287000"/>
          </a:xfrm>
          <a:custGeom>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l="-1466" t="-10430" r="-2215" b="-13065"/>
            </a:stretch>
          </a:blipFill>
          <a:ln>
            <a:noFill/>
          </a:ln>
        </p:spPr>
      </p:sp>
      <p:sp>
        <p:nvSpPr>
          <p:cNvPr id="138" name="Google Shape;138;p3"/>
          <p:cNvSpPr/>
          <p:nvPr/>
        </p:nvSpPr>
        <p:spPr>
          <a:xfrm>
            <a:off x="1028700" y="2138798"/>
            <a:ext cx="11353788" cy="2195529"/>
          </a:xfrm>
          <a:custGeom>
            <a:rect l="l" t="t" r="r" b="b"/>
            <a:pathLst>
              <a:path w="11353788" h="2195529" extrusionOk="0">
                <a:moveTo>
                  <a:pt x="0" y="0"/>
                </a:moveTo>
                <a:lnTo>
                  <a:pt x="11353788" y="0"/>
                </a:lnTo>
                <a:lnTo>
                  <a:pt x="11353788" y="2195529"/>
                </a:lnTo>
                <a:lnTo>
                  <a:pt x="0" y="2195529"/>
                </a:lnTo>
                <a:lnTo>
                  <a:pt x="0" y="0"/>
                </a:lnTo>
                <a:close/>
              </a:path>
            </a:pathLst>
          </a:custGeom>
          <a:blipFill rotWithShape="1">
            <a:blip r:embed="rId4">
              <a:alphaModFix/>
            </a:blip>
            <a:stretch>
              <a:fillRect l="0" t="-88369" r="0" b="-31400"/>
            </a:stretch>
          </a:blipFill>
          <a:ln>
            <a:noFill/>
          </a:ln>
        </p:spPr>
      </p:sp>
      <p:sp>
        <p:nvSpPr>
          <p:cNvPr id="139" name="Google Shape;139;p3"/>
          <p:cNvSpPr/>
          <p:nvPr/>
        </p:nvSpPr>
        <p:spPr>
          <a:xfrm rot="4050216">
            <a:off x="15772048" y="419609"/>
            <a:ext cx="1337326" cy="1218183"/>
          </a:xfrm>
          <a:custGeom>
            <a:rect l="l" t="t" r="r" b="b"/>
            <a:pathLst>
              <a:path w="1337326" h="1218183" extrusionOk="0">
                <a:moveTo>
                  <a:pt x="0" y="0"/>
                </a:moveTo>
                <a:lnTo>
                  <a:pt x="1337326" y="0"/>
                </a:lnTo>
                <a:lnTo>
                  <a:pt x="1337326" y="1218182"/>
                </a:lnTo>
                <a:lnTo>
                  <a:pt x="0" y="1218182"/>
                </a:lnTo>
                <a:lnTo>
                  <a:pt x="0" y="0"/>
                </a:lnTo>
                <a:close/>
              </a:path>
            </a:pathLst>
          </a:custGeom>
          <a:blipFill rotWithShape="1">
            <a:blip r:embed="rId5">
              <a:alphaModFix/>
            </a:blip>
            <a:stretch>
              <a:fillRect l="0" t="0" r="0" b="0"/>
            </a:stretch>
          </a:blipFill>
          <a:ln>
            <a:noFill/>
          </a:ln>
        </p:spPr>
      </p:sp>
      <p:sp>
        <p:nvSpPr>
          <p:cNvPr id="140" name="Google Shape;140;p3"/>
          <p:cNvSpPr/>
          <p:nvPr/>
        </p:nvSpPr>
        <p:spPr>
          <a:xfrm rot="-2700000">
            <a:off x="13165297" y="7734583"/>
            <a:ext cx="5104835" cy="5104835"/>
          </a:xfrm>
          <a:custGeom>
            <a:rect l="l" t="t" r="r" b="b"/>
            <a:pathLst>
              <a:path w="5104835" h="5104835" extrusionOk="0">
                <a:moveTo>
                  <a:pt x="0" y="0"/>
                </a:moveTo>
                <a:lnTo>
                  <a:pt x="5104835" y="0"/>
                </a:lnTo>
                <a:lnTo>
                  <a:pt x="5104835" y="5104834"/>
                </a:lnTo>
                <a:lnTo>
                  <a:pt x="0" y="5104834"/>
                </a:lnTo>
                <a:lnTo>
                  <a:pt x="0" y="0"/>
                </a:lnTo>
                <a:close/>
              </a:path>
            </a:pathLst>
          </a:custGeom>
          <a:blipFill rotWithShape="1">
            <a:blip r:embed="rId6">
              <a:alphaModFix/>
            </a:blip>
            <a:stretch>
              <a:fillRect l="0" t="0" r="0" b="0"/>
            </a:stretch>
          </a:blipFill>
          <a:ln>
            <a:noFill/>
          </a:ln>
        </p:spPr>
      </p:sp>
      <p:sp>
        <p:nvSpPr>
          <p:cNvPr id="141" name="Google Shape;141;p3"/>
          <p:cNvSpPr/>
          <p:nvPr/>
        </p:nvSpPr>
        <p:spPr>
          <a:xfrm>
            <a:off x="134875" y="9083852"/>
            <a:ext cx="4049893" cy="1164473"/>
          </a:xfrm>
          <a:custGeom>
            <a:rect l="l" t="t" r="r" b="b"/>
            <a:pathLst>
              <a:path w="4049893" h="1164473" extrusionOk="0">
                <a:moveTo>
                  <a:pt x="0" y="0"/>
                </a:moveTo>
                <a:lnTo>
                  <a:pt x="4049892" y="0"/>
                </a:lnTo>
                <a:lnTo>
                  <a:pt x="4049892" y="1164474"/>
                </a:lnTo>
                <a:lnTo>
                  <a:pt x="0" y="1164474"/>
                </a:lnTo>
                <a:lnTo>
                  <a:pt x="0" y="0"/>
                </a:lnTo>
                <a:close/>
              </a:path>
            </a:pathLst>
          </a:custGeom>
          <a:blipFill rotWithShape="1">
            <a:blip r:embed="rId7">
              <a:alphaModFix/>
            </a:blip>
            <a:stretch>
              <a:fillRect l="0" t="0" r="0" b="0"/>
            </a:stretch>
          </a:blipFill>
          <a:ln>
            <a:noFill/>
          </a:ln>
        </p:spPr>
      </p:sp>
      <p:sp>
        <p:nvSpPr>
          <p:cNvPr id="142" name="Google Shape;142;p3"/>
          <p:cNvSpPr/>
          <p:nvPr/>
        </p:nvSpPr>
        <p:spPr>
          <a:xfrm>
            <a:off x="12382488" y="2138798"/>
            <a:ext cx="5596030" cy="4933342"/>
          </a:xfrm>
          <a:custGeom>
            <a:rect l="l" t="t" r="r" b="b"/>
            <a:pathLst>
              <a:path w="5596030" h="4933342" extrusionOk="0">
                <a:moveTo>
                  <a:pt x="0" y="0"/>
                </a:moveTo>
                <a:lnTo>
                  <a:pt x="5596030" y="0"/>
                </a:lnTo>
                <a:lnTo>
                  <a:pt x="5596030" y="4933342"/>
                </a:lnTo>
                <a:lnTo>
                  <a:pt x="0" y="4933342"/>
                </a:lnTo>
                <a:lnTo>
                  <a:pt x="0" y="0"/>
                </a:lnTo>
                <a:close/>
              </a:path>
            </a:pathLst>
          </a:custGeom>
          <a:blipFill rotWithShape="1">
            <a:blip r:embed="rId8">
              <a:alphaModFix/>
            </a:blip>
            <a:stretch>
              <a:fillRect l="0" t="0" r="0" b="0"/>
            </a:stretch>
          </a:blipFill>
          <a:ln>
            <a:noFill/>
          </a:ln>
        </p:spPr>
      </p:sp>
      <p:sp>
        <p:nvSpPr>
          <p:cNvPr id="143" name="Google Shape;143;p3"/>
          <p:cNvSpPr txBox="1"/>
          <p:nvPr/>
        </p:nvSpPr>
        <p:spPr>
          <a:xfrm>
            <a:off x="606739" y="2474107"/>
            <a:ext cx="11353788" cy="1372510"/>
          </a:xfrm>
          <a:prstGeom prst="rect">
            <a:avLst/>
          </a:prstGeom>
          <a:noFill/>
          <a:ln>
            <a:noFill/>
          </a:ln>
        </p:spPr>
        <p:txBody>
          <a:bodyPr spcFirstLastPara="1" wrap="square" lIns="0" tIns="0" rIns="0" bIns="0" anchor="t" anchorCtr="0">
            <a:spAutoFit/>
          </a:bodyPr>
          <a:lstStyle/>
          <a:p>
            <a:pPr marL="0" marR="0" lvl="0" indent="0" algn="ctr" rtl="0">
              <a:lnSpc>
                <a:spcPct val="140021"/>
              </a:lnSpc>
              <a:spcBef>
                <a:spcPts val="0"/>
              </a:spcBef>
              <a:spcAft>
                <a:spcPts val="0"/>
              </a:spcAft>
              <a:buNone/>
            </a:pPr>
            <a:r>
              <a:rPr lang="en-US" sz="3708" b="1" i="0" u="none" strike="noStrike" cap="none">
                <a:solidFill>
                  <a:srgbClr val="000000"/>
                </a:solidFill>
                <a:latin typeface="Gaegu"/>
                <a:ea typeface="Gaegu"/>
                <a:cs typeface="Gaegu"/>
                <a:sym typeface="Gaegu"/>
              </a:rPr>
              <a:t>Modul 1: Ethische und ästhetische Werte in </a:t>
            </a:r>
            <a:endParaRPr/>
          </a:p>
          <a:p>
            <a:pPr marL="0" marR="0" lvl="0" indent="0" algn="ctr" rtl="0">
              <a:lnSpc>
                <a:spcPct val="140021"/>
              </a:lnSpc>
              <a:spcBef>
                <a:spcPts val="0"/>
              </a:spcBef>
              <a:spcAft>
                <a:spcPts val="0"/>
              </a:spcAft>
              <a:buNone/>
            </a:pPr>
            <a:r>
              <a:rPr lang="en-US" sz="3708" b="1" i="0" u="none" strike="noStrike" cap="none">
                <a:solidFill>
                  <a:srgbClr val="000000"/>
                </a:solidFill>
                <a:latin typeface="Gaegu"/>
                <a:ea typeface="Gaegu"/>
                <a:cs typeface="Gaegu"/>
                <a:sym typeface="Gaegu"/>
              </a:rPr>
              <a:t>Umweltbildung</a:t>
            </a:r>
            <a:endParaRPr/>
          </a:p>
        </p:txBody>
      </p:sp>
      <p:sp>
        <p:nvSpPr>
          <p:cNvPr id="144" name="Google Shape;144;p3"/>
          <p:cNvSpPr txBox="1"/>
          <p:nvPr/>
        </p:nvSpPr>
        <p:spPr>
          <a:xfrm>
            <a:off x="396781" y="5253966"/>
            <a:ext cx="13797072" cy="2723301"/>
          </a:xfrm>
          <a:prstGeom prst="rect">
            <a:avLst/>
          </a:prstGeom>
          <a:noFill/>
          <a:ln>
            <a:noFill/>
          </a:ln>
        </p:spPr>
        <p:txBody>
          <a:bodyPr spcFirstLastPara="1" wrap="square" lIns="0" tIns="0" rIns="0" bIns="0" anchor="t" anchorCtr="0">
            <a:spAutoFit/>
          </a:bodyPr>
          <a:lstStyle/>
          <a:p>
            <a:pPr marL="0" marR="0" lvl="0" indent="0" algn="ctr" rtl="0">
              <a:lnSpc>
                <a:spcPct val="140026"/>
              </a:lnSpc>
              <a:spcBef>
                <a:spcPts val="0"/>
              </a:spcBef>
              <a:spcAft>
                <a:spcPts val="0"/>
              </a:spcAft>
              <a:buNone/>
            </a:pPr>
            <a:r>
              <a:rPr lang="en-US" sz="3013" b="1" i="0" u="none" strike="noStrike" cap="none">
                <a:solidFill>
                  <a:srgbClr val="000000"/>
                </a:solidFill>
                <a:latin typeface="Gaegu"/>
                <a:ea typeface="Gaegu"/>
                <a:cs typeface="Gaegu"/>
                <a:sym typeface="Gaegu"/>
              </a:rPr>
              <a:t>In diesem ersten Modul werden wir in die Welt der Umwelterziehung eintauchen und uns insbesondere mit der Bedeutung ethischer und ästhetischer Werte befassen. Umweltbildung ist viel mehr als nur der Erwerb von Wissen über die Umwelt. Sie ist ein umfassender Lernprozess, der das Verantwortungsbewusstsein und die Wertschätzung für die natürliche Welt fördert. Wir werden untersuchen, wie die Integration dieser Werte unsere Einstellungen und Verhaltensweisen gegenüber der Umwelt prägt.</a:t>
            </a:r>
            <a:endParaRPr/>
          </a:p>
        </p:txBody>
      </p:sp>
      <p:sp>
        <p:nvSpPr>
          <p:cNvPr id="145" name="Google Shape;145;p3"/>
          <p:cNvSpPr/>
          <p:nvPr/>
        </p:nvSpPr>
        <p:spPr>
          <a:xfrm>
            <a:off x="4600075" y="9694263"/>
            <a:ext cx="1438010" cy="501631"/>
          </a:xfrm>
          <a:custGeom>
            <a:rect l="l" t="t" r="r" b="b"/>
            <a:pathLst>
              <a:path w="1438010" h="501631" extrusionOk="0">
                <a:moveTo>
                  <a:pt x="0" y="0"/>
                </a:moveTo>
                <a:lnTo>
                  <a:pt x="1438011" y="0"/>
                </a:lnTo>
                <a:lnTo>
                  <a:pt x="1438011" y="501632"/>
                </a:lnTo>
                <a:lnTo>
                  <a:pt x="0" y="501632"/>
                </a:lnTo>
                <a:lnTo>
                  <a:pt x="0" y="0"/>
                </a:lnTo>
                <a:close/>
              </a:path>
            </a:pathLst>
          </a:custGeom>
          <a:blipFill rotWithShape="1">
            <a:blip r:embed="rId9">
              <a:alphaModFix/>
            </a:blip>
            <a:stretch>
              <a:fillRect l="0" t="0" r="0" b="0"/>
            </a:stretch>
          </a:blipFill>
          <a:ln>
            <a:noFill/>
          </a:ln>
        </p:spPr>
      </p:sp>
      <p:sp>
        <p:nvSpPr>
          <p:cNvPr id="146" name="Google Shape;146;p3"/>
          <p:cNvSpPr txBox="1"/>
          <p:nvPr/>
        </p:nvSpPr>
        <p:spPr>
          <a:xfrm>
            <a:off x="6738335" y="9394208"/>
            <a:ext cx="8730265" cy="769441"/>
          </a:xfrm>
          <a:prstGeom prst="rect">
            <a:avLst/>
          </a:prstGeom>
          <a:noFill/>
          <a:ln>
            <a:noFill/>
          </a:ln>
        </p:spPr>
        <p:txBody>
          <a:bodyPr spcFirstLastPara="1" wrap="square" lIns="0" tIns="0" rIns="0" bIns="0" anchor="t" anchorCtr="0">
            <a:spAutoFit/>
          </a:bodyPr>
          <a:lstStyle/>
          <a:p>
            <a:pPr marL="0" marR="0" lvl="0" indent="0" algn="l" rtl="0">
              <a:lnSpc>
                <a:spcPct val="128250"/>
              </a:lnSpc>
              <a:spcBef>
                <a:spcPts val="0"/>
              </a:spcBef>
              <a:spcAft>
                <a:spcPts val="0"/>
              </a:spcAft>
              <a:buNone/>
            </a:pPr>
            <a:r>
              <a:rPr lang="en-US" sz="1200" b="1" i="0" u="none" strike="noStrike" cap="none">
                <a:solidFill>
                  <a:srgbClr val="000000"/>
                </a:solidFill>
                <a:latin typeface="Gaegu"/>
                <a:ea typeface="Gaegu"/>
                <a:cs typeface="Gaegu"/>
                <a:sym typeface="Gaegu"/>
              </a:rPr>
              <a:t>Die Unterstützung der Europäischen Kommission für die Erstellung dieser Veröffentlichung stellt keine Billigung des Inhalts dar, der   </a:t>
            </a:r>
            <a:endParaRPr/>
          </a:p>
          <a:p>
            <a:pPr marL="0" marR="0" lvl="0" indent="0" algn="l" rtl="0">
              <a:lnSpc>
                <a:spcPct val="128250"/>
              </a:lnSpc>
              <a:spcBef>
                <a:spcPts val="0"/>
              </a:spcBef>
              <a:spcAft>
                <a:spcPts val="0"/>
              </a:spcAft>
              <a:buNone/>
            </a:pPr>
            <a:r>
              <a:rPr lang="en-US" sz="1200" b="1" i="0" u="none" strike="noStrike" cap="none">
                <a:solidFill>
                  <a:srgbClr val="000000"/>
                </a:solidFill>
                <a:latin typeface="Gaegu"/>
                <a:ea typeface="Gaegu"/>
                <a:cs typeface="Gaegu"/>
                <a:sym typeface="Gaegu"/>
              </a:rPr>
              <a:t>Die Verantwortung für den Inhalt dieser Veröffentlichung trägt allein der Verfasser; die Kommission haftet nicht für die weitere Verwendung der darin enthaltenen Angaben. Projektnummer: 2021-1-DE04-KA220-YOU-000029209 </a:t>
            </a:r>
            <a:endParaRPr/>
          </a:p>
          <a:p>
            <a:pPr marL="0" marR="0" lvl="0" indent="0" algn="l" rtl="0">
              <a:lnSpc>
                <a:spcPct val="128250"/>
              </a:lnSpc>
              <a:spcBef>
                <a:spcPts val="0"/>
              </a:spcBef>
              <a:spcAft>
                <a:spcPts val="0"/>
              </a:spcAft>
              <a:buNone/>
            </a:pPr>
            <a:r>
              <a:rPr lang="en-US" sz="1200" b="1" i="0" u="none" strike="noStrike" cap="none">
                <a:solidFill>
                  <a:srgbClr val="000000"/>
                </a:solidFill>
                <a:latin typeface="Gaegu"/>
                <a:ea typeface="Gaegu"/>
                <a:cs typeface="Gaegu"/>
                <a:sym typeface="Gaegu"/>
              </a:rPr>
              <a:t>      Für weitere Informationen besuchen Sie unsere offizielle Website: </a:t>
            </a:r>
            <a:r>
              <a:rPr lang="en-US" sz="1200" b="1" i="0" u="sng" strike="noStrike" cap="none">
                <a:solidFill>
                  <a:srgbClr val="000000"/>
                </a:solidFill>
                <a:latin typeface="Gaegu"/>
                <a:ea typeface="Gaegu"/>
                <a:cs typeface="Gaegu"/>
                <a:sym typeface="Gaegu"/>
                <a:hlinkClick r:id="rId10">
                  <a:extLst>
                    <a:ext uri="{A12FA001-AC4F-418D-AE19-62706E023703}">
                      <ahyp:hlinkClr val="tx"/>
                    </a:ext>
                  </a:extLst>
                </a:hlinkClick>
              </a:rPr>
              <a:t>https:</a:t>
            </a:r>
            <a:r>
              <a:rPr lang="en-US" sz="1200" b="1" i="0" u="none" strike="noStrike" cap="none">
                <a:solidFill>
                  <a:srgbClr val="000000"/>
                </a:solidFill>
                <a:latin typeface="Gaegu"/>
                <a:ea typeface="Gaegu"/>
                <a:cs typeface="Gaegu"/>
                <a:sym typeface="Gaegu"/>
              </a:rPr>
              <a:t>//www.e-greenworld.org/ </a:t>
            </a:r>
            <a:endParaRPr sz="1200" b="1" i="0" u="none" strike="noStrike" cap="none">
              <a:solidFill>
                <a:srgbClr val="000000"/>
              </a:solidFill>
              <a:latin typeface="Gaegu"/>
              <a:ea typeface="Gaegu"/>
              <a:cs typeface="Gaegu"/>
              <a:sym typeface="Gaegu"/>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4"/>
          <p:cNvSpPr/>
          <p:nvPr/>
        </p:nvSpPr>
        <p:spPr>
          <a:xfrm>
            <a:off x="0" y="0"/>
            <a:ext cx="18288000" cy="10287000"/>
          </a:xfrm>
          <a:custGeom>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l="-1466" t="-10430" r="-2215" b="-13065"/>
            </a:stretch>
          </a:blipFill>
          <a:ln>
            <a:noFill/>
          </a:ln>
        </p:spPr>
      </p:sp>
      <p:sp>
        <p:nvSpPr>
          <p:cNvPr id="152" name="Google Shape;152;p4"/>
          <p:cNvSpPr/>
          <p:nvPr/>
        </p:nvSpPr>
        <p:spPr>
          <a:xfrm>
            <a:off x="1028700" y="2138798"/>
            <a:ext cx="11353788" cy="2195529"/>
          </a:xfrm>
          <a:custGeom>
            <a:rect l="l" t="t" r="r" b="b"/>
            <a:pathLst>
              <a:path w="11353788" h="2195529" extrusionOk="0">
                <a:moveTo>
                  <a:pt x="0" y="0"/>
                </a:moveTo>
                <a:lnTo>
                  <a:pt x="11353788" y="0"/>
                </a:lnTo>
                <a:lnTo>
                  <a:pt x="11353788" y="2195529"/>
                </a:lnTo>
                <a:lnTo>
                  <a:pt x="0" y="2195529"/>
                </a:lnTo>
                <a:lnTo>
                  <a:pt x="0" y="0"/>
                </a:lnTo>
                <a:close/>
              </a:path>
            </a:pathLst>
          </a:custGeom>
          <a:blipFill rotWithShape="1">
            <a:blip r:embed="rId4">
              <a:alphaModFix/>
            </a:blip>
            <a:stretch>
              <a:fillRect l="0" t="-88369" r="0" b="-31400"/>
            </a:stretch>
          </a:blipFill>
          <a:ln>
            <a:noFill/>
          </a:ln>
        </p:spPr>
      </p:sp>
      <p:sp>
        <p:nvSpPr>
          <p:cNvPr id="153" name="Google Shape;153;p4"/>
          <p:cNvSpPr/>
          <p:nvPr/>
        </p:nvSpPr>
        <p:spPr>
          <a:xfrm rot="4050216">
            <a:off x="15772048" y="419609"/>
            <a:ext cx="1337326" cy="1218183"/>
          </a:xfrm>
          <a:custGeom>
            <a:rect l="l" t="t" r="r" b="b"/>
            <a:pathLst>
              <a:path w="1337326" h="1218183" extrusionOk="0">
                <a:moveTo>
                  <a:pt x="0" y="0"/>
                </a:moveTo>
                <a:lnTo>
                  <a:pt x="1337326" y="0"/>
                </a:lnTo>
                <a:lnTo>
                  <a:pt x="1337326" y="1218182"/>
                </a:lnTo>
                <a:lnTo>
                  <a:pt x="0" y="1218182"/>
                </a:lnTo>
                <a:lnTo>
                  <a:pt x="0" y="0"/>
                </a:lnTo>
                <a:close/>
              </a:path>
            </a:pathLst>
          </a:custGeom>
          <a:blipFill rotWithShape="1">
            <a:blip r:embed="rId5">
              <a:alphaModFix/>
            </a:blip>
            <a:stretch>
              <a:fillRect l="0" t="0" r="0" b="0"/>
            </a:stretch>
          </a:blipFill>
          <a:ln>
            <a:noFill/>
          </a:ln>
        </p:spPr>
      </p:sp>
      <p:sp>
        <p:nvSpPr>
          <p:cNvPr id="154" name="Google Shape;154;p4"/>
          <p:cNvSpPr/>
          <p:nvPr/>
        </p:nvSpPr>
        <p:spPr>
          <a:xfrm rot="-2700000">
            <a:off x="13165297" y="7734583"/>
            <a:ext cx="5104835" cy="5104835"/>
          </a:xfrm>
          <a:custGeom>
            <a:rect l="l" t="t" r="r" b="b"/>
            <a:pathLst>
              <a:path w="5104835" h="5104835" extrusionOk="0">
                <a:moveTo>
                  <a:pt x="0" y="0"/>
                </a:moveTo>
                <a:lnTo>
                  <a:pt x="5104835" y="0"/>
                </a:lnTo>
                <a:lnTo>
                  <a:pt x="5104835" y="5104834"/>
                </a:lnTo>
                <a:lnTo>
                  <a:pt x="0" y="5104834"/>
                </a:lnTo>
                <a:lnTo>
                  <a:pt x="0" y="0"/>
                </a:lnTo>
                <a:close/>
              </a:path>
            </a:pathLst>
          </a:custGeom>
          <a:blipFill rotWithShape="1">
            <a:blip r:embed="rId6">
              <a:alphaModFix/>
            </a:blip>
            <a:stretch>
              <a:fillRect l="0" t="0" r="0" b="0"/>
            </a:stretch>
          </a:blipFill>
          <a:ln>
            <a:noFill/>
          </a:ln>
        </p:spPr>
      </p:sp>
      <p:sp>
        <p:nvSpPr>
          <p:cNvPr id="155" name="Google Shape;155;p4"/>
          <p:cNvSpPr/>
          <p:nvPr/>
        </p:nvSpPr>
        <p:spPr>
          <a:xfrm>
            <a:off x="134875" y="9083852"/>
            <a:ext cx="4049893" cy="1164473"/>
          </a:xfrm>
          <a:custGeom>
            <a:rect l="l" t="t" r="r" b="b"/>
            <a:pathLst>
              <a:path w="4049893" h="1164473" extrusionOk="0">
                <a:moveTo>
                  <a:pt x="0" y="0"/>
                </a:moveTo>
                <a:lnTo>
                  <a:pt x="4049892" y="0"/>
                </a:lnTo>
                <a:lnTo>
                  <a:pt x="4049892" y="1164474"/>
                </a:lnTo>
                <a:lnTo>
                  <a:pt x="0" y="1164474"/>
                </a:lnTo>
                <a:lnTo>
                  <a:pt x="0" y="0"/>
                </a:lnTo>
                <a:close/>
              </a:path>
            </a:pathLst>
          </a:custGeom>
          <a:blipFill rotWithShape="1">
            <a:blip r:embed="rId7">
              <a:alphaModFix/>
            </a:blip>
            <a:stretch>
              <a:fillRect l="0" t="0" r="0" b="0"/>
            </a:stretch>
          </a:blipFill>
          <a:ln>
            <a:noFill/>
          </a:ln>
        </p:spPr>
      </p:sp>
      <p:sp>
        <p:nvSpPr>
          <p:cNvPr id="156" name="Google Shape;156;p4"/>
          <p:cNvSpPr txBox="1"/>
          <p:nvPr/>
        </p:nvSpPr>
        <p:spPr>
          <a:xfrm>
            <a:off x="421534" y="2835103"/>
            <a:ext cx="12876114" cy="3650099"/>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4045" b="1" i="0" u="none" strike="noStrike" cap="none">
                <a:solidFill>
                  <a:srgbClr val="000000"/>
                </a:solidFill>
                <a:latin typeface="Gaegu"/>
                <a:ea typeface="Gaegu"/>
                <a:cs typeface="Gaegu"/>
                <a:sym typeface="Gaegu"/>
              </a:rPr>
              <a:t>Die Bedeutung der Umwelterziehung</a:t>
            </a:r>
            <a:endParaRPr/>
          </a:p>
          <a:p>
            <a:pPr marL="0" marR="0" lvl="0" indent="0" algn="ctr" rtl="0">
              <a:lnSpc>
                <a:spcPct val="140000"/>
              </a:lnSpc>
              <a:spcBef>
                <a:spcPts val="0"/>
              </a:spcBef>
              <a:spcAft>
                <a:spcPts val="0"/>
              </a:spcAft>
              <a:buNone/>
            </a:pPr>
            <a:r>
              <a:t/>
            </a:r>
            <a:endParaRPr sz="4045" b="1" i="0" u="none" strike="noStrike" cap="none">
              <a:solidFill>
                <a:srgbClr val="000000"/>
              </a:solidFill>
              <a:latin typeface="Gaegu"/>
              <a:ea typeface="Gaegu"/>
              <a:cs typeface="Gaegu"/>
              <a:sym typeface="Gaegu"/>
            </a:endParaRPr>
          </a:p>
          <a:p>
            <a:pPr marL="0" marR="0" lvl="0" indent="0" algn="ctr" rtl="0">
              <a:lnSpc>
                <a:spcPct val="140000"/>
              </a:lnSpc>
              <a:spcBef>
                <a:spcPts val="0"/>
              </a:spcBef>
              <a:spcAft>
                <a:spcPts val="0"/>
              </a:spcAft>
              <a:buNone/>
            </a:pPr>
            <a:r>
              <a:rPr lang="en-US" sz="4045" b="1" i="0" u="none" strike="noStrike" cap="none">
                <a:solidFill>
                  <a:srgbClr val="000000"/>
                </a:solidFill>
                <a:latin typeface="Gaegu"/>
                <a:ea typeface="Gaegu"/>
                <a:cs typeface="Gaegu"/>
                <a:sym typeface="Gaegu"/>
              </a:rPr>
              <a:t>Umwelterziehung ist ein umfassender Lernprozess.</a:t>
            </a:r>
            <a:endParaRPr/>
          </a:p>
          <a:p>
            <a:pPr marL="0" marR="0" lvl="0" indent="0" algn="ctr" rtl="0">
              <a:lnSpc>
                <a:spcPct val="140000"/>
              </a:lnSpc>
              <a:spcBef>
                <a:spcPts val="0"/>
              </a:spcBef>
              <a:spcAft>
                <a:spcPts val="0"/>
              </a:spcAft>
              <a:buNone/>
            </a:pPr>
            <a:r>
              <a:rPr lang="en-US" sz="4045" b="1" i="0" u="none" strike="noStrike" cap="none">
                <a:solidFill>
                  <a:srgbClr val="000000"/>
                </a:solidFill>
                <a:latin typeface="Gaegu"/>
                <a:ea typeface="Gaegu"/>
                <a:cs typeface="Gaegu"/>
                <a:sym typeface="Gaegu"/>
              </a:rPr>
              <a:t>Sie fördert eine bewusste und ethische Sichtweise auf Umweltfragen.</a:t>
            </a:r>
            <a:endParaRPr/>
          </a:p>
          <a:p>
            <a:pPr marL="0" marR="0" lvl="0" indent="0" algn="ctr" rtl="0">
              <a:lnSpc>
                <a:spcPct val="140000"/>
              </a:lnSpc>
              <a:spcBef>
                <a:spcPts val="0"/>
              </a:spcBef>
              <a:spcAft>
                <a:spcPts val="0"/>
              </a:spcAft>
              <a:buNone/>
            </a:pPr>
            <a:r>
              <a:rPr lang="en-US" sz="4045" b="1" i="0" u="none" strike="noStrike" cap="none">
                <a:solidFill>
                  <a:srgbClr val="000000"/>
                </a:solidFill>
                <a:latin typeface="Gaegu"/>
                <a:ea typeface="Gaegu"/>
                <a:cs typeface="Gaegu"/>
                <a:sym typeface="Gaegu"/>
              </a:rPr>
              <a:t>Betrachtet die Beziehungen zwischen Natur, Ethik und Ästhetik</a:t>
            </a:r>
            <a:endParaRPr/>
          </a:p>
        </p:txBody>
      </p:sp>
      <p:sp>
        <p:nvSpPr>
          <p:cNvPr id="157" name="Google Shape;157;p4"/>
          <p:cNvSpPr/>
          <p:nvPr/>
        </p:nvSpPr>
        <p:spPr>
          <a:xfrm>
            <a:off x="12382488" y="2138798"/>
            <a:ext cx="5596030" cy="4933342"/>
          </a:xfrm>
          <a:custGeom>
            <a:rect l="l" t="t" r="r" b="b"/>
            <a:pathLst>
              <a:path w="5596030" h="4933342" extrusionOk="0">
                <a:moveTo>
                  <a:pt x="0" y="0"/>
                </a:moveTo>
                <a:lnTo>
                  <a:pt x="5596030" y="0"/>
                </a:lnTo>
                <a:lnTo>
                  <a:pt x="5596030" y="4933342"/>
                </a:lnTo>
                <a:lnTo>
                  <a:pt x="0" y="4933342"/>
                </a:lnTo>
                <a:lnTo>
                  <a:pt x="0" y="0"/>
                </a:lnTo>
                <a:close/>
              </a:path>
            </a:pathLst>
          </a:custGeom>
          <a:blipFill rotWithShape="1">
            <a:blip r:embed="rId8">
              <a:alphaModFix/>
            </a:blip>
            <a:stretch>
              <a:fillRect l="0" t="0" r="0" b="0"/>
            </a:stretch>
          </a:blipFill>
          <a:ln>
            <a:noFill/>
          </a:ln>
        </p:spPr>
      </p:sp>
      <p:sp>
        <p:nvSpPr>
          <p:cNvPr id="158" name="Google Shape;158;p4"/>
          <p:cNvSpPr txBox="1"/>
          <p:nvPr/>
        </p:nvSpPr>
        <p:spPr>
          <a:xfrm>
            <a:off x="6738335" y="9394208"/>
            <a:ext cx="8730265" cy="769441"/>
          </a:xfrm>
          <a:prstGeom prst="rect">
            <a:avLst/>
          </a:prstGeom>
          <a:noFill/>
          <a:ln>
            <a:noFill/>
          </a:ln>
        </p:spPr>
        <p:txBody>
          <a:bodyPr spcFirstLastPara="1" wrap="square" lIns="0" tIns="0" rIns="0" bIns="0" anchor="t" anchorCtr="0">
            <a:spAutoFit/>
          </a:bodyPr>
          <a:lstStyle/>
          <a:p>
            <a:pPr marL="0" marR="0" lvl="0" indent="0" algn="l" rtl="0">
              <a:lnSpc>
                <a:spcPct val="128250"/>
              </a:lnSpc>
              <a:spcBef>
                <a:spcPts val="0"/>
              </a:spcBef>
              <a:spcAft>
                <a:spcPts val="0"/>
              </a:spcAft>
              <a:buNone/>
            </a:pPr>
            <a:r>
              <a:rPr lang="en-US" sz="1200" b="1" i="0" u="none" strike="noStrike" cap="none">
                <a:solidFill>
                  <a:srgbClr val="000000"/>
                </a:solidFill>
                <a:latin typeface="Gaegu"/>
                <a:ea typeface="Gaegu"/>
                <a:cs typeface="Gaegu"/>
                <a:sym typeface="Gaegu"/>
              </a:rPr>
              <a:t>Die Unterstützung der Europäischen Kommission für die Erstellung dieser Veröffentlichung stellt keine Billigung des Inhalts dar, der   </a:t>
            </a:r>
            <a:endParaRPr/>
          </a:p>
          <a:p>
            <a:pPr marL="0" marR="0" lvl="0" indent="0" algn="l" rtl="0">
              <a:lnSpc>
                <a:spcPct val="128250"/>
              </a:lnSpc>
              <a:spcBef>
                <a:spcPts val="0"/>
              </a:spcBef>
              <a:spcAft>
                <a:spcPts val="0"/>
              </a:spcAft>
              <a:buNone/>
            </a:pPr>
            <a:r>
              <a:rPr lang="en-US" sz="1200" b="1" i="0" u="none" strike="noStrike" cap="none">
                <a:solidFill>
                  <a:srgbClr val="000000"/>
                </a:solidFill>
                <a:latin typeface="Gaegu"/>
                <a:ea typeface="Gaegu"/>
                <a:cs typeface="Gaegu"/>
                <a:sym typeface="Gaegu"/>
              </a:rPr>
              <a:t>Die Verantwortung für den Inhalt dieser Veröffentlichung trägt allein der Verfasser; die Kommission haftet nicht für die weitere Verwendung der darin enthaltenen Angaben. Projektnummer: 2021-1-DE04-KA220-YOU-000029209 </a:t>
            </a:r>
            <a:endParaRPr/>
          </a:p>
          <a:p>
            <a:pPr marL="0" marR="0" lvl="0" indent="0" algn="l" rtl="0">
              <a:lnSpc>
                <a:spcPct val="128250"/>
              </a:lnSpc>
              <a:spcBef>
                <a:spcPts val="0"/>
              </a:spcBef>
              <a:spcAft>
                <a:spcPts val="0"/>
              </a:spcAft>
              <a:buNone/>
            </a:pPr>
            <a:r>
              <a:rPr lang="en-US" sz="1200" b="1" i="0" u="none" strike="noStrike" cap="none">
                <a:solidFill>
                  <a:srgbClr val="000000"/>
                </a:solidFill>
                <a:latin typeface="Gaegu"/>
                <a:ea typeface="Gaegu"/>
                <a:cs typeface="Gaegu"/>
                <a:sym typeface="Gaegu"/>
              </a:rPr>
              <a:t>      Für weitere Informationen besuchen Sie unsere offizielle Website: </a:t>
            </a:r>
            <a:r>
              <a:rPr lang="en-US" sz="1200" b="1" i="0" u="sng" strike="noStrike" cap="none">
                <a:solidFill>
                  <a:srgbClr val="000000"/>
                </a:solidFill>
                <a:latin typeface="Gaegu"/>
                <a:ea typeface="Gaegu"/>
                <a:cs typeface="Gaegu"/>
                <a:sym typeface="Gaegu"/>
                <a:hlinkClick r:id="rId9">
                  <a:extLst>
                    <a:ext uri="{A12FA001-AC4F-418D-AE19-62706E023703}">
                      <ahyp:hlinkClr val="tx"/>
                    </a:ext>
                  </a:extLst>
                </a:hlinkClick>
              </a:rPr>
              <a:t>https:</a:t>
            </a:r>
            <a:r>
              <a:rPr lang="en-US" sz="1200" b="1" i="0" u="none" strike="noStrike" cap="none">
                <a:solidFill>
                  <a:srgbClr val="000000"/>
                </a:solidFill>
                <a:latin typeface="Gaegu"/>
                <a:ea typeface="Gaegu"/>
                <a:cs typeface="Gaegu"/>
                <a:sym typeface="Gaegu"/>
              </a:rPr>
              <a:t>//www.e-greenworld.org/ </a:t>
            </a:r>
            <a:endParaRPr sz="1200" b="1" i="0" u="none" strike="noStrike" cap="none">
              <a:solidFill>
                <a:srgbClr val="000000"/>
              </a:solidFill>
              <a:latin typeface="Gaegu"/>
              <a:ea typeface="Gaegu"/>
              <a:cs typeface="Gaegu"/>
              <a:sym typeface="Gaegu"/>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5"/>
          <p:cNvSpPr/>
          <p:nvPr/>
        </p:nvSpPr>
        <p:spPr>
          <a:xfrm>
            <a:off x="0" y="0"/>
            <a:ext cx="18288000" cy="10287000"/>
          </a:xfrm>
          <a:custGeom>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l="-1466" t="-10430" r="-2215" b="-13065"/>
            </a:stretch>
          </a:blipFill>
          <a:ln>
            <a:noFill/>
          </a:ln>
        </p:spPr>
      </p:sp>
      <p:sp>
        <p:nvSpPr>
          <p:cNvPr id="164" name="Google Shape;164;p5"/>
          <p:cNvSpPr/>
          <p:nvPr/>
        </p:nvSpPr>
        <p:spPr>
          <a:xfrm>
            <a:off x="1646826" y="2318144"/>
            <a:ext cx="9498880" cy="1836838"/>
          </a:xfrm>
          <a:custGeom>
            <a:rect l="l" t="t" r="r" b="b"/>
            <a:pathLst>
              <a:path w="9498880" h="1836838" extrusionOk="0">
                <a:moveTo>
                  <a:pt x="0" y="0"/>
                </a:moveTo>
                <a:lnTo>
                  <a:pt x="9498881" y="0"/>
                </a:lnTo>
                <a:lnTo>
                  <a:pt x="9498881" y="1836837"/>
                </a:lnTo>
                <a:lnTo>
                  <a:pt x="0" y="1836837"/>
                </a:lnTo>
                <a:lnTo>
                  <a:pt x="0" y="0"/>
                </a:lnTo>
                <a:close/>
              </a:path>
            </a:pathLst>
          </a:custGeom>
          <a:blipFill rotWithShape="1">
            <a:blip r:embed="rId4">
              <a:alphaModFix/>
            </a:blip>
            <a:stretch>
              <a:fillRect l="0" t="-88369" r="0" b="-31400"/>
            </a:stretch>
          </a:blipFill>
          <a:ln>
            <a:noFill/>
          </a:ln>
        </p:spPr>
      </p:sp>
      <p:sp>
        <p:nvSpPr>
          <p:cNvPr id="165" name="Google Shape;165;p5"/>
          <p:cNvSpPr/>
          <p:nvPr/>
        </p:nvSpPr>
        <p:spPr>
          <a:xfrm rot="4050216">
            <a:off x="15772048" y="419609"/>
            <a:ext cx="1337326" cy="1218183"/>
          </a:xfrm>
          <a:custGeom>
            <a:rect l="l" t="t" r="r" b="b"/>
            <a:pathLst>
              <a:path w="1337326" h="1218183" extrusionOk="0">
                <a:moveTo>
                  <a:pt x="0" y="0"/>
                </a:moveTo>
                <a:lnTo>
                  <a:pt x="1337326" y="0"/>
                </a:lnTo>
                <a:lnTo>
                  <a:pt x="1337326" y="1218182"/>
                </a:lnTo>
                <a:lnTo>
                  <a:pt x="0" y="1218182"/>
                </a:lnTo>
                <a:lnTo>
                  <a:pt x="0" y="0"/>
                </a:lnTo>
                <a:close/>
              </a:path>
            </a:pathLst>
          </a:custGeom>
          <a:blipFill rotWithShape="1">
            <a:blip r:embed="rId5">
              <a:alphaModFix/>
            </a:blip>
            <a:stretch>
              <a:fillRect l="0" t="0" r="0" b="0"/>
            </a:stretch>
          </a:blipFill>
          <a:ln>
            <a:noFill/>
          </a:ln>
        </p:spPr>
      </p:sp>
      <p:sp>
        <p:nvSpPr>
          <p:cNvPr id="166" name="Google Shape;166;p5"/>
          <p:cNvSpPr/>
          <p:nvPr/>
        </p:nvSpPr>
        <p:spPr>
          <a:xfrm rot="-2700000">
            <a:off x="13165297" y="7734583"/>
            <a:ext cx="5104835" cy="5104835"/>
          </a:xfrm>
          <a:custGeom>
            <a:rect l="l" t="t" r="r" b="b"/>
            <a:pathLst>
              <a:path w="5104835" h="5104835" extrusionOk="0">
                <a:moveTo>
                  <a:pt x="0" y="0"/>
                </a:moveTo>
                <a:lnTo>
                  <a:pt x="5104835" y="0"/>
                </a:lnTo>
                <a:lnTo>
                  <a:pt x="5104835" y="5104834"/>
                </a:lnTo>
                <a:lnTo>
                  <a:pt x="0" y="5104834"/>
                </a:lnTo>
                <a:lnTo>
                  <a:pt x="0" y="0"/>
                </a:lnTo>
                <a:close/>
              </a:path>
            </a:pathLst>
          </a:custGeom>
          <a:blipFill rotWithShape="1">
            <a:blip r:embed="rId6">
              <a:alphaModFix/>
            </a:blip>
            <a:stretch>
              <a:fillRect l="0" t="0" r="0" b="0"/>
            </a:stretch>
          </a:blipFill>
          <a:ln>
            <a:noFill/>
          </a:ln>
        </p:spPr>
      </p:sp>
      <p:sp>
        <p:nvSpPr>
          <p:cNvPr id="167" name="Google Shape;167;p5"/>
          <p:cNvSpPr/>
          <p:nvPr/>
        </p:nvSpPr>
        <p:spPr>
          <a:xfrm>
            <a:off x="134875" y="9083852"/>
            <a:ext cx="4049893" cy="1164473"/>
          </a:xfrm>
          <a:custGeom>
            <a:rect l="l" t="t" r="r" b="b"/>
            <a:pathLst>
              <a:path w="4049893" h="1164473" extrusionOk="0">
                <a:moveTo>
                  <a:pt x="0" y="0"/>
                </a:moveTo>
                <a:lnTo>
                  <a:pt x="4049892" y="0"/>
                </a:lnTo>
                <a:lnTo>
                  <a:pt x="4049892" y="1164474"/>
                </a:lnTo>
                <a:lnTo>
                  <a:pt x="0" y="1164474"/>
                </a:lnTo>
                <a:lnTo>
                  <a:pt x="0" y="0"/>
                </a:lnTo>
                <a:close/>
              </a:path>
            </a:pathLst>
          </a:custGeom>
          <a:blipFill rotWithShape="1">
            <a:blip r:embed="rId7">
              <a:alphaModFix/>
            </a:blip>
            <a:stretch>
              <a:fillRect l="0" t="0" r="0" b="0"/>
            </a:stretch>
          </a:blipFill>
          <a:ln>
            <a:noFill/>
          </a:ln>
        </p:spPr>
      </p:sp>
      <p:sp>
        <p:nvSpPr>
          <p:cNvPr id="168" name="Google Shape;168;p5"/>
          <p:cNvSpPr txBox="1"/>
          <p:nvPr/>
        </p:nvSpPr>
        <p:spPr>
          <a:xfrm>
            <a:off x="0" y="3112737"/>
            <a:ext cx="12242901" cy="3279480"/>
          </a:xfrm>
          <a:prstGeom prst="rect">
            <a:avLst/>
          </a:prstGeom>
          <a:noFill/>
          <a:ln>
            <a:noFill/>
          </a:ln>
        </p:spPr>
        <p:txBody>
          <a:bodyPr spcFirstLastPara="1" wrap="square" lIns="0" tIns="0" rIns="0" bIns="0" anchor="t" anchorCtr="0">
            <a:spAutoFit/>
          </a:bodyPr>
          <a:lstStyle/>
          <a:p>
            <a:pPr marL="0" marR="0" lvl="0" indent="0" algn="ctr" rtl="0">
              <a:lnSpc>
                <a:spcPct val="139986"/>
              </a:lnSpc>
              <a:spcBef>
                <a:spcPts val="0"/>
              </a:spcBef>
              <a:spcAft>
                <a:spcPts val="0"/>
              </a:spcAft>
              <a:buNone/>
            </a:pPr>
            <a:r>
              <a:rPr lang="en-US" sz="3051" b="1" i="0" u="none" strike="noStrike" cap="none">
                <a:solidFill>
                  <a:srgbClr val="000000"/>
                </a:solidFill>
                <a:latin typeface="Gaegu"/>
                <a:ea typeface="Gaegu"/>
                <a:cs typeface="Gaegu"/>
                <a:sym typeface="Gaegu"/>
              </a:rPr>
              <a:t>Die Rolle der ethischen Werte</a:t>
            </a:r>
            <a:endParaRPr/>
          </a:p>
          <a:p>
            <a:pPr marL="0" marR="0" lvl="0" indent="0" algn="ctr" rtl="0">
              <a:lnSpc>
                <a:spcPct val="139986"/>
              </a:lnSpc>
              <a:spcBef>
                <a:spcPts val="0"/>
              </a:spcBef>
              <a:spcAft>
                <a:spcPts val="0"/>
              </a:spcAft>
              <a:buNone/>
            </a:pPr>
            <a:r>
              <a:t/>
            </a:r>
            <a:endParaRPr sz="3051" b="1" i="0" u="none" strike="noStrike" cap="none">
              <a:solidFill>
                <a:srgbClr val="000000"/>
              </a:solidFill>
              <a:latin typeface="Gaegu"/>
              <a:ea typeface="Gaegu"/>
              <a:cs typeface="Gaegu"/>
              <a:sym typeface="Gaegu"/>
            </a:endParaRPr>
          </a:p>
          <a:p>
            <a:pPr marL="0" marR="0" lvl="0" indent="0" algn="ctr" rtl="0">
              <a:lnSpc>
                <a:spcPct val="139986"/>
              </a:lnSpc>
              <a:spcBef>
                <a:spcPts val="0"/>
              </a:spcBef>
              <a:spcAft>
                <a:spcPts val="0"/>
              </a:spcAft>
              <a:buNone/>
            </a:pPr>
            <a:r>
              <a:rPr lang="en-US" sz="3051" b="1" i="0" u="none" strike="noStrike" cap="none">
                <a:solidFill>
                  <a:srgbClr val="000000"/>
                </a:solidFill>
                <a:latin typeface="Gaegu"/>
                <a:ea typeface="Gaegu"/>
                <a:cs typeface="Gaegu"/>
                <a:sym typeface="Gaegu"/>
              </a:rPr>
              <a:t>Die Umwelterziehung betont ethische Werte.</a:t>
            </a:r>
            <a:endParaRPr/>
          </a:p>
          <a:p>
            <a:pPr marL="0" marR="0" lvl="0" indent="0" algn="ctr" rtl="0">
              <a:lnSpc>
                <a:spcPct val="139986"/>
              </a:lnSpc>
              <a:spcBef>
                <a:spcPts val="0"/>
              </a:spcBef>
              <a:spcAft>
                <a:spcPts val="0"/>
              </a:spcAft>
              <a:buNone/>
            </a:pPr>
            <a:r>
              <a:rPr lang="en-US" sz="3051" b="1" i="0" u="none" strike="noStrike" cap="none">
                <a:solidFill>
                  <a:srgbClr val="000000"/>
                </a:solidFill>
                <a:latin typeface="Gaegu"/>
                <a:ea typeface="Gaegu"/>
                <a:cs typeface="Gaegu"/>
                <a:sym typeface="Gaegu"/>
              </a:rPr>
              <a:t>Entwickelt eine verantwortungsvolle Einstellung zur Natur.</a:t>
            </a:r>
            <a:endParaRPr/>
          </a:p>
          <a:p>
            <a:pPr marL="0" marR="0" lvl="0" indent="0" algn="ctr" rtl="0">
              <a:lnSpc>
                <a:spcPct val="139986"/>
              </a:lnSpc>
              <a:spcBef>
                <a:spcPts val="0"/>
              </a:spcBef>
              <a:spcAft>
                <a:spcPts val="0"/>
              </a:spcAft>
              <a:buNone/>
            </a:pPr>
            <a:r>
              <a:rPr lang="en-US" sz="3051" b="1" i="0" u="none" strike="noStrike" cap="none">
                <a:solidFill>
                  <a:srgbClr val="000000"/>
                </a:solidFill>
                <a:latin typeface="Gaegu"/>
                <a:ea typeface="Gaegu"/>
                <a:cs typeface="Gaegu"/>
                <a:sym typeface="Gaegu"/>
              </a:rPr>
              <a:t>Dazu gehören Themen wie nachhaltiges Management, faire Ressourcennutzung und Umweltgerechtigkeit.</a:t>
            </a:r>
            <a:endParaRPr/>
          </a:p>
        </p:txBody>
      </p:sp>
      <p:sp>
        <p:nvSpPr>
          <p:cNvPr id="169" name="Google Shape;169;p5"/>
          <p:cNvSpPr/>
          <p:nvPr/>
        </p:nvSpPr>
        <p:spPr>
          <a:xfrm>
            <a:off x="12382488" y="2138798"/>
            <a:ext cx="5596030" cy="4933342"/>
          </a:xfrm>
          <a:custGeom>
            <a:rect l="l" t="t" r="r" b="b"/>
            <a:pathLst>
              <a:path w="5596030" h="4933342" extrusionOk="0">
                <a:moveTo>
                  <a:pt x="0" y="0"/>
                </a:moveTo>
                <a:lnTo>
                  <a:pt x="5596030" y="0"/>
                </a:lnTo>
                <a:lnTo>
                  <a:pt x="5596030" y="4933342"/>
                </a:lnTo>
                <a:lnTo>
                  <a:pt x="0" y="4933342"/>
                </a:lnTo>
                <a:lnTo>
                  <a:pt x="0" y="0"/>
                </a:lnTo>
                <a:close/>
              </a:path>
            </a:pathLst>
          </a:custGeom>
          <a:blipFill rotWithShape="1">
            <a:blip r:embed="rId8">
              <a:alphaModFix/>
            </a:blip>
            <a:stretch>
              <a:fillRect l="0" t="0" r="0" b="0"/>
            </a:stretch>
          </a:blipFill>
          <a:ln>
            <a:noFill/>
          </a:ln>
        </p:spPr>
      </p:sp>
      <p:sp>
        <p:nvSpPr>
          <p:cNvPr id="170" name="Google Shape;170;p5"/>
          <p:cNvSpPr/>
          <p:nvPr/>
        </p:nvSpPr>
        <p:spPr>
          <a:xfrm>
            <a:off x="4600075" y="9694263"/>
            <a:ext cx="1438010" cy="501631"/>
          </a:xfrm>
          <a:custGeom>
            <a:rect l="l" t="t" r="r" b="b"/>
            <a:pathLst>
              <a:path w="1438010" h="501631" extrusionOk="0">
                <a:moveTo>
                  <a:pt x="0" y="0"/>
                </a:moveTo>
                <a:lnTo>
                  <a:pt x="1438011" y="0"/>
                </a:lnTo>
                <a:lnTo>
                  <a:pt x="1438011" y="501632"/>
                </a:lnTo>
                <a:lnTo>
                  <a:pt x="0" y="501632"/>
                </a:lnTo>
                <a:lnTo>
                  <a:pt x="0" y="0"/>
                </a:lnTo>
                <a:close/>
              </a:path>
            </a:pathLst>
          </a:custGeom>
          <a:blipFill rotWithShape="1">
            <a:blip r:embed="rId9">
              <a:alphaModFix/>
            </a:blip>
            <a:stretch>
              <a:fillRect l="0" t="0" r="0" b="0"/>
            </a:stretch>
          </a:blipFill>
          <a:ln>
            <a:noFill/>
          </a:ln>
        </p:spPr>
      </p:sp>
      <p:sp>
        <p:nvSpPr>
          <p:cNvPr id="171" name="Google Shape;171;p5"/>
          <p:cNvSpPr txBox="1"/>
          <p:nvPr/>
        </p:nvSpPr>
        <p:spPr>
          <a:xfrm>
            <a:off x="6738335" y="9394208"/>
            <a:ext cx="8730265" cy="769441"/>
          </a:xfrm>
          <a:prstGeom prst="rect">
            <a:avLst/>
          </a:prstGeom>
          <a:noFill/>
          <a:ln>
            <a:noFill/>
          </a:ln>
        </p:spPr>
        <p:txBody>
          <a:bodyPr spcFirstLastPara="1" wrap="square" lIns="0" tIns="0" rIns="0" bIns="0" anchor="t" anchorCtr="0">
            <a:spAutoFit/>
          </a:bodyPr>
          <a:lstStyle/>
          <a:p>
            <a:pPr marL="0" marR="0" lvl="0" indent="0" algn="l" rtl="0">
              <a:lnSpc>
                <a:spcPct val="128250"/>
              </a:lnSpc>
              <a:spcBef>
                <a:spcPts val="0"/>
              </a:spcBef>
              <a:spcAft>
                <a:spcPts val="0"/>
              </a:spcAft>
              <a:buNone/>
            </a:pPr>
            <a:r>
              <a:rPr lang="en-US" sz="1200" b="1" i="0" u="none" strike="noStrike" cap="none">
                <a:solidFill>
                  <a:srgbClr val="000000"/>
                </a:solidFill>
                <a:latin typeface="Gaegu"/>
                <a:ea typeface="Gaegu"/>
                <a:cs typeface="Gaegu"/>
                <a:sym typeface="Gaegu"/>
              </a:rPr>
              <a:t>Die Unterstützung der Europäischen Kommission für die Erstellung dieser Veröffentlichung stellt keine Billigung des Inhalts dar, der   </a:t>
            </a:r>
            <a:endParaRPr/>
          </a:p>
          <a:p>
            <a:pPr marL="0" marR="0" lvl="0" indent="0" algn="l" rtl="0">
              <a:lnSpc>
                <a:spcPct val="128250"/>
              </a:lnSpc>
              <a:spcBef>
                <a:spcPts val="0"/>
              </a:spcBef>
              <a:spcAft>
                <a:spcPts val="0"/>
              </a:spcAft>
              <a:buNone/>
            </a:pPr>
            <a:r>
              <a:rPr lang="en-US" sz="1200" b="1" i="0" u="none" strike="noStrike" cap="none">
                <a:solidFill>
                  <a:srgbClr val="000000"/>
                </a:solidFill>
                <a:latin typeface="Gaegu"/>
                <a:ea typeface="Gaegu"/>
                <a:cs typeface="Gaegu"/>
                <a:sym typeface="Gaegu"/>
              </a:rPr>
              <a:t>Die Verantwortung für den Inhalt dieser Veröffentlichung trägt allein der Verfasser; die Kommission haftet nicht für die weitere Verwendung der darin enthaltenen Angaben. Projektnummer: 2021-1-DE04-KA220-YOU-000029209 </a:t>
            </a:r>
            <a:endParaRPr/>
          </a:p>
          <a:p>
            <a:pPr marL="0" marR="0" lvl="0" indent="0" algn="l" rtl="0">
              <a:lnSpc>
                <a:spcPct val="128250"/>
              </a:lnSpc>
              <a:spcBef>
                <a:spcPts val="0"/>
              </a:spcBef>
              <a:spcAft>
                <a:spcPts val="0"/>
              </a:spcAft>
              <a:buNone/>
            </a:pPr>
            <a:r>
              <a:rPr lang="en-US" sz="1200" b="1" i="0" u="none" strike="noStrike" cap="none">
                <a:solidFill>
                  <a:srgbClr val="000000"/>
                </a:solidFill>
                <a:latin typeface="Gaegu"/>
                <a:ea typeface="Gaegu"/>
                <a:cs typeface="Gaegu"/>
                <a:sym typeface="Gaegu"/>
              </a:rPr>
              <a:t>      Für weitere Informationen besuchen Sie unsere offizielle Website: </a:t>
            </a:r>
            <a:r>
              <a:rPr lang="en-US" sz="1200" b="1" i="0" u="sng" strike="noStrike" cap="none">
                <a:solidFill>
                  <a:srgbClr val="000000"/>
                </a:solidFill>
                <a:latin typeface="Gaegu"/>
                <a:ea typeface="Gaegu"/>
                <a:cs typeface="Gaegu"/>
                <a:sym typeface="Gaegu"/>
                <a:hlinkClick r:id="rId10">
                  <a:extLst>
                    <a:ext uri="{A12FA001-AC4F-418D-AE19-62706E023703}">
                      <ahyp:hlinkClr val="tx"/>
                    </a:ext>
                  </a:extLst>
                </a:hlinkClick>
              </a:rPr>
              <a:t>https:</a:t>
            </a:r>
            <a:r>
              <a:rPr lang="en-US" sz="1200" b="1" i="0" u="none" strike="noStrike" cap="none">
                <a:solidFill>
                  <a:srgbClr val="000000"/>
                </a:solidFill>
                <a:latin typeface="Gaegu"/>
                <a:ea typeface="Gaegu"/>
                <a:cs typeface="Gaegu"/>
                <a:sym typeface="Gaegu"/>
              </a:rPr>
              <a:t>//www.e-greenworld.org/ </a:t>
            </a:r>
            <a:endParaRPr sz="1200" b="1" i="0" u="none" strike="noStrike" cap="none">
              <a:solidFill>
                <a:srgbClr val="000000"/>
              </a:solidFill>
              <a:latin typeface="Gaegu"/>
              <a:ea typeface="Gaegu"/>
              <a:cs typeface="Gaegu"/>
              <a:sym typeface="Gaegu"/>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6"/>
          <p:cNvSpPr/>
          <p:nvPr/>
        </p:nvSpPr>
        <p:spPr>
          <a:xfrm>
            <a:off x="0" y="0"/>
            <a:ext cx="18288000" cy="10287000"/>
          </a:xfrm>
          <a:custGeom>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l="-1466" t="-10430" r="-2215" b="-13065"/>
            </a:stretch>
          </a:blipFill>
          <a:ln>
            <a:noFill/>
          </a:ln>
        </p:spPr>
      </p:sp>
      <p:sp>
        <p:nvSpPr>
          <p:cNvPr id="177" name="Google Shape;177;p6"/>
          <p:cNvSpPr/>
          <p:nvPr/>
        </p:nvSpPr>
        <p:spPr>
          <a:xfrm rot="-380265">
            <a:off x="1451397" y="746551"/>
            <a:ext cx="12602964" cy="16662573"/>
          </a:xfrm>
          <a:custGeom>
            <a:rect l="l" t="t" r="r" b="b"/>
            <a:pathLst>
              <a:path w="12602964" h="16662573" extrusionOk="0">
                <a:moveTo>
                  <a:pt x="0" y="0"/>
                </a:moveTo>
                <a:lnTo>
                  <a:pt x="12602964" y="0"/>
                </a:lnTo>
                <a:lnTo>
                  <a:pt x="12602964" y="16662573"/>
                </a:lnTo>
                <a:lnTo>
                  <a:pt x="0" y="16662573"/>
                </a:lnTo>
                <a:lnTo>
                  <a:pt x="0" y="0"/>
                </a:lnTo>
                <a:close/>
              </a:path>
            </a:pathLst>
          </a:custGeom>
          <a:blipFill rotWithShape="1">
            <a:blip r:embed="rId4">
              <a:alphaModFix/>
            </a:blip>
            <a:stretch>
              <a:fillRect l="0" t="0" r="0" b="0"/>
            </a:stretch>
          </a:blipFill>
          <a:ln>
            <a:noFill/>
          </a:ln>
        </p:spPr>
      </p:sp>
      <p:sp>
        <p:nvSpPr>
          <p:cNvPr id="178" name="Google Shape;178;p6"/>
          <p:cNvSpPr/>
          <p:nvPr/>
        </p:nvSpPr>
        <p:spPr>
          <a:xfrm rot="1388038">
            <a:off x="14173390" y="434465"/>
            <a:ext cx="1342255" cy="1924380"/>
          </a:xfrm>
          <a:custGeom>
            <a:rect l="l" t="t" r="r" b="b"/>
            <a:pathLst>
              <a:path w="1342255" h="1924380" extrusionOk="0">
                <a:moveTo>
                  <a:pt x="0" y="0"/>
                </a:moveTo>
                <a:lnTo>
                  <a:pt x="1342255" y="0"/>
                </a:lnTo>
                <a:lnTo>
                  <a:pt x="1342255" y="1924380"/>
                </a:lnTo>
                <a:lnTo>
                  <a:pt x="0" y="1924380"/>
                </a:lnTo>
                <a:lnTo>
                  <a:pt x="0" y="0"/>
                </a:lnTo>
                <a:close/>
              </a:path>
            </a:pathLst>
          </a:custGeom>
          <a:blipFill rotWithShape="1">
            <a:blip r:embed="rId5">
              <a:alphaModFix/>
            </a:blip>
            <a:stretch>
              <a:fillRect l="0" t="0" r="0" b="0"/>
            </a:stretch>
          </a:blipFill>
          <a:ln>
            <a:noFill/>
          </a:ln>
        </p:spPr>
      </p:sp>
      <p:sp>
        <p:nvSpPr>
          <p:cNvPr id="179" name="Google Shape;179;p6"/>
          <p:cNvSpPr/>
          <p:nvPr/>
        </p:nvSpPr>
        <p:spPr>
          <a:xfrm rot="6626465">
            <a:off x="15818470" y="621490"/>
            <a:ext cx="4200691" cy="4451599"/>
          </a:xfrm>
          <a:custGeom>
            <a:rect l="l" t="t" r="r" b="b"/>
            <a:pathLst>
              <a:path w="4200691" h="4451599" extrusionOk="0">
                <a:moveTo>
                  <a:pt x="4200691" y="4451600"/>
                </a:moveTo>
                <a:lnTo>
                  <a:pt x="0" y="4451600"/>
                </a:lnTo>
                <a:lnTo>
                  <a:pt x="0" y="0"/>
                </a:lnTo>
                <a:lnTo>
                  <a:pt x="4200691" y="0"/>
                </a:lnTo>
                <a:lnTo>
                  <a:pt x="4200691" y="4451600"/>
                </a:lnTo>
                <a:close/>
              </a:path>
            </a:pathLst>
          </a:custGeom>
          <a:blipFill rotWithShape="1">
            <a:blip r:embed="rId6">
              <a:alphaModFix/>
            </a:blip>
            <a:stretch>
              <a:fillRect l="0" t="0" r="0" b="0"/>
            </a:stretch>
          </a:blipFill>
          <a:ln>
            <a:noFill/>
          </a:ln>
        </p:spPr>
      </p:sp>
      <p:sp>
        <p:nvSpPr>
          <p:cNvPr id="180" name="Google Shape;180;p6"/>
          <p:cNvSpPr/>
          <p:nvPr/>
        </p:nvSpPr>
        <p:spPr>
          <a:xfrm>
            <a:off x="-287086" y="9258300"/>
            <a:ext cx="4049893" cy="1164473"/>
          </a:xfrm>
          <a:custGeom>
            <a:rect l="l" t="t" r="r" b="b"/>
            <a:pathLst>
              <a:path w="4049893" h="1164473" extrusionOk="0">
                <a:moveTo>
                  <a:pt x="0" y="0"/>
                </a:moveTo>
                <a:lnTo>
                  <a:pt x="4049893" y="0"/>
                </a:lnTo>
                <a:lnTo>
                  <a:pt x="4049893" y="1164473"/>
                </a:lnTo>
                <a:lnTo>
                  <a:pt x="0" y="1164473"/>
                </a:lnTo>
                <a:lnTo>
                  <a:pt x="0" y="0"/>
                </a:lnTo>
                <a:close/>
              </a:path>
            </a:pathLst>
          </a:custGeom>
          <a:blipFill rotWithShape="1">
            <a:blip r:embed="rId7">
              <a:alphaModFix/>
            </a:blip>
            <a:stretch>
              <a:fillRect l="0" t="0" r="0" b="0"/>
            </a:stretch>
          </a:blipFill>
          <a:ln>
            <a:noFill/>
          </a:ln>
        </p:spPr>
      </p:sp>
      <p:sp>
        <p:nvSpPr>
          <p:cNvPr id="181" name="Google Shape;181;p6"/>
          <p:cNvSpPr/>
          <p:nvPr/>
        </p:nvSpPr>
        <p:spPr>
          <a:xfrm>
            <a:off x="12817389" y="4042888"/>
            <a:ext cx="5596030" cy="4933342"/>
          </a:xfrm>
          <a:custGeom>
            <a:rect l="l" t="t" r="r" b="b"/>
            <a:pathLst>
              <a:path w="5596030" h="4933342" extrusionOk="0">
                <a:moveTo>
                  <a:pt x="0" y="0"/>
                </a:moveTo>
                <a:lnTo>
                  <a:pt x="5596030" y="0"/>
                </a:lnTo>
                <a:lnTo>
                  <a:pt x="5596030" y="4933343"/>
                </a:lnTo>
                <a:lnTo>
                  <a:pt x="0" y="4933343"/>
                </a:lnTo>
                <a:lnTo>
                  <a:pt x="0" y="0"/>
                </a:lnTo>
                <a:close/>
              </a:path>
            </a:pathLst>
          </a:custGeom>
          <a:blipFill rotWithShape="1">
            <a:blip r:embed="rId8">
              <a:alphaModFix/>
            </a:blip>
            <a:stretch>
              <a:fillRect l="0" t="0" r="0" b="0"/>
            </a:stretch>
          </a:blipFill>
          <a:ln>
            <a:noFill/>
          </a:ln>
        </p:spPr>
      </p:sp>
      <p:sp>
        <p:nvSpPr>
          <p:cNvPr id="182" name="Google Shape;182;p6"/>
          <p:cNvSpPr/>
          <p:nvPr/>
        </p:nvSpPr>
        <p:spPr>
          <a:xfrm>
            <a:off x="15514011" y="382573"/>
            <a:ext cx="2541183" cy="894560"/>
          </a:xfrm>
          <a:custGeom>
            <a:rect l="l" t="t" r="r" b="b"/>
            <a:pathLst>
              <a:path w="2541183" h="894560" extrusionOk="0">
                <a:moveTo>
                  <a:pt x="0" y="0"/>
                </a:moveTo>
                <a:lnTo>
                  <a:pt x="2541183" y="0"/>
                </a:lnTo>
                <a:lnTo>
                  <a:pt x="2541183" y="894559"/>
                </a:lnTo>
                <a:lnTo>
                  <a:pt x="0" y="894559"/>
                </a:lnTo>
                <a:lnTo>
                  <a:pt x="0" y="0"/>
                </a:lnTo>
                <a:close/>
              </a:path>
            </a:pathLst>
          </a:custGeom>
          <a:blipFill rotWithShape="1">
            <a:blip r:embed="rId9">
              <a:alphaModFix/>
            </a:blip>
            <a:stretch>
              <a:fillRect l="0" t="0" r="0" b="0"/>
            </a:stretch>
          </a:blipFill>
          <a:ln>
            <a:noFill/>
          </a:ln>
        </p:spPr>
      </p:sp>
      <p:sp>
        <p:nvSpPr>
          <p:cNvPr id="183" name="Google Shape;183;p6"/>
          <p:cNvSpPr txBox="1"/>
          <p:nvPr/>
        </p:nvSpPr>
        <p:spPr>
          <a:xfrm>
            <a:off x="5530818" y="1339228"/>
            <a:ext cx="3821576" cy="792599"/>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4045" b="1" i="0" u="none" strike="noStrike" cap="none">
                <a:solidFill>
                  <a:srgbClr val="000000"/>
                </a:solidFill>
                <a:latin typeface="Gaegu"/>
                <a:ea typeface="Gaegu"/>
                <a:cs typeface="Gaegu"/>
                <a:sym typeface="Gaegu"/>
              </a:rPr>
              <a:t>Umweltethik</a:t>
            </a:r>
            <a:endParaRPr/>
          </a:p>
        </p:txBody>
      </p:sp>
      <p:sp>
        <p:nvSpPr>
          <p:cNvPr id="184" name="Google Shape;184;p6"/>
          <p:cNvSpPr txBox="1"/>
          <p:nvPr/>
        </p:nvSpPr>
        <p:spPr>
          <a:xfrm>
            <a:off x="2532239" y="2440373"/>
            <a:ext cx="10441279" cy="1723612"/>
          </a:xfrm>
          <a:prstGeom prst="rect">
            <a:avLst/>
          </a:prstGeom>
          <a:noFill/>
          <a:ln>
            <a:noFill/>
          </a:ln>
        </p:spPr>
        <p:txBody>
          <a:bodyPr spcFirstLastPara="1" wrap="square" lIns="0" tIns="0" rIns="0" bIns="0" anchor="t" anchorCtr="0">
            <a:spAutoFit/>
          </a:bodyPr>
          <a:lstStyle/>
          <a:p>
            <a:pPr marL="0" marR="0" lvl="0" indent="0" algn="ctr" rtl="0">
              <a:lnSpc>
                <a:spcPct val="140016"/>
              </a:lnSpc>
              <a:spcBef>
                <a:spcPts val="0"/>
              </a:spcBef>
              <a:spcAft>
                <a:spcPts val="0"/>
              </a:spcAft>
              <a:buNone/>
            </a:pPr>
            <a:r>
              <a:rPr lang="en-US" sz="2399" b="1" i="0" u="none" strike="noStrike" cap="none">
                <a:solidFill>
                  <a:srgbClr val="000000"/>
                </a:solidFill>
                <a:latin typeface="Gaegu"/>
                <a:ea typeface="Gaegu"/>
                <a:cs typeface="Gaegu"/>
                <a:sym typeface="Gaegu"/>
              </a:rPr>
              <a:t>In dieser Präsentation werden wir uns mit dem Konzept der Umweltethik befassen, </a:t>
            </a:r>
            <a:endParaRPr/>
          </a:p>
          <a:p>
            <a:pPr marL="0" marR="0" lvl="0" indent="0" algn="ctr" rtl="0">
              <a:lnSpc>
                <a:spcPct val="140016"/>
              </a:lnSpc>
              <a:spcBef>
                <a:spcPts val="0"/>
              </a:spcBef>
              <a:spcAft>
                <a:spcPts val="0"/>
              </a:spcAft>
              <a:buNone/>
            </a:pPr>
            <a:r>
              <a:rPr lang="en-US" sz="2399" b="1" i="0" u="none" strike="noStrike" cap="none">
                <a:solidFill>
                  <a:srgbClr val="000000"/>
                </a:solidFill>
                <a:latin typeface="Gaegu"/>
                <a:ea typeface="Gaegu"/>
                <a:cs typeface="Gaegu"/>
                <a:sym typeface="Gaegu"/>
              </a:rPr>
              <a:t>der Zweig der Moralphilosophie, der sich mit ethischen Fragen im Zusammenhang mit der Umwelt befasst. </a:t>
            </a:r>
            <a:endParaRPr/>
          </a:p>
          <a:p>
            <a:pPr marL="0" marR="0" lvl="0" indent="0" algn="ctr" rtl="0">
              <a:lnSpc>
                <a:spcPct val="140016"/>
              </a:lnSpc>
              <a:spcBef>
                <a:spcPts val="0"/>
              </a:spcBef>
              <a:spcAft>
                <a:spcPts val="0"/>
              </a:spcAft>
              <a:buNone/>
            </a:pPr>
            <a:r>
              <a:rPr lang="en-US" sz="2399" b="1" i="0" u="none" strike="noStrike" cap="none">
                <a:solidFill>
                  <a:srgbClr val="000000"/>
                </a:solidFill>
                <a:latin typeface="Gaegu"/>
                <a:ea typeface="Gaegu"/>
                <a:cs typeface="Gaegu"/>
                <a:sym typeface="Gaegu"/>
              </a:rPr>
              <a:t>Wir werden uns mit verschiedenen Ansätzen der Umweltethik befassen,</a:t>
            </a:r>
            <a:endParaRPr/>
          </a:p>
          <a:p>
            <a:pPr marL="0" marR="0" lvl="0" indent="0" algn="ctr" rtl="0">
              <a:lnSpc>
                <a:spcPct val="140016"/>
              </a:lnSpc>
              <a:spcBef>
                <a:spcPts val="0"/>
              </a:spcBef>
              <a:spcAft>
                <a:spcPts val="0"/>
              </a:spcAft>
              <a:buNone/>
            </a:pPr>
            <a:r>
              <a:rPr lang="en-US" sz="2399" b="1" i="0" u="none" strike="noStrike" cap="none">
                <a:solidFill>
                  <a:srgbClr val="000000"/>
                </a:solidFill>
                <a:latin typeface="Gaegu"/>
                <a:ea typeface="Gaegu"/>
                <a:cs typeface="Gaegu"/>
                <a:sym typeface="Gaegu"/>
              </a:rPr>
              <a:t> ihre Grundprinzipien und wie sie uns bei der Gestaltung einer nachhaltigeren Zukunft helfen können.</a:t>
            </a:r>
            <a:endParaRPr/>
          </a:p>
        </p:txBody>
      </p:sp>
      <p:sp>
        <p:nvSpPr>
          <p:cNvPr id="185" name="Google Shape;185;p6"/>
          <p:cNvSpPr txBox="1"/>
          <p:nvPr/>
        </p:nvSpPr>
        <p:spPr>
          <a:xfrm>
            <a:off x="1670393" y="4695326"/>
            <a:ext cx="12164972" cy="1904224"/>
          </a:xfrm>
          <a:prstGeom prst="rect">
            <a:avLst/>
          </a:prstGeom>
          <a:noFill/>
          <a:ln>
            <a:noFill/>
          </a:ln>
        </p:spPr>
        <p:txBody>
          <a:bodyPr spcFirstLastPara="1" wrap="square" lIns="0" tIns="0" rIns="0" bIns="0" anchor="t" anchorCtr="0">
            <a:spAutoFit/>
          </a:bodyPr>
          <a:lstStyle/>
          <a:p>
            <a:pPr marL="0" marR="0" lvl="0" indent="0" algn="ctr" rtl="0">
              <a:lnSpc>
                <a:spcPct val="140019"/>
              </a:lnSpc>
              <a:spcBef>
                <a:spcPts val="0"/>
              </a:spcBef>
              <a:spcAft>
                <a:spcPts val="0"/>
              </a:spcAft>
              <a:buNone/>
            </a:pPr>
            <a:r>
              <a:rPr lang="en-US" sz="2099" b="1" i="0" u="none" strike="noStrike" cap="none">
                <a:solidFill>
                  <a:srgbClr val="000000"/>
                </a:solidFill>
                <a:latin typeface="Gaegu"/>
                <a:ea typeface="Gaegu"/>
                <a:cs typeface="Gaegu"/>
                <a:sym typeface="Gaegu"/>
              </a:rPr>
              <a:t>Was ist Umwelt und Ethik?</a:t>
            </a:r>
            <a:endParaRPr/>
          </a:p>
          <a:p>
            <a:pPr marL="0" marR="0" lvl="0" indent="0" algn="ctr" rtl="0">
              <a:lnSpc>
                <a:spcPct val="140019"/>
              </a:lnSpc>
              <a:spcBef>
                <a:spcPts val="0"/>
              </a:spcBef>
              <a:spcAft>
                <a:spcPts val="0"/>
              </a:spcAft>
              <a:buNone/>
            </a:pPr>
            <a:r>
              <a:rPr lang="en-US" sz="2099" b="1" i="0" u="none" strike="noStrike" cap="none">
                <a:solidFill>
                  <a:srgbClr val="000000"/>
                </a:solidFill>
                <a:latin typeface="Gaegu"/>
                <a:ea typeface="Gaegu"/>
                <a:cs typeface="Gaegu"/>
                <a:sym typeface="Gaegu"/>
              </a:rPr>
              <a:t>Umwelt: Alles, was für das Leben und Wohlergehen des Menschen wichtig ist, einschließlich der natürlichen Welt (Pflanzen, Tiere, Wasser, Luft, Boden) und der vom Menschen geschaffenen Welt (Gebäude, Straßen, Fahrzeuge).</a:t>
            </a:r>
            <a:endParaRPr/>
          </a:p>
          <a:p>
            <a:pPr marL="0" marR="0" lvl="0" indent="0" algn="ctr" rtl="0">
              <a:lnSpc>
                <a:spcPct val="140019"/>
              </a:lnSpc>
              <a:spcBef>
                <a:spcPts val="0"/>
              </a:spcBef>
              <a:spcAft>
                <a:spcPts val="0"/>
              </a:spcAft>
              <a:buNone/>
            </a:pPr>
            <a:r>
              <a:rPr lang="en-US" sz="2099" b="1" i="0" u="none" strike="noStrike" cap="none">
                <a:solidFill>
                  <a:srgbClr val="000000"/>
                </a:solidFill>
                <a:latin typeface="Gaegu"/>
                <a:ea typeface="Gaegu"/>
                <a:cs typeface="Gaegu"/>
                <a:sym typeface="Gaegu"/>
              </a:rPr>
              <a:t>Ethik: Eine Moralphilosophie, die als Leitfaden für die Unterscheidung zwischen richtig und falsch und zwischen gut und schlecht dient. Sie bietet eine umfassende Perspektive für die Bewertung des individuellen Verhaltens und Handelns.</a:t>
            </a:r>
            <a:endParaRPr/>
          </a:p>
        </p:txBody>
      </p:sp>
      <p:sp>
        <p:nvSpPr>
          <p:cNvPr id="186" name="Google Shape;186;p6"/>
          <p:cNvSpPr/>
          <p:nvPr/>
        </p:nvSpPr>
        <p:spPr>
          <a:xfrm>
            <a:off x="4600075" y="9694263"/>
            <a:ext cx="1438010" cy="501631"/>
          </a:xfrm>
          <a:custGeom>
            <a:rect l="l" t="t" r="r" b="b"/>
            <a:pathLst>
              <a:path w="1438010" h="501631" extrusionOk="0">
                <a:moveTo>
                  <a:pt x="0" y="0"/>
                </a:moveTo>
                <a:lnTo>
                  <a:pt x="1438011" y="0"/>
                </a:lnTo>
                <a:lnTo>
                  <a:pt x="1438011" y="501632"/>
                </a:lnTo>
                <a:lnTo>
                  <a:pt x="0" y="501632"/>
                </a:lnTo>
                <a:lnTo>
                  <a:pt x="0" y="0"/>
                </a:lnTo>
                <a:close/>
              </a:path>
            </a:pathLst>
          </a:custGeom>
          <a:blipFill rotWithShape="1">
            <a:blip r:embed="rId10">
              <a:alphaModFix/>
            </a:blip>
            <a:stretch>
              <a:fillRect l="0" t="0" r="0" b="0"/>
            </a:stretch>
          </a:blipFill>
          <a:ln>
            <a:noFill/>
          </a:ln>
        </p:spPr>
      </p:sp>
      <p:sp>
        <p:nvSpPr>
          <p:cNvPr id="187" name="Google Shape;187;p6"/>
          <p:cNvSpPr txBox="1"/>
          <p:nvPr/>
        </p:nvSpPr>
        <p:spPr>
          <a:xfrm>
            <a:off x="6738335" y="9394208"/>
            <a:ext cx="8730265" cy="769441"/>
          </a:xfrm>
          <a:prstGeom prst="rect">
            <a:avLst/>
          </a:prstGeom>
          <a:noFill/>
          <a:ln>
            <a:noFill/>
          </a:ln>
        </p:spPr>
        <p:txBody>
          <a:bodyPr spcFirstLastPara="1" wrap="square" lIns="0" tIns="0" rIns="0" bIns="0" anchor="t" anchorCtr="0">
            <a:spAutoFit/>
          </a:bodyPr>
          <a:lstStyle/>
          <a:p>
            <a:pPr marL="0" marR="0" lvl="0" indent="0" algn="l" rtl="0">
              <a:lnSpc>
                <a:spcPct val="128250"/>
              </a:lnSpc>
              <a:spcBef>
                <a:spcPts val="0"/>
              </a:spcBef>
              <a:spcAft>
                <a:spcPts val="0"/>
              </a:spcAft>
              <a:buNone/>
            </a:pPr>
            <a:r>
              <a:rPr lang="en-US" sz="1200" b="1" i="0" u="none" strike="noStrike" cap="none">
                <a:solidFill>
                  <a:srgbClr val="000000"/>
                </a:solidFill>
                <a:latin typeface="Gaegu"/>
                <a:ea typeface="Gaegu"/>
                <a:cs typeface="Gaegu"/>
                <a:sym typeface="Gaegu"/>
              </a:rPr>
              <a:t>Die Unterstützung der Europäischen Kommission für die Erstellung dieser Veröffentlichung stellt keine Billigung des Inhalts dar, der   </a:t>
            </a:r>
            <a:endParaRPr/>
          </a:p>
          <a:p>
            <a:pPr marL="0" marR="0" lvl="0" indent="0" algn="l" rtl="0">
              <a:lnSpc>
                <a:spcPct val="128250"/>
              </a:lnSpc>
              <a:spcBef>
                <a:spcPts val="0"/>
              </a:spcBef>
              <a:spcAft>
                <a:spcPts val="0"/>
              </a:spcAft>
              <a:buNone/>
            </a:pPr>
            <a:r>
              <a:rPr lang="en-US" sz="1200" b="1" i="0" u="none" strike="noStrike" cap="none">
                <a:solidFill>
                  <a:srgbClr val="000000"/>
                </a:solidFill>
                <a:latin typeface="Gaegu"/>
                <a:ea typeface="Gaegu"/>
                <a:cs typeface="Gaegu"/>
                <a:sym typeface="Gaegu"/>
              </a:rPr>
              <a:t>Die Verantwortung für den Inhalt dieser Veröffentlichung trägt allein der Verfasser; die Kommission haftet nicht für die weitere Verwendung der darin enthaltenen Angaben. Projektnummer: 2021-1-DE04-KA220-YOU-000029209 </a:t>
            </a:r>
            <a:endParaRPr/>
          </a:p>
          <a:p>
            <a:pPr marL="0" marR="0" lvl="0" indent="0" algn="l" rtl="0">
              <a:lnSpc>
                <a:spcPct val="128250"/>
              </a:lnSpc>
              <a:spcBef>
                <a:spcPts val="0"/>
              </a:spcBef>
              <a:spcAft>
                <a:spcPts val="0"/>
              </a:spcAft>
              <a:buNone/>
            </a:pPr>
            <a:r>
              <a:rPr lang="en-US" sz="1200" b="1" i="0" u="none" strike="noStrike" cap="none">
                <a:solidFill>
                  <a:srgbClr val="000000"/>
                </a:solidFill>
                <a:latin typeface="Gaegu"/>
                <a:ea typeface="Gaegu"/>
                <a:cs typeface="Gaegu"/>
                <a:sym typeface="Gaegu"/>
              </a:rPr>
              <a:t>      Für weitere Informationen besuchen Sie unsere offizielle Website: </a:t>
            </a:r>
            <a:r>
              <a:rPr lang="en-US" sz="1200" b="1" i="0" u="sng" strike="noStrike" cap="none">
                <a:solidFill>
                  <a:srgbClr val="000000"/>
                </a:solidFill>
                <a:latin typeface="Gaegu"/>
                <a:ea typeface="Gaegu"/>
                <a:cs typeface="Gaegu"/>
                <a:sym typeface="Gaegu"/>
                <a:hlinkClick r:id="rId11">
                  <a:extLst>
                    <a:ext uri="{A12FA001-AC4F-418D-AE19-62706E023703}">
                      <ahyp:hlinkClr val="tx"/>
                    </a:ext>
                  </a:extLst>
                </a:hlinkClick>
              </a:rPr>
              <a:t>https:</a:t>
            </a:r>
            <a:r>
              <a:rPr lang="en-US" sz="1200" b="1" i="0" u="none" strike="noStrike" cap="none">
                <a:solidFill>
                  <a:srgbClr val="000000"/>
                </a:solidFill>
                <a:latin typeface="Gaegu"/>
                <a:ea typeface="Gaegu"/>
                <a:cs typeface="Gaegu"/>
                <a:sym typeface="Gaegu"/>
              </a:rPr>
              <a:t>//www.e-greenworld.org/ </a:t>
            </a:r>
            <a:endParaRPr sz="1200" b="1" i="0" u="none" strike="noStrike" cap="none">
              <a:solidFill>
                <a:srgbClr val="000000"/>
              </a:solidFill>
              <a:latin typeface="Gaegu"/>
              <a:ea typeface="Gaegu"/>
              <a:cs typeface="Gaegu"/>
              <a:sym typeface="Gaegu"/>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7"/>
          <p:cNvSpPr/>
          <p:nvPr/>
        </p:nvSpPr>
        <p:spPr>
          <a:xfrm>
            <a:off x="0" y="0"/>
            <a:ext cx="18288000" cy="10287000"/>
          </a:xfrm>
          <a:custGeom>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l="-1466" t="-10430" r="-2215" b="-13065"/>
            </a:stretch>
          </a:blipFill>
          <a:ln>
            <a:noFill/>
          </a:ln>
        </p:spPr>
      </p:sp>
      <p:sp>
        <p:nvSpPr>
          <p:cNvPr id="193" name="Google Shape;193;p7"/>
          <p:cNvSpPr/>
          <p:nvPr/>
        </p:nvSpPr>
        <p:spPr>
          <a:xfrm rot="-380265">
            <a:off x="2131268" y="368241"/>
            <a:ext cx="12602964" cy="16662573"/>
          </a:xfrm>
          <a:custGeom>
            <a:rect l="l" t="t" r="r" b="b"/>
            <a:pathLst>
              <a:path w="12602964" h="16662573" extrusionOk="0">
                <a:moveTo>
                  <a:pt x="0" y="0"/>
                </a:moveTo>
                <a:lnTo>
                  <a:pt x="12602964" y="0"/>
                </a:lnTo>
                <a:lnTo>
                  <a:pt x="12602964" y="16662573"/>
                </a:lnTo>
                <a:lnTo>
                  <a:pt x="0" y="16662573"/>
                </a:lnTo>
                <a:lnTo>
                  <a:pt x="0" y="0"/>
                </a:lnTo>
                <a:close/>
              </a:path>
            </a:pathLst>
          </a:custGeom>
          <a:blipFill rotWithShape="1">
            <a:blip r:embed="rId4">
              <a:alphaModFix/>
            </a:blip>
            <a:stretch>
              <a:fillRect l="0" t="0" r="0" b="0"/>
            </a:stretch>
          </a:blipFill>
          <a:ln>
            <a:noFill/>
          </a:ln>
        </p:spPr>
      </p:sp>
      <p:sp>
        <p:nvSpPr>
          <p:cNvPr id="194" name="Google Shape;194;p7"/>
          <p:cNvSpPr/>
          <p:nvPr/>
        </p:nvSpPr>
        <p:spPr>
          <a:xfrm rot="1388038">
            <a:off x="14173390" y="434465"/>
            <a:ext cx="1342255" cy="1924380"/>
          </a:xfrm>
          <a:custGeom>
            <a:rect l="l" t="t" r="r" b="b"/>
            <a:pathLst>
              <a:path w="1342255" h="1924380" extrusionOk="0">
                <a:moveTo>
                  <a:pt x="0" y="0"/>
                </a:moveTo>
                <a:lnTo>
                  <a:pt x="1342255" y="0"/>
                </a:lnTo>
                <a:lnTo>
                  <a:pt x="1342255" y="1924380"/>
                </a:lnTo>
                <a:lnTo>
                  <a:pt x="0" y="1924380"/>
                </a:lnTo>
                <a:lnTo>
                  <a:pt x="0" y="0"/>
                </a:lnTo>
                <a:close/>
              </a:path>
            </a:pathLst>
          </a:custGeom>
          <a:blipFill rotWithShape="1">
            <a:blip r:embed="rId5">
              <a:alphaModFix/>
            </a:blip>
            <a:stretch>
              <a:fillRect l="0" t="0" r="0" b="0"/>
            </a:stretch>
          </a:blipFill>
          <a:ln>
            <a:noFill/>
          </a:ln>
        </p:spPr>
      </p:sp>
      <p:sp>
        <p:nvSpPr>
          <p:cNvPr id="195" name="Google Shape;195;p7"/>
          <p:cNvSpPr/>
          <p:nvPr/>
        </p:nvSpPr>
        <p:spPr>
          <a:xfrm rot="6626465">
            <a:off x="15818470" y="621490"/>
            <a:ext cx="4200691" cy="4451599"/>
          </a:xfrm>
          <a:custGeom>
            <a:rect l="l" t="t" r="r" b="b"/>
            <a:pathLst>
              <a:path w="4200691" h="4451599" extrusionOk="0">
                <a:moveTo>
                  <a:pt x="4200691" y="4451600"/>
                </a:moveTo>
                <a:lnTo>
                  <a:pt x="0" y="4451600"/>
                </a:lnTo>
                <a:lnTo>
                  <a:pt x="0" y="0"/>
                </a:lnTo>
                <a:lnTo>
                  <a:pt x="4200691" y="0"/>
                </a:lnTo>
                <a:lnTo>
                  <a:pt x="4200691" y="4451600"/>
                </a:lnTo>
                <a:close/>
              </a:path>
            </a:pathLst>
          </a:custGeom>
          <a:blipFill rotWithShape="1">
            <a:blip r:embed="rId6">
              <a:alphaModFix/>
            </a:blip>
            <a:stretch>
              <a:fillRect l="0" t="0" r="0" b="0"/>
            </a:stretch>
          </a:blipFill>
          <a:ln>
            <a:noFill/>
          </a:ln>
        </p:spPr>
      </p:sp>
      <p:sp>
        <p:nvSpPr>
          <p:cNvPr id="196" name="Google Shape;196;p7"/>
          <p:cNvSpPr/>
          <p:nvPr/>
        </p:nvSpPr>
        <p:spPr>
          <a:xfrm>
            <a:off x="-287086" y="9258300"/>
            <a:ext cx="4049893" cy="1164473"/>
          </a:xfrm>
          <a:custGeom>
            <a:rect l="l" t="t" r="r" b="b"/>
            <a:pathLst>
              <a:path w="4049893" h="1164473" extrusionOk="0">
                <a:moveTo>
                  <a:pt x="0" y="0"/>
                </a:moveTo>
                <a:lnTo>
                  <a:pt x="4049893" y="0"/>
                </a:lnTo>
                <a:lnTo>
                  <a:pt x="4049893" y="1164473"/>
                </a:lnTo>
                <a:lnTo>
                  <a:pt x="0" y="1164473"/>
                </a:lnTo>
                <a:lnTo>
                  <a:pt x="0" y="0"/>
                </a:lnTo>
                <a:close/>
              </a:path>
            </a:pathLst>
          </a:custGeom>
          <a:blipFill rotWithShape="1">
            <a:blip r:embed="rId7">
              <a:alphaModFix/>
            </a:blip>
            <a:stretch>
              <a:fillRect l="0" t="0" r="0" b="0"/>
            </a:stretch>
          </a:blipFill>
          <a:ln>
            <a:noFill/>
          </a:ln>
        </p:spPr>
      </p:sp>
      <p:sp>
        <p:nvSpPr>
          <p:cNvPr id="197" name="Google Shape;197;p7"/>
          <p:cNvSpPr/>
          <p:nvPr/>
        </p:nvSpPr>
        <p:spPr>
          <a:xfrm>
            <a:off x="12817389" y="4042888"/>
            <a:ext cx="5596030" cy="4933342"/>
          </a:xfrm>
          <a:custGeom>
            <a:rect l="l" t="t" r="r" b="b"/>
            <a:pathLst>
              <a:path w="5596030" h="4933342" extrusionOk="0">
                <a:moveTo>
                  <a:pt x="0" y="0"/>
                </a:moveTo>
                <a:lnTo>
                  <a:pt x="5596030" y="0"/>
                </a:lnTo>
                <a:lnTo>
                  <a:pt x="5596030" y="4933343"/>
                </a:lnTo>
                <a:lnTo>
                  <a:pt x="0" y="4933343"/>
                </a:lnTo>
                <a:lnTo>
                  <a:pt x="0" y="0"/>
                </a:lnTo>
                <a:close/>
              </a:path>
            </a:pathLst>
          </a:custGeom>
          <a:blipFill rotWithShape="1">
            <a:blip r:embed="rId8">
              <a:alphaModFix/>
            </a:blip>
            <a:stretch>
              <a:fillRect l="0" t="0" r="0" b="0"/>
            </a:stretch>
          </a:blipFill>
          <a:ln>
            <a:noFill/>
          </a:ln>
        </p:spPr>
      </p:sp>
      <p:sp>
        <p:nvSpPr>
          <p:cNvPr id="198" name="Google Shape;198;p7"/>
          <p:cNvSpPr/>
          <p:nvPr/>
        </p:nvSpPr>
        <p:spPr>
          <a:xfrm>
            <a:off x="15746817" y="9258300"/>
            <a:ext cx="2541183" cy="894560"/>
          </a:xfrm>
          <a:custGeom>
            <a:rect l="l" t="t" r="r" b="b"/>
            <a:pathLst>
              <a:path w="2541183" h="894560" extrusionOk="0">
                <a:moveTo>
                  <a:pt x="0" y="0"/>
                </a:moveTo>
                <a:lnTo>
                  <a:pt x="2541183" y="0"/>
                </a:lnTo>
                <a:lnTo>
                  <a:pt x="2541183" y="894560"/>
                </a:lnTo>
                <a:lnTo>
                  <a:pt x="0" y="894560"/>
                </a:lnTo>
                <a:lnTo>
                  <a:pt x="0" y="0"/>
                </a:lnTo>
                <a:close/>
              </a:path>
            </a:pathLst>
          </a:custGeom>
          <a:blipFill rotWithShape="1">
            <a:blip r:embed="rId9">
              <a:alphaModFix/>
            </a:blip>
            <a:stretch>
              <a:fillRect l="0" t="0" r="0" b="0"/>
            </a:stretch>
          </a:blipFill>
          <a:ln>
            <a:noFill/>
          </a:ln>
        </p:spPr>
      </p:sp>
      <p:sp>
        <p:nvSpPr>
          <p:cNvPr id="199" name="Google Shape;199;p7"/>
          <p:cNvSpPr txBox="1"/>
          <p:nvPr/>
        </p:nvSpPr>
        <p:spPr>
          <a:xfrm>
            <a:off x="4178963" y="1339228"/>
            <a:ext cx="6525287" cy="792599"/>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4045" b="1" i="0" u="none" strike="noStrike" cap="none">
                <a:solidFill>
                  <a:srgbClr val="000000"/>
                </a:solidFill>
                <a:latin typeface="Gaegu"/>
                <a:ea typeface="Gaegu"/>
                <a:cs typeface="Gaegu"/>
                <a:sym typeface="Gaegu"/>
              </a:rPr>
              <a:t>Ansätze für eine Umweltethik</a:t>
            </a:r>
            <a:endParaRPr/>
          </a:p>
        </p:txBody>
      </p:sp>
      <p:sp>
        <p:nvSpPr>
          <p:cNvPr id="200" name="Google Shape;200;p7"/>
          <p:cNvSpPr txBox="1"/>
          <p:nvPr/>
        </p:nvSpPr>
        <p:spPr>
          <a:xfrm>
            <a:off x="2728335" y="3805312"/>
            <a:ext cx="11120993" cy="2883595"/>
          </a:xfrm>
          <a:prstGeom prst="rect">
            <a:avLst/>
          </a:prstGeom>
          <a:noFill/>
          <a:ln>
            <a:noFill/>
          </a:ln>
        </p:spPr>
        <p:txBody>
          <a:bodyPr spcFirstLastPara="1" wrap="square" lIns="0" tIns="0" rIns="0" bIns="0" anchor="t" anchorCtr="0">
            <a:spAutoFit/>
          </a:bodyPr>
          <a:lstStyle/>
          <a:p>
            <a:pPr marL="0" marR="0" lvl="0" indent="0" algn="ctr" rtl="0">
              <a:lnSpc>
                <a:spcPct val="139975"/>
              </a:lnSpc>
              <a:spcBef>
                <a:spcPts val="0"/>
              </a:spcBef>
              <a:spcAft>
                <a:spcPts val="0"/>
              </a:spcAft>
              <a:buNone/>
            </a:pPr>
            <a:r>
              <a:rPr lang="en-US" sz="3207" b="1" i="0" u="none" strike="noStrike" cap="none">
                <a:solidFill>
                  <a:srgbClr val="000000"/>
                </a:solidFill>
                <a:latin typeface="Gaegu"/>
                <a:ea typeface="Gaegu"/>
                <a:cs typeface="Gaegu"/>
                <a:sym typeface="Gaegu"/>
              </a:rPr>
              <a:t>Anthropozentrismus: Der Wert der Natur hängt von ihrem Nutzen für den Menschen ab.</a:t>
            </a:r>
            <a:endParaRPr/>
          </a:p>
          <a:p>
            <a:pPr marL="0" marR="0" lvl="0" indent="0" algn="ctr" rtl="0">
              <a:lnSpc>
                <a:spcPct val="139975"/>
              </a:lnSpc>
              <a:spcBef>
                <a:spcPts val="0"/>
              </a:spcBef>
              <a:spcAft>
                <a:spcPts val="0"/>
              </a:spcAft>
              <a:buNone/>
            </a:pPr>
            <a:r>
              <a:rPr lang="en-US" sz="3207" b="1" i="0" u="none" strike="noStrike" cap="none">
                <a:solidFill>
                  <a:srgbClr val="000000"/>
                </a:solidFill>
                <a:latin typeface="Gaegu"/>
                <a:ea typeface="Gaegu"/>
                <a:cs typeface="Gaegu"/>
                <a:sym typeface="Gaegu"/>
              </a:rPr>
              <a:t>Ökozentrismus: Die Natur hat einen vom Menschen unabhängigen Eigenwert.</a:t>
            </a:r>
            <a:endParaRPr/>
          </a:p>
          <a:p>
            <a:pPr marL="0" marR="0" lvl="0" indent="0" algn="ctr" rtl="0">
              <a:lnSpc>
                <a:spcPct val="139975"/>
              </a:lnSpc>
              <a:spcBef>
                <a:spcPts val="0"/>
              </a:spcBef>
              <a:spcAft>
                <a:spcPts val="0"/>
              </a:spcAft>
              <a:buNone/>
            </a:pPr>
            <a:r>
              <a:rPr lang="en-US" sz="3207" b="1" i="0" u="none" strike="noStrike" cap="none">
                <a:solidFill>
                  <a:srgbClr val="000000"/>
                </a:solidFill>
                <a:latin typeface="Gaegu"/>
                <a:ea typeface="Gaegu"/>
                <a:cs typeface="Gaegu"/>
                <a:sym typeface="Gaegu"/>
              </a:rPr>
              <a:t>Empfindungsfähigkeit: Ethischer Status für empfindungsfähige Wesen (Tierrechte).</a:t>
            </a:r>
            <a:endParaRPr/>
          </a:p>
          <a:p>
            <a:pPr marL="0" marR="0" lvl="0" indent="0" algn="ctr" rtl="0">
              <a:lnSpc>
                <a:spcPct val="139975"/>
              </a:lnSpc>
              <a:spcBef>
                <a:spcPts val="0"/>
              </a:spcBef>
              <a:spcAft>
                <a:spcPts val="0"/>
              </a:spcAft>
              <a:buNone/>
            </a:pPr>
            <a:r>
              <a:rPr lang="en-US" sz="3207" b="1" i="0" u="none" strike="noStrike" cap="none">
                <a:solidFill>
                  <a:srgbClr val="000000"/>
                </a:solidFill>
                <a:latin typeface="Gaegu"/>
                <a:ea typeface="Gaegu"/>
                <a:cs typeface="Gaegu"/>
                <a:sym typeface="Gaegu"/>
              </a:rPr>
              <a:t>Ethischer Anthropozentrismus: Die Natur hat einen Wert für sich selbst und für den Menschen.</a:t>
            </a:r>
            <a:endParaRPr/>
          </a:p>
          <a:p>
            <a:pPr marL="0" marR="0" lvl="0" indent="0" algn="ctr" rtl="0">
              <a:lnSpc>
                <a:spcPct val="139975"/>
              </a:lnSpc>
              <a:spcBef>
                <a:spcPts val="0"/>
              </a:spcBef>
              <a:spcAft>
                <a:spcPts val="0"/>
              </a:spcAft>
              <a:buNone/>
            </a:pPr>
            <a:r>
              <a:rPr lang="en-US" sz="3207" b="1" i="0" u="none" strike="noStrike" cap="none">
                <a:solidFill>
                  <a:srgbClr val="000000"/>
                </a:solidFill>
                <a:latin typeface="Gaegu"/>
                <a:ea typeface="Gaegu"/>
                <a:cs typeface="Gaegu"/>
                <a:sym typeface="Gaegu"/>
              </a:rPr>
              <a:t>Ökofeminismus: Verbindet Umweltfragen mit der Gleichstellung der Geschlechter.</a:t>
            </a:r>
            <a:endParaRPr/>
          </a:p>
        </p:txBody>
      </p:sp>
      <p:sp>
        <p:nvSpPr>
          <p:cNvPr id="201" name="Google Shape;201;p7"/>
          <p:cNvSpPr/>
          <p:nvPr/>
        </p:nvSpPr>
        <p:spPr>
          <a:xfrm>
            <a:off x="4279967" y="9673299"/>
            <a:ext cx="1438010" cy="501631"/>
          </a:xfrm>
          <a:custGeom>
            <a:rect l="l" t="t" r="r" b="b"/>
            <a:pathLst>
              <a:path w="1438010" h="501631" extrusionOk="0">
                <a:moveTo>
                  <a:pt x="0" y="0"/>
                </a:moveTo>
                <a:lnTo>
                  <a:pt x="1438010" y="0"/>
                </a:lnTo>
                <a:lnTo>
                  <a:pt x="1438010" y="501632"/>
                </a:lnTo>
                <a:lnTo>
                  <a:pt x="0" y="501632"/>
                </a:lnTo>
                <a:lnTo>
                  <a:pt x="0" y="0"/>
                </a:lnTo>
                <a:close/>
              </a:path>
            </a:pathLst>
          </a:custGeom>
          <a:blipFill rotWithShape="1">
            <a:blip r:embed="rId10">
              <a:alphaModFix/>
            </a:blip>
            <a:stretch>
              <a:fillRect l="0" t="0" r="0" b="0"/>
            </a:stretch>
          </a:blipFill>
          <a:ln>
            <a:noFill/>
          </a:ln>
        </p:spPr>
      </p:sp>
      <p:sp>
        <p:nvSpPr>
          <p:cNvPr id="202" name="Google Shape;202;p7"/>
          <p:cNvSpPr txBox="1"/>
          <p:nvPr/>
        </p:nvSpPr>
        <p:spPr>
          <a:xfrm>
            <a:off x="6738335" y="9394208"/>
            <a:ext cx="8730265" cy="769441"/>
          </a:xfrm>
          <a:prstGeom prst="rect">
            <a:avLst/>
          </a:prstGeom>
          <a:noFill/>
          <a:ln>
            <a:noFill/>
          </a:ln>
        </p:spPr>
        <p:txBody>
          <a:bodyPr spcFirstLastPara="1" wrap="square" lIns="0" tIns="0" rIns="0" bIns="0" anchor="t" anchorCtr="0">
            <a:spAutoFit/>
          </a:bodyPr>
          <a:lstStyle/>
          <a:p>
            <a:pPr marL="0" marR="0" lvl="0" indent="0" algn="l" rtl="0">
              <a:lnSpc>
                <a:spcPct val="128250"/>
              </a:lnSpc>
              <a:spcBef>
                <a:spcPts val="0"/>
              </a:spcBef>
              <a:spcAft>
                <a:spcPts val="0"/>
              </a:spcAft>
              <a:buNone/>
            </a:pPr>
            <a:r>
              <a:rPr lang="en-US" sz="1200" b="1" i="0" u="none" strike="noStrike" cap="none">
                <a:solidFill>
                  <a:srgbClr val="000000"/>
                </a:solidFill>
                <a:latin typeface="Gaegu"/>
                <a:ea typeface="Gaegu"/>
                <a:cs typeface="Gaegu"/>
                <a:sym typeface="Gaegu"/>
              </a:rPr>
              <a:t>Die Unterstützung der Europäischen Kommission für die Erstellung dieser Veröffentlichung stellt keine Billigung des Inhalts dar, der   </a:t>
            </a:r>
            <a:endParaRPr/>
          </a:p>
          <a:p>
            <a:pPr marL="0" marR="0" lvl="0" indent="0" algn="l" rtl="0">
              <a:lnSpc>
                <a:spcPct val="128250"/>
              </a:lnSpc>
              <a:spcBef>
                <a:spcPts val="0"/>
              </a:spcBef>
              <a:spcAft>
                <a:spcPts val="0"/>
              </a:spcAft>
              <a:buNone/>
            </a:pPr>
            <a:r>
              <a:rPr lang="en-US" sz="1200" b="1" i="0" u="none" strike="noStrike" cap="none">
                <a:solidFill>
                  <a:srgbClr val="000000"/>
                </a:solidFill>
                <a:latin typeface="Gaegu"/>
                <a:ea typeface="Gaegu"/>
                <a:cs typeface="Gaegu"/>
                <a:sym typeface="Gaegu"/>
              </a:rPr>
              <a:t>Die Verantwortung für den Inhalt dieser Veröffentlichung trägt allein der Verfasser; die Kommission haftet nicht für die weitere Verwendung der darin enthaltenen Angaben. Projektnummer: 2021-1-DE04-KA220-YOU-000029209 </a:t>
            </a:r>
            <a:endParaRPr/>
          </a:p>
          <a:p>
            <a:pPr marL="0" marR="0" lvl="0" indent="0" algn="l" rtl="0">
              <a:lnSpc>
                <a:spcPct val="128250"/>
              </a:lnSpc>
              <a:spcBef>
                <a:spcPts val="0"/>
              </a:spcBef>
              <a:spcAft>
                <a:spcPts val="0"/>
              </a:spcAft>
              <a:buNone/>
            </a:pPr>
            <a:r>
              <a:rPr lang="en-US" sz="1200" b="1" i="0" u="none" strike="noStrike" cap="none">
                <a:solidFill>
                  <a:srgbClr val="000000"/>
                </a:solidFill>
                <a:latin typeface="Gaegu"/>
                <a:ea typeface="Gaegu"/>
                <a:cs typeface="Gaegu"/>
                <a:sym typeface="Gaegu"/>
              </a:rPr>
              <a:t>      Für weitere Informationen besuchen Sie unsere offizielle Website: </a:t>
            </a:r>
            <a:r>
              <a:rPr lang="en-US" sz="1200" b="1" i="0" u="sng" strike="noStrike" cap="none">
                <a:solidFill>
                  <a:srgbClr val="000000"/>
                </a:solidFill>
                <a:latin typeface="Gaegu"/>
                <a:ea typeface="Gaegu"/>
                <a:cs typeface="Gaegu"/>
                <a:sym typeface="Gaegu"/>
                <a:hlinkClick r:id="rId11">
                  <a:extLst>
                    <a:ext uri="{A12FA001-AC4F-418D-AE19-62706E023703}">
                      <ahyp:hlinkClr val="tx"/>
                    </a:ext>
                  </a:extLst>
                </a:hlinkClick>
              </a:rPr>
              <a:t>https:</a:t>
            </a:r>
            <a:r>
              <a:rPr lang="en-US" sz="1200" b="1" i="0" u="none" strike="noStrike" cap="none">
                <a:solidFill>
                  <a:srgbClr val="000000"/>
                </a:solidFill>
                <a:latin typeface="Gaegu"/>
                <a:ea typeface="Gaegu"/>
                <a:cs typeface="Gaegu"/>
                <a:sym typeface="Gaegu"/>
              </a:rPr>
              <a:t>//www.e-greenworld.org/ </a:t>
            </a:r>
            <a:endParaRPr sz="1200" b="1" i="0" u="none" strike="noStrike" cap="none">
              <a:solidFill>
                <a:srgbClr val="000000"/>
              </a:solidFill>
              <a:latin typeface="Gaegu"/>
              <a:ea typeface="Gaegu"/>
              <a:cs typeface="Gaegu"/>
              <a:sym typeface="Gaegu"/>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8"/>
          <p:cNvSpPr/>
          <p:nvPr/>
        </p:nvSpPr>
        <p:spPr>
          <a:xfrm>
            <a:off x="0" y="0"/>
            <a:ext cx="18288000" cy="10287000"/>
          </a:xfrm>
          <a:custGeom>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l="-1466" t="-10430" r="-2215" b="-13065"/>
            </a:stretch>
          </a:blipFill>
          <a:ln>
            <a:noFill/>
          </a:ln>
        </p:spPr>
      </p:sp>
      <p:sp>
        <p:nvSpPr>
          <p:cNvPr id="208" name="Google Shape;208;p8"/>
          <p:cNvSpPr/>
          <p:nvPr/>
        </p:nvSpPr>
        <p:spPr>
          <a:xfrm rot="-380265">
            <a:off x="1801782" y="-446580"/>
            <a:ext cx="12602964" cy="16662573"/>
          </a:xfrm>
          <a:custGeom>
            <a:rect l="l" t="t" r="r" b="b"/>
            <a:pathLst>
              <a:path w="12602964" h="16662573" extrusionOk="0">
                <a:moveTo>
                  <a:pt x="0" y="0"/>
                </a:moveTo>
                <a:lnTo>
                  <a:pt x="12602965" y="0"/>
                </a:lnTo>
                <a:lnTo>
                  <a:pt x="12602965" y="16662573"/>
                </a:lnTo>
                <a:lnTo>
                  <a:pt x="0" y="16662573"/>
                </a:lnTo>
                <a:lnTo>
                  <a:pt x="0" y="0"/>
                </a:lnTo>
                <a:close/>
              </a:path>
            </a:pathLst>
          </a:custGeom>
          <a:blipFill rotWithShape="1">
            <a:blip r:embed="rId4">
              <a:alphaModFix/>
            </a:blip>
            <a:stretch>
              <a:fillRect l="0" t="0" r="0" b="0"/>
            </a:stretch>
          </a:blipFill>
          <a:ln>
            <a:noFill/>
          </a:ln>
        </p:spPr>
      </p:sp>
      <p:sp>
        <p:nvSpPr>
          <p:cNvPr id="209" name="Google Shape;209;p8"/>
          <p:cNvSpPr/>
          <p:nvPr/>
        </p:nvSpPr>
        <p:spPr>
          <a:xfrm rot="1388038">
            <a:off x="14173390" y="434465"/>
            <a:ext cx="1342255" cy="1924380"/>
          </a:xfrm>
          <a:custGeom>
            <a:rect l="l" t="t" r="r" b="b"/>
            <a:pathLst>
              <a:path w="1342255" h="1924380" extrusionOk="0">
                <a:moveTo>
                  <a:pt x="0" y="0"/>
                </a:moveTo>
                <a:lnTo>
                  <a:pt x="1342255" y="0"/>
                </a:lnTo>
                <a:lnTo>
                  <a:pt x="1342255" y="1924380"/>
                </a:lnTo>
                <a:lnTo>
                  <a:pt x="0" y="1924380"/>
                </a:lnTo>
                <a:lnTo>
                  <a:pt x="0" y="0"/>
                </a:lnTo>
                <a:close/>
              </a:path>
            </a:pathLst>
          </a:custGeom>
          <a:blipFill rotWithShape="1">
            <a:blip r:embed="rId5">
              <a:alphaModFix/>
            </a:blip>
            <a:stretch>
              <a:fillRect l="0" t="0" r="0" b="0"/>
            </a:stretch>
          </a:blipFill>
          <a:ln>
            <a:noFill/>
          </a:ln>
        </p:spPr>
      </p:sp>
      <p:sp>
        <p:nvSpPr>
          <p:cNvPr id="210" name="Google Shape;210;p8"/>
          <p:cNvSpPr/>
          <p:nvPr/>
        </p:nvSpPr>
        <p:spPr>
          <a:xfrm rot="6626465">
            <a:off x="15818470" y="621490"/>
            <a:ext cx="4200691" cy="4451599"/>
          </a:xfrm>
          <a:custGeom>
            <a:rect l="l" t="t" r="r" b="b"/>
            <a:pathLst>
              <a:path w="4200691" h="4451599" extrusionOk="0">
                <a:moveTo>
                  <a:pt x="4200691" y="4451600"/>
                </a:moveTo>
                <a:lnTo>
                  <a:pt x="0" y="4451600"/>
                </a:lnTo>
                <a:lnTo>
                  <a:pt x="0" y="0"/>
                </a:lnTo>
                <a:lnTo>
                  <a:pt x="4200691" y="0"/>
                </a:lnTo>
                <a:lnTo>
                  <a:pt x="4200691" y="4451600"/>
                </a:lnTo>
                <a:close/>
              </a:path>
            </a:pathLst>
          </a:custGeom>
          <a:blipFill rotWithShape="1">
            <a:blip r:embed="rId6">
              <a:alphaModFix/>
            </a:blip>
            <a:stretch>
              <a:fillRect l="0" t="0" r="0" b="0"/>
            </a:stretch>
          </a:blipFill>
          <a:ln>
            <a:noFill/>
          </a:ln>
        </p:spPr>
      </p:sp>
      <p:sp>
        <p:nvSpPr>
          <p:cNvPr id="211" name="Google Shape;211;p8"/>
          <p:cNvSpPr/>
          <p:nvPr/>
        </p:nvSpPr>
        <p:spPr>
          <a:xfrm>
            <a:off x="-287086" y="9258300"/>
            <a:ext cx="4049893" cy="1164473"/>
          </a:xfrm>
          <a:custGeom>
            <a:rect l="l" t="t" r="r" b="b"/>
            <a:pathLst>
              <a:path w="4049893" h="1164473" extrusionOk="0">
                <a:moveTo>
                  <a:pt x="0" y="0"/>
                </a:moveTo>
                <a:lnTo>
                  <a:pt x="4049893" y="0"/>
                </a:lnTo>
                <a:lnTo>
                  <a:pt x="4049893" y="1164473"/>
                </a:lnTo>
                <a:lnTo>
                  <a:pt x="0" y="1164473"/>
                </a:lnTo>
                <a:lnTo>
                  <a:pt x="0" y="0"/>
                </a:lnTo>
                <a:close/>
              </a:path>
            </a:pathLst>
          </a:custGeom>
          <a:blipFill rotWithShape="1">
            <a:blip r:embed="rId7">
              <a:alphaModFix/>
            </a:blip>
            <a:stretch>
              <a:fillRect l="0" t="0" r="0" b="0"/>
            </a:stretch>
          </a:blipFill>
          <a:ln>
            <a:noFill/>
          </a:ln>
        </p:spPr>
      </p:sp>
      <p:sp>
        <p:nvSpPr>
          <p:cNvPr id="212" name="Google Shape;212;p8"/>
          <p:cNvSpPr/>
          <p:nvPr/>
        </p:nvSpPr>
        <p:spPr>
          <a:xfrm>
            <a:off x="12487904" y="2676829"/>
            <a:ext cx="5596030" cy="4933342"/>
          </a:xfrm>
          <a:custGeom>
            <a:rect l="l" t="t" r="r" b="b"/>
            <a:pathLst>
              <a:path w="5596030" h="4933342" extrusionOk="0">
                <a:moveTo>
                  <a:pt x="0" y="0"/>
                </a:moveTo>
                <a:lnTo>
                  <a:pt x="5596030" y="0"/>
                </a:lnTo>
                <a:lnTo>
                  <a:pt x="5596030" y="4933342"/>
                </a:lnTo>
                <a:lnTo>
                  <a:pt x="0" y="4933342"/>
                </a:lnTo>
                <a:lnTo>
                  <a:pt x="0" y="0"/>
                </a:lnTo>
                <a:close/>
              </a:path>
            </a:pathLst>
          </a:custGeom>
          <a:blipFill rotWithShape="1">
            <a:blip r:embed="rId8">
              <a:alphaModFix/>
            </a:blip>
            <a:stretch>
              <a:fillRect l="0" t="0" r="0" b="0"/>
            </a:stretch>
          </a:blipFill>
          <a:ln>
            <a:noFill/>
          </a:ln>
        </p:spPr>
      </p:sp>
      <p:sp>
        <p:nvSpPr>
          <p:cNvPr id="213" name="Google Shape;213;p8"/>
          <p:cNvSpPr/>
          <p:nvPr/>
        </p:nvSpPr>
        <p:spPr>
          <a:xfrm>
            <a:off x="15746817" y="9258300"/>
            <a:ext cx="2541183" cy="894560"/>
          </a:xfrm>
          <a:custGeom>
            <a:rect l="l" t="t" r="r" b="b"/>
            <a:pathLst>
              <a:path w="2541183" h="894560" extrusionOk="0">
                <a:moveTo>
                  <a:pt x="0" y="0"/>
                </a:moveTo>
                <a:lnTo>
                  <a:pt x="2541183" y="0"/>
                </a:lnTo>
                <a:lnTo>
                  <a:pt x="2541183" y="894560"/>
                </a:lnTo>
                <a:lnTo>
                  <a:pt x="0" y="894560"/>
                </a:lnTo>
                <a:lnTo>
                  <a:pt x="0" y="0"/>
                </a:lnTo>
                <a:close/>
              </a:path>
            </a:pathLst>
          </a:custGeom>
          <a:blipFill rotWithShape="1">
            <a:blip r:embed="rId9">
              <a:alphaModFix/>
            </a:blip>
            <a:stretch>
              <a:fillRect l="0" t="0" r="0" b="0"/>
            </a:stretch>
          </a:blipFill>
          <a:ln>
            <a:noFill/>
          </a:ln>
        </p:spPr>
      </p:sp>
      <p:sp>
        <p:nvSpPr>
          <p:cNvPr id="214" name="Google Shape;214;p8"/>
          <p:cNvSpPr txBox="1"/>
          <p:nvPr/>
        </p:nvSpPr>
        <p:spPr>
          <a:xfrm>
            <a:off x="4318924" y="1374748"/>
            <a:ext cx="7991409" cy="792599"/>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4045" b="1" i="0" u="none" strike="noStrike" cap="none">
                <a:solidFill>
                  <a:srgbClr val="000000"/>
                </a:solidFill>
                <a:latin typeface="Gaegu"/>
                <a:ea typeface="Gaegu"/>
                <a:cs typeface="Gaegu"/>
                <a:sym typeface="Gaegu"/>
              </a:rPr>
              <a:t>Weitere Ansätze der Umweltethik</a:t>
            </a:r>
            <a:endParaRPr/>
          </a:p>
        </p:txBody>
      </p:sp>
      <p:sp>
        <p:nvSpPr>
          <p:cNvPr id="215" name="Google Shape;215;p8"/>
          <p:cNvSpPr txBox="1"/>
          <p:nvPr/>
        </p:nvSpPr>
        <p:spPr>
          <a:xfrm>
            <a:off x="1774291" y="2752328"/>
            <a:ext cx="12657948" cy="4212369"/>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650" b="1" i="0" u="none" strike="noStrike" cap="none">
                <a:solidFill>
                  <a:srgbClr val="000000"/>
                </a:solidFill>
                <a:latin typeface="Gaegu"/>
                <a:ea typeface="Gaegu"/>
                <a:cs typeface="Gaegu"/>
                <a:sym typeface="Gaegu"/>
              </a:rPr>
              <a:t>Lebenszentrierte Ethik</a:t>
            </a:r>
            <a:endParaRPr/>
          </a:p>
          <a:p>
            <a:pPr marL="0" marR="0" lvl="0" indent="0" algn="ctr" rtl="0">
              <a:lnSpc>
                <a:spcPct val="140000"/>
              </a:lnSpc>
              <a:spcBef>
                <a:spcPts val="0"/>
              </a:spcBef>
              <a:spcAft>
                <a:spcPts val="0"/>
              </a:spcAft>
              <a:buNone/>
            </a:pPr>
            <a:r>
              <a:rPr lang="en-US" sz="2650" b="1" i="0" u="none" strike="noStrike" cap="none">
                <a:solidFill>
                  <a:srgbClr val="000000"/>
                </a:solidFill>
                <a:latin typeface="Gaegu"/>
                <a:ea typeface="Gaegu"/>
                <a:cs typeface="Gaegu"/>
                <a:sym typeface="Gaegu"/>
              </a:rPr>
              <a:t>Ethik des Respekts vor dem Leben: Alle Lebewesen haben einen intrinsischen Wert und verdienen Respekt.</a:t>
            </a:r>
            <a:endParaRPr/>
          </a:p>
          <a:p>
            <a:pPr marL="0" marR="0" lvl="0" indent="0" algn="ctr" rtl="0">
              <a:lnSpc>
                <a:spcPct val="140000"/>
              </a:lnSpc>
              <a:spcBef>
                <a:spcPts val="0"/>
              </a:spcBef>
              <a:spcAft>
                <a:spcPts val="0"/>
              </a:spcAft>
              <a:buNone/>
            </a:pPr>
            <a:r>
              <a:rPr lang="en-US" sz="2650" b="1" i="0" u="none" strike="noStrike" cap="none">
                <a:solidFill>
                  <a:srgbClr val="000000"/>
                </a:solidFill>
                <a:latin typeface="Gaegu"/>
                <a:ea typeface="Gaegu"/>
                <a:cs typeface="Gaegu"/>
                <a:sym typeface="Gaegu"/>
              </a:rPr>
              <a:t>Ethik des Respekts vor der Natur: Die Natur selbst hat einen Wert an sich und verdient Respekt.</a:t>
            </a:r>
            <a:endParaRPr/>
          </a:p>
          <a:p>
            <a:pPr marL="0" marR="0" lvl="0" indent="0" algn="ctr" rtl="0">
              <a:lnSpc>
                <a:spcPct val="140000"/>
              </a:lnSpc>
              <a:spcBef>
                <a:spcPts val="0"/>
              </a:spcBef>
              <a:spcAft>
                <a:spcPts val="0"/>
              </a:spcAft>
              <a:buNone/>
            </a:pPr>
            <a:r>
              <a:rPr lang="en-US" sz="2650" b="1" i="0" u="none" strike="noStrike" cap="none">
                <a:solidFill>
                  <a:srgbClr val="000000"/>
                </a:solidFill>
                <a:latin typeface="Gaegu"/>
                <a:ea typeface="Gaegu"/>
                <a:cs typeface="Gaegu"/>
                <a:sym typeface="Gaegu"/>
              </a:rPr>
              <a:t>Gaia-Ansatz (Lebendige Welt): Die Erde ist ein lebendiger Organismus, alle Lebewesen sind miteinander verbunden.</a:t>
            </a:r>
            <a:endParaRPr/>
          </a:p>
          <a:p>
            <a:pPr marL="0" marR="0" lvl="0" indent="0" algn="ctr" rtl="0">
              <a:lnSpc>
                <a:spcPct val="140000"/>
              </a:lnSpc>
              <a:spcBef>
                <a:spcPts val="0"/>
              </a:spcBef>
              <a:spcAft>
                <a:spcPts val="0"/>
              </a:spcAft>
              <a:buNone/>
            </a:pPr>
            <a:r>
              <a:rPr lang="en-US" sz="2650" b="1" i="0" u="none" strike="noStrike" cap="none">
                <a:solidFill>
                  <a:srgbClr val="000000"/>
                </a:solidFill>
                <a:latin typeface="Gaegu"/>
                <a:ea typeface="Gaegu"/>
                <a:cs typeface="Gaegu"/>
                <a:sym typeface="Gaegu"/>
              </a:rPr>
              <a:t>Ansatz der Tierrechte: Tiere haben ähnliche Rechte wie Menschen (das Recht, vor Leiden geschützt zu werden).</a:t>
            </a:r>
            <a:endParaRPr/>
          </a:p>
          <a:p>
            <a:pPr marL="0" marR="0" lvl="0" indent="0" algn="ctr" rtl="0">
              <a:lnSpc>
                <a:spcPct val="140000"/>
              </a:lnSpc>
              <a:spcBef>
                <a:spcPts val="0"/>
              </a:spcBef>
              <a:spcAft>
                <a:spcPts val="0"/>
              </a:spcAft>
              <a:buNone/>
            </a:pPr>
            <a:r>
              <a:rPr lang="en-US" sz="2650" b="1" i="0" u="none" strike="noStrike" cap="none">
                <a:solidFill>
                  <a:srgbClr val="000000"/>
                </a:solidFill>
                <a:latin typeface="Gaegu"/>
                <a:ea typeface="Gaegu"/>
                <a:cs typeface="Gaegu"/>
                <a:sym typeface="Gaegu"/>
              </a:rPr>
              <a:t>Ökozentrische Ethik (Ganzheitliche Umweltethik)</a:t>
            </a:r>
            <a:endParaRPr/>
          </a:p>
          <a:p>
            <a:pPr marL="0" marR="0" lvl="0" indent="0" algn="ctr" rtl="0">
              <a:lnSpc>
                <a:spcPct val="140000"/>
              </a:lnSpc>
              <a:spcBef>
                <a:spcPts val="0"/>
              </a:spcBef>
              <a:spcAft>
                <a:spcPts val="0"/>
              </a:spcAft>
              <a:buNone/>
            </a:pPr>
            <a:r>
              <a:rPr lang="en-US" sz="2650" b="1" i="0" u="none" strike="noStrike" cap="none">
                <a:solidFill>
                  <a:srgbClr val="000000"/>
                </a:solidFill>
                <a:latin typeface="Gaegu"/>
                <a:ea typeface="Gaegu"/>
                <a:cs typeface="Gaegu"/>
                <a:sym typeface="Gaegu"/>
              </a:rPr>
              <a:t>Ethik der Erde: Die Natur hat einen eigenen Wert, sie ist eine ganzheitliche Einheit.</a:t>
            </a:r>
            <a:endParaRPr/>
          </a:p>
          <a:p>
            <a:pPr marL="0" marR="0" lvl="0" indent="0" algn="ctr" rtl="0">
              <a:lnSpc>
                <a:spcPct val="140000"/>
              </a:lnSpc>
              <a:spcBef>
                <a:spcPts val="0"/>
              </a:spcBef>
              <a:spcAft>
                <a:spcPts val="0"/>
              </a:spcAft>
              <a:buNone/>
            </a:pPr>
            <a:r>
              <a:rPr lang="en-US" sz="2650" b="1" i="0" u="none" strike="noStrike" cap="none">
                <a:solidFill>
                  <a:srgbClr val="000000"/>
                </a:solidFill>
                <a:latin typeface="Gaegu"/>
                <a:ea typeface="Gaegu"/>
                <a:cs typeface="Gaegu"/>
                <a:sym typeface="Gaegu"/>
              </a:rPr>
              <a:t>Tiefenökologie: Die Natur hat einen intrinsischen Wert, ihre Erhaltung hat Vorrang vor menschlichen Interessen.</a:t>
            </a:r>
            <a:endParaRPr/>
          </a:p>
          <a:p>
            <a:pPr marL="0" marR="0" lvl="0" indent="0" algn="ctr" rtl="0">
              <a:lnSpc>
                <a:spcPct val="140000"/>
              </a:lnSpc>
              <a:spcBef>
                <a:spcPts val="0"/>
              </a:spcBef>
              <a:spcAft>
                <a:spcPts val="0"/>
              </a:spcAft>
              <a:buNone/>
            </a:pPr>
            <a:r>
              <a:rPr lang="en-US" sz="2650" b="1" i="0" u="none" strike="noStrike" cap="none">
                <a:solidFill>
                  <a:srgbClr val="000000"/>
                </a:solidFill>
                <a:latin typeface="Gaegu"/>
                <a:ea typeface="Gaegu"/>
                <a:cs typeface="Gaegu"/>
                <a:sym typeface="Gaegu"/>
              </a:rPr>
              <a:t>Sozialökologischer Ansatz: Umweltprobleme ergeben sich aus der Struktur der menschlichen Gesellschaft.</a:t>
            </a:r>
            <a:endParaRPr/>
          </a:p>
        </p:txBody>
      </p:sp>
      <p:sp>
        <p:nvSpPr>
          <p:cNvPr id="216" name="Google Shape;216;p8"/>
          <p:cNvSpPr/>
          <p:nvPr/>
        </p:nvSpPr>
        <p:spPr>
          <a:xfrm>
            <a:off x="4091120" y="9705580"/>
            <a:ext cx="1438010" cy="501631"/>
          </a:xfrm>
          <a:custGeom>
            <a:rect l="l" t="t" r="r" b="b"/>
            <a:pathLst>
              <a:path w="1438010" h="501631" extrusionOk="0">
                <a:moveTo>
                  <a:pt x="0" y="0"/>
                </a:moveTo>
                <a:lnTo>
                  <a:pt x="1438011" y="0"/>
                </a:lnTo>
                <a:lnTo>
                  <a:pt x="1438011" y="501631"/>
                </a:lnTo>
                <a:lnTo>
                  <a:pt x="0" y="501631"/>
                </a:lnTo>
                <a:lnTo>
                  <a:pt x="0" y="0"/>
                </a:lnTo>
                <a:close/>
              </a:path>
            </a:pathLst>
          </a:custGeom>
          <a:blipFill rotWithShape="1">
            <a:blip r:embed="rId10">
              <a:alphaModFix/>
            </a:blip>
            <a:stretch>
              <a:fillRect l="0" t="0" r="0" b="0"/>
            </a:stretch>
          </a:blipFill>
          <a:ln>
            <a:noFill/>
          </a:ln>
        </p:spPr>
      </p:sp>
      <p:sp>
        <p:nvSpPr>
          <p:cNvPr id="217" name="Google Shape;217;p8"/>
          <p:cNvSpPr txBox="1"/>
          <p:nvPr/>
        </p:nvSpPr>
        <p:spPr>
          <a:xfrm>
            <a:off x="6738335" y="9394208"/>
            <a:ext cx="8730265" cy="769441"/>
          </a:xfrm>
          <a:prstGeom prst="rect">
            <a:avLst/>
          </a:prstGeom>
          <a:noFill/>
          <a:ln>
            <a:noFill/>
          </a:ln>
        </p:spPr>
        <p:txBody>
          <a:bodyPr spcFirstLastPara="1" wrap="square" lIns="0" tIns="0" rIns="0" bIns="0" anchor="t" anchorCtr="0">
            <a:spAutoFit/>
          </a:bodyPr>
          <a:lstStyle/>
          <a:p>
            <a:pPr marL="0" marR="0" lvl="0" indent="0" algn="l" rtl="0">
              <a:lnSpc>
                <a:spcPct val="128250"/>
              </a:lnSpc>
              <a:spcBef>
                <a:spcPts val="0"/>
              </a:spcBef>
              <a:spcAft>
                <a:spcPts val="0"/>
              </a:spcAft>
              <a:buNone/>
            </a:pPr>
            <a:r>
              <a:rPr lang="en-US" sz="1200" b="1" i="0" u="none" strike="noStrike" cap="none">
                <a:solidFill>
                  <a:srgbClr val="000000"/>
                </a:solidFill>
                <a:latin typeface="Gaegu"/>
                <a:ea typeface="Gaegu"/>
                <a:cs typeface="Gaegu"/>
                <a:sym typeface="Gaegu"/>
              </a:rPr>
              <a:t>Die Unterstützung der Europäischen Kommission für die Erstellung dieser Veröffentlichung stellt keine Billigung des Inhalts dar, der   </a:t>
            </a:r>
            <a:endParaRPr/>
          </a:p>
          <a:p>
            <a:pPr marL="0" marR="0" lvl="0" indent="0" algn="l" rtl="0">
              <a:lnSpc>
                <a:spcPct val="128250"/>
              </a:lnSpc>
              <a:spcBef>
                <a:spcPts val="0"/>
              </a:spcBef>
              <a:spcAft>
                <a:spcPts val="0"/>
              </a:spcAft>
              <a:buNone/>
            </a:pPr>
            <a:r>
              <a:rPr lang="en-US" sz="1200" b="1" i="0" u="none" strike="noStrike" cap="none">
                <a:solidFill>
                  <a:srgbClr val="000000"/>
                </a:solidFill>
                <a:latin typeface="Gaegu"/>
                <a:ea typeface="Gaegu"/>
                <a:cs typeface="Gaegu"/>
                <a:sym typeface="Gaegu"/>
              </a:rPr>
              <a:t>Die Verantwortung für den Inhalt dieser Veröffentlichung trägt allein der Verfasser; die Kommission haftet nicht für die weitere Verwendung der darin enthaltenen Angaben. Projektnummer: 2021-1-DE04-KA220-YOU-000029209 </a:t>
            </a:r>
            <a:endParaRPr/>
          </a:p>
          <a:p>
            <a:pPr marL="0" marR="0" lvl="0" indent="0" algn="l" rtl="0">
              <a:lnSpc>
                <a:spcPct val="128250"/>
              </a:lnSpc>
              <a:spcBef>
                <a:spcPts val="0"/>
              </a:spcBef>
              <a:spcAft>
                <a:spcPts val="0"/>
              </a:spcAft>
              <a:buNone/>
            </a:pPr>
            <a:r>
              <a:rPr lang="en-US" sz="1200" b="1" i="0" u="none" strike="noStrike" cap="none">
                <a:solidFill>
                  <a:srgbClr val="000000"/>
                </a:solidFill>
                <a:latin typeface="Gaegu"/>
                <a:ea typeface="Gaegu"/>
                <a:cs typeface="Gaegu"/>
                <a:sym typeface="Gaegu"/>
              </a:rPr>
              <a:t>      Für weitere Informationen besuchen Sie unsere offizielle Website: </a:t>
            </a:r>
            <a:r>
              <a:rPr lang="en-US" sz="1200" b="1" i="0" u="sng" strike="noStrike" cap="none">
                <a:solidFill>
                  <a:srgbClr val="000000"/>
                </a:solidFill>
                <a:latin typeface="Gaegu"/>
                <a:ea typeface="Gaegu"/>
                <a:cs typeface="Gaegu"/>
                <a:sym typeface="Gaegu"/>
                <a:hlinkClick r:id="rId11">
                  <a:extLst>
                    <a:ext uri="{A12FA001-AC4F-418D-AE19-62706E023703}">
                      <ahyp:hlinkClr val="tx"/>
                    </a:ext>
                  </a:extLst>
                </a:hlinkClick>
              </a:rPr>
              <a:t>https:</a:t>
            </a:r>
            <a:r>
              <a:rPr lang="en-US" sz="1200" b="1" i="0" u="none" strike="noStrike" cap="none">
                <a:solidFill>
                  <a:srgbClr val="000000"/>
                </a:solidFill>
                <a:latin typeface="Gaegu"/>
                <a:ea typeface="Gaegu"/>
                <a:cs typeface="Gaegu"/>
                <a:sym typeface="Gaegu"/>
              </a:rPr>
              <a:t>//www.e-greenworld.org/ </a:t>
            </a:r>
            <a:endParaRPr sz="1200" b="1" i="0" u="none" strike="noStrike" cap="none">
              <a:solidFill>
                <a:srgbClr val="000000"/>
              </a:solidFill>
              <a:latin typeface="Gaegu"/>
              <a:ea typeface="Gaegu"/>
              <a:cs typeface="Gaegu"/>
              <a:sym typeface="Gaegu"/>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9"/>
          <p:cNvSpPr/>
          <p:nvPr/>
        </p:nvSpPr>
        <p:spPr>
          <a:xfrm>
            <a:off x="0" y="0"/>
            <a:ext cx="18288000" cy="10287000"/>
          </a:xfrm>
          <a:custGeom>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l="-1466" t="-10430" r="-2215" b="-13065"/>
            </a:stretch>
          </a:blipFill>
          <a:ln>
            <a:noFill/>
          </a:ln>
        </p:spPr>
      </p:sp>
      <p:sp>
        <p:nvSpPr>
          <p:cNvPr id="223" name="Google Shape;223;p9"/>
          <p:cNvSpPr/>
          <p:nvPr/>
        </p:nvSpPr>
        <p:spPr>
          <a:xfrm>
            <a:off x="2581080" y="1381010"/>
            <a:ext cx="13667198" cy="1949337"/>
          </a:xfrm>
          <a:custGeom>
            <a:rect l="l" t="t" r="r" b="b"/>
            <a:pathLst>
              <a:path w="13667198" h="1949337" extrusionOk="0">
                <a:moveTo>
                  <a:pt x="0" y="0"/>
                </a:moveTo>
                <a:lnTo>
                  <a:pt x="13667197" y="0"/>
                </a:lnTo>
                <a:lnTo>
                  <a:pt x="13667197" y="1949338"/>
                </a:lnTo>
                <a:lnTo>
                  <a:pt x="0" y="1949338"/>
                </a:lnTo>
                <a:lnTo>
                  <a:pt x="0" y="0"/>
                </a:lnTo>
                <a:close/>
              </a:path>
            </a:pathLst>
          </a:custGeom>
          <a:blipFill rotWithShape="1">
            <a:blip r:embed="rId4">
              <a:alphaModFix/>
            </a:blip>
            <a:stretch>
              <a:fillRect l="0" t="-136652" r="0" b="-61312"/>
            </a:stretch>
          </a:blipFill>
          <a:ln>
            <a:noFill/>
          </a:ln>
        </p:spPr>
      </p:sp>
      <p:sp>
        <p:nvSpPr>
          <p:cNvPr id="224" name="Google Shape;224;p9"/>
          <p:cNvSpPr txBox="1"/>
          <p:nvPr/>
        </p:nvSpPr>
        <p:spPr>
          <a:xfrm>
            <a:off x="3331908" y="1789238"/>
            <a:ext cx="11546963" cy="1123752"/>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3000" b="1" i="0" u="none" strike="noStrike" cap="none">
                <a:solidFill>
                  <a:srgbClr val="000000"/>
                </a:solidFill>
                <a:latin typeface="Gaegu"/>
                <a:ea typeface="Gaegu"/>
                <a:cs typeface="Gaegu"/>
                <a:sym typeface="Gaegu"/>
              </a:rPr>
              <a:t>Bewährte Verfahren in unserer Einrichtung, in unserer Stadt </a:t>
            </a:r>
            <a:endParaRPr/>
          </a:p>
          <a:p>
            <a:pPr marL="0" marR="0" lvl="0" indent="0" algn="ctr" rtl="0">
              <a:lnSpc>
                <a:spcPct val="140000"/>
              </a:lnSpc>
              <a:spcBef>
                <a:spcPts val="0"/>
              </a:spcBef>
              <a:spcAft>
                <a:spcPts val="0"/>
              </a:spcAft>
              <a:buNone/>
            </a:pPr>
            <a:r>
              <a:rPr lang="en-US" sz="3000" b="1" i="0" u="none" strike="noStrike" cap="none">
                <a:solidFill>
                  <a:srgbClr val="000000"/>
                </a:solidFill>
                <a:latin typeface="Gaegu"/>
                <a:ea typeface="Gaegu"/>
                <a:cs typeface="Gaegu"/>
                <a:sym typeface="Gaegu"/>
              </a:rPr>
              <a:t>oder Land, auch in den Ländern der Partner</a:t>
            </a:r>
            <a:endParaRPr/>
          </a:p>
        </p:txBody>
      </p:sp>
      <p:sp>
        <p:nvSpPr>
          <p:cNvPr id="225" name="Google Shape;225;p9"/>
          <p:cNvSpPr/>
          <p:nvPr/>
        </p:nvSpPr>
        <p:spPr>
          <a:xfrm rot="-10669463">
            <a:off x="16011472" y="2006014"/>
            <a:ext cx="1801268" cy="1654558"/>
          </a:xfrm>
          <a:custGeom>
            <a:rect l="l" t="t" r="r" b="b"/>
            <a:pathLst>
              <a:path w="1801268" h="1654558" extrusionOk="0">
                <a:moveTo>
                  <a:pt x="0" y="0"/>
                </a:moveTo>
                <a:lnTo>
                  <a:pt x="1801267" y="0"/>
                </a:lnTo>
                <a:lnTo>
                  <a:pt x="1801267" y="1654558"/>
                </a:lnTo>
                <a:lnTo>
                  <a:pt x="0" y="1654558"/>
                </a:lnTo>
                <a:lnTo>
                  <a:pt x="0" y="0"/>
                </a:lnTo>
                <a:close/>
              </a:path>
            </a:pathLst>
          </a:custGeom>
          <a:blipFill rotWithShape="1">
            <a:blip r:embed="rId5">
              <a:alphaModFix/>
            </a:blip>
            <a:stretch>
              <a:fillRect l="0" t="0" r="0" b="0"/>
            </a:stretch>
          </a:blipFill>
          <a:ln>
            <a:noFill/>
          </a:ln>
        </p:spPr>
      </p:sp>
      <p:sp>
        <p:nvSpPr>
          <p:cNvPr id="226" name="Google Shape;226;p9"/>
          <p:cNvSpPr/>
          <p:nvPr/>
        </p:nvSpPr>
        <p:spPr>
          <a:xfrm rot="1727943">
            <a:off x="13550593" y="801818"/>
            <a:ext cx="2197136" cy="1158385"/>
          </a:xfrm>
          <a:custGeom>
            <a:rect l="l" t="t" r="r" b="b"/>
            <a:pathLst>
              <a:path w="2197136" h="1158385" extrusionOk="0">
                <a:moveTo>
                  <a:pt x="0" y="0"/>
                </a:moveTo>
                <a:lnTo>
                  <a:pt x="2197135" y="0"/>
                </a:lnTo>
                <a:lnTo>
                  <a:pt x="2197135" y="1158385"/>
                </a:lnTo>
                <a:lnTo>
                  <a:pt x="0" y="1158385"/>
                </a:lnTo>
                <a:lnTo>
                  <a:pt x="0" y="0"/>
                </a:lnTo>
                <a:close/>
              </a:path>
            </a:pathLst>
          </a:custGeom>
          <a:blipFill rotWithShape="1">
            <a:blip r:embed="rId6">
              <a:alphaModFix/>
            </a:blip>
            <a:stretch>
              <a:fillRect l="0" t="0" r="0" b="0"/>
            </a:stretch>
          </a:blipFill>
          <a:ln>
            <a:noFill/>
          </a:ln>
        </p:spPr>
      </p:sp>
      <p:cxnSp>
        <p:nvCxnSpPr>
          <p:cNvPr id="227" name="Google Shape;227;p9"/>
          <p:cNvCxnSpPr/>
          <p:nvPr/>
        </p:nvCxnSpPr>
        <p:spPr>
          <a:xfrm>
            <a:off x="1829815" y="4368109"/>
            <a:ext cx="15429485" cy="0"/>
          </a:xfrm>
          <a:prstGeom prst="straightConnector1">
            <a:avLst/>
          </a:prstGeom>
          <a:noFill/>
          <a:ln w="38100" cap="flat" cmpd="sng">
            <a:solidFill>
              <a:srgbClr val="000000"/>
            </a:solidFill>
            <a:prstDash val="solid"/>
            <a:round/>
            <a:headEnd type="none" w="sm" len="sm"/>
            <a:tailEnd type="none" w="sm" len="sm"/>
          </a:ln>
        </p:spPr>
      </p:cxnSp>
      <p:grpSp>
        <p:nvGrpSpPr>
          <p:cNvPr id="228" name="Google Shape;228;p9"/>
          <p:cNvGrpSpPr/>
          <p:nvPr/>
        </p:nvGrpSpPr>
        <p:grpSpPr>
          <a:xfrm>
            <a:off x="1028700" y="3967552"/>
            <a:ext cx="801115" cy="801115"/>
            <a:chOff x="0" y="0"/>
            <a:chExt cx="812800" cy="812800"/>
          </a:xfrm>
        </p:grpSpPr>
        <p:sp>
          <p:nvSpPr>
            <p:cNvPr id="229" name="Google Shape;229;p9"/>
            <p:cNvSpPr/>
            <p:nvPr/>
          </p:nvSpPr>
          <p:spPr>
            <a:xfrm>
              <a:off x="0" y="0"/>
              <a:ext cx="812800" cy="812800"/>
            </a:xfrm>
            <a:custGeom>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t/>
              </a:r>
              <a:endParaRPr/>
            </a:p>
          </p:txBody>
        </p:sp>
        <p:sp>
          <p:nvSpPr>
            <p:cNvPr id="230" name="Google Shape;230;p9"/>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18222"/>
                </a:lnSpc>
                <a:spcBef>
                  <a:spcPts val="0"/>
                </a:spcBef>
                <a:spcAft>
                  <a:spcPts val="0"/>
                </a:spcAft>
                <a:buNone/>
              </a:pPr>
              <a:r>
                <a:t/>
              </a:r>
              <a:endParaRPr sz="1800" b="0" i="0" u="none" strike="noStrike" cap="none">
                <a:solidFill>
                  <a:schemeClr val="dk1"/>
                </a:solidFill>
                <a:latin typeface="Calibri"/>
                <a:ea typeface="Calibri"/>
                <a:cs typeface="Calibri"/>
                <a:sym typeface="Calibri"/>
              </a:endParaRPr>
            </a:p>
          </p:txBody>
        </p:sp>
      </p:grpSp>
      <p:sp>
        <p:nvSpPr>
          <p:cNvPr id="231" name="Google Shape;231;p9"/>
          <p:cNvSpPr txBox="1"/>
          <p:nvPr/>
        </p:nvSpPr>
        <p:spPr>
          <a:xfrm>
            <a:off x="-78110" y="4842923"/>
            <a:ext cx="3410018" cy="1855156"/>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4557" b="1" i="0" u="sng" strike="noStrike" cap="none">
                <a:solidFill>
                  <a:srgbClr val="000000"/>
                </a:solidFill>
                <a:latin typeface="Gaegu"/>
                <a:ea typeface="Gaegu"/>
                <a:cs typeface="Gaegu"/>
                <a:sym typeface="Gaegu"/>
              </a:rPr>
              <a:t>Null-Abfall-Projekt in Mersin</a:t>
            </a:r>
            <a:endParaRPr/>
          </a:p>
        </p:txBody>
      </p:sp>
      <p:sp>
        <p:nvSpPr>
          <p:cNvPr id="232" name="Google Shape;232;p9"/>
          <p:cNvSpPr txBox="1"/>
          <p:nvPr/>
        </p:nvSpPr>
        <p:spPr>
          <a:xfrm>
            <a:off x="7533079" y="4740092"/>
            <a:ext cx="3181040" cy="180278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4426" b="1" i="0" u="sng" strike="noStrike" cap="none">
                <a:solidFill>
                  <a:srgbClr val="000000"/>
                </a:solidFill>
                <a:latin typeface="Gaegu"/>
                <a:ea typeface="Gaegu"/>
                <a:cs typeface="Gaegu"/>
                <a:sym typeface="Gaegu"/>
              </a:rPr>
              <a:t>Projekt für grüne Wirtschaft in Mersin</a:t>
            </a:r>
            <a:endParaRPr/>
          </a:p>
        </p:txBody>
      </p:sp>
      <p:sp>
        <p:nvSpPr>
          <p:cNvPr id="233" name="Google Shape;233;p9"/>
          <p:cNvSpPr txBox="1"/>
          <p:nvPr/>
        </p:nvSpPr>
        <p:spPr>
          <a:xfrm>
            <a:off x="3621309" y="4719098"/>
            <a:ext cx="3187870" cy="216512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4062" b="1" i="0" u="sng" strike="noStrike" cap="none">
                <a:solidFill>
                  <a:srgbClr val="000000"/>
                </a:solidFill>
                <a:latin typeface="Gaegu"/>
                <a:ea typeface="Gaegu"/>
                <a:cs typeface="Gaegu"/>
                <a:sym typeface="Gaegu"/>
              </a:rPr>
              <a:t>Projekt zur nachhaltigen Entwicklung in Mersin</a:t>
            </a:r>
            <a:endParaRPr/>
          </a:p>
        </p:txBody>
      </p:sp>
      <p:sp>
        <p:nvSpPr>
          <p:cNvPr id="234" name="Google Shape;234;p9"/>
          <p:cNvSpPr txBox="1"/>
          <p:nvPr/>
        </p:nvSpPr>
        <p:spPr>
          <a:xfrm>
            <a:off x="11435116" y="4740092"/>
            <a:ext cx="3085233" cy="180278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4426" b="1" i="0" u="sng" strike="noStrike" cap="none">
                <a:solidFill>
                  <a:srgbClr val="000000"/>
                </a:solidFill>
                <a:latin typeface="Gaegu"/>
                <a:ea typeface="Gaegu"/>
                <a:cs typeface="Gaegu"/>
                <a:sym typeface="Gaegu"/>
              </a:rPr>
              <a:t>Umweltschutzprojekt in Me</a:t>
            </a:r>
            <a:endParaRPr/>
          </a:p>
        </p:txBody>
      </p:sp>
      <p:grpSp>
        <p:nvGrpSpPr>
          <p:cNvPr id="235" name="Google Shape;235;p9"/>
          <p:cNvGrpSpPr/>
          <p:nvPr/>
        </p:nvGrpSpPr>
        <p:grpSpPr>
          <a:xfrm>
            <a:off x="4821132" y="3967552"/>
            <a:ext cx="801115" cy="801115"/>
            <a:chOff x="0" y="0"/>
            <a:chExt cx="812800" cy="812800"/>
          </a:xfrm>
        </p:grpSpPr>
        <p:sp>
          <p:nvSpPr>
            <p:cNvPr id="236" name="Google Shape;236;p9"/>
            <p:cNvSpPr/>
            <p:nvPr/>
          </p:nvSpPr>
          <p:spPr>
            <a:xfrm>
              <a:off x="0" y="0"/>
              <a:ext cx="812800" cy="812800"/>
            </a:xfrm>
            <a:custGeom>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t/>
              </a:r>
              <a:endParaRPr/>
            </a:p>
          </p:txBody>
        </p:sp>
        <p:sp>
          <p:nvSpPr>
            <p:cNvPr id="237" name="Google Shape;237;p9"/>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18222"/>
                </a:lnSpc>
                <a:spcBef>
                  <a:spcPts val="0"/>
                </a:spcBef>
                <a:spcAft>
                  <a:spcPts val="0"/>
                </a:spcAft>
                <a:buNone/>
              </a:pPr>
              <a:r>
                <a:t/>
              </a:r>
              <a:endParaRPr sz="1800" b="0" i="0" u="none" strike="noStrike" cap="none">
                <a:solidFill>
                  <a:schemeClr val="dk1"/>
                </a:solidFill>
                <a:latin typeface="Calibri"/>
                <a:ea typeface="Calibri"/>
                <a:cs typeface="Calibri"/>
                <a:sym typeface="Calibri"/>
              </a:endParaRPr>
            </a:p>
          </p:txBody>
        </p:sp>
      </p:grpSp>
      <p:grpSp>
        <p:nvGrpSpPr>
          <p:cNvPr id="238" name="Google Shape;238;p9"/>
          <p:cNvGrpSpPr/>
          <p:nvPr/>
        </p:nvGrpSpPr>
        <p:grpSpPr>
          <a:xfrm>
            <a:off x="12606335" y="3946558"/>
            <a:ext cx="801115" cy="801115"/>
            <a:chOff x="0" y="0"/>
            <a:chExt cx="812800" cy="812800"/>
          </a:xfrm>
        </p:grpSpPr>
        <p:sp>
          <p:nvSpPr>
            <p:cNvPr id="239" name="Google Shape;239;p9"/>
            <p:cNvSpPr/>
            <p:nvPr/>
          </p:nvSpPr>
          <p:spPr>
            <a:xfrm>
              <a:off x="0" y="0"/>
              <a:ext cx="812800" cy="812800"/>
            </a:xfrm>
            <a:custGeom>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t/>
              </a:r>
              <a:endParaRPr/>
            </a:p>
          </p:txBody>
        </p:sp>
        <p:sp>
          <p:nvSpPr>
            <p:cNvPr id="240" name="Google Shape;240;p9"/>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18222"/>
                </a:lnSpc>
                <a:spcBef>
                  <a:spcPts val="0"/>
                </a:spcBef>
                <a:spcAft>
                  <a:spcPts val="0"/>
                </a:spcAft>
                <a:buNone/>
              </a:pPr>
              <a:r>
                <a:t/>
              </a:r>
              <a:endParaRPr sz="1800" b="0" i="0" u="none" strike="noStrike" cap="none">
                <a:solidFill>
                  <a:schemeClr val="dk1"/>
                </a:solidFill>
                <a:latin typeface="Calibri"/>
                <a:ea typeface="Calibri"/>
                <a:cs typeface="Calibri"/>
                <a:sym typeface="Calibri"/>
              </a:endParaRPr>
            </a:p>
          </p:txBody>
        </p:sp>
      </p:grpSp>
      <p:grpSp>
        <p:nvGrpSpPr>
          <p:cNvPr id="241" name="Google Shape;241;p9"/>
          <p:cNvGrpSpPr/>
          <p:nvPr/>
        </p:nvGrpSpPr>
        <p:grpSpPr>
          <a:xfrm>
            <a:off x="16458185" y="3967552"/>
            <a:ext cx="801115" cy="801115"/>
            <a:chOff x="0" y="0"/>
            <a:chExt cx="812800" cy="812800"/>
          </a:xfrm>
        </p:grpSpPr>
        <p:sp>
          <p:nvSpPr>
            <p:cNvPr id="242" name="Google Shape;242;p9"/>
            <p:cNvSpPr/>
            <p:nvPr/>
          </p:nvSpPr>
          <p:spPr>
            <a:xfrm>
              <a:off x="0" y="0"/>
              <a:ext cx="812800" cy="812800"/>
            </a:xfrm>
            <a:custGeom>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t/>
              </a:r>
              <a:endParaRPr/>
            </a:p>
          </p:txBody>
        </p:sp>
        <p:sp>
          <p:nvSpPr>
            <p:cNvPr id="243" name="Google Shape;243;p9"/>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18222"/>
                </a:lnSpc>
                <a:spcBef>
                  <a:spcPts val="0"/>
                </a:spcBef>
                <a:spcAft>
                  <a:spcPts val="0"/>
                </a:spcAft>
                <a:buNone/>
              </a:pPr>
              <a:r>
                <a:t/>
              </a:r>
              <a:endParaRPr sz="1800" b="0" i="0" u="none" strike="noStrike" cap="none">
                <a:solidFill>
                  <a:schemeClr val="dk1"/>
                </a:solidFill>
                <a:latin typeface="Calibri"/>
                <a:ea typeface="Calibri"/>
                <a:cs typeface="Calibri"/>
                <a:sym typeface="Calibri"/>
              </a:endParaRPr>
            </a:p>
          </p:txBody>
        </p:sp>
      </p:grpSp>
      <p:sp>
        <p:nvSpPr>
          <p:cNvPr id="244" name="Google Shape;244;p9"/>
          <p:cNvSpPr/>
          <p:nvPr/>
        </p:nvSpPr>
        <p:spPr>
          <a:xfrm rot="-1981930">
            <a:off x="-2552417" y="-2582795"/>
            <a:ext cx="5104835" cy="5104835"/>
          </a:xfrm>
          <a:custGeom>
            <a:rect l="l" t="t" r="r" b="b"/>
            <a:pathLst>
              <a:path w="5104835" h="5104835" extrusionOk="0">
                <a:moveTo>
                  <a:pt x="0" y="0"/>
                </a:moveTo>
                <a:lnTo>
                  <a:pt x="5104834" y="0"/>
                </a:lnTo>
                <a:lnTo>
                  <a:pt x="5104834" y="5104835"/>
                </a:lnTo>
                <a:lnTo>
                  <a:pt x="0" y="5104835"/>
                </a:lnTo>
                <a:lnTo>
                  <a:pt x="0" y="0"/>
                </a:lnTo>
                <a:close/>
              </a:path>
            </a:pathLst>
          </a:custGeom>
          <a:blipFill rotWithShape="1">
            <a:blip r:embed="rId7">
              <a:alphaModFix/>
            </a:blip>
            <a:stretch>
              <a:fillRect l="0" t="0" r="0" b="0"/>
            </a:stretch>
          </a:blipFill>
          <a:ln>
            <a:noFill/>
          </a:ln>
        </p:spPr>
      </p:sp>
      <p:grpSp>
        <p:nvGrpSpPr>
          <p:cNvPr id="245" name="Google Shape;245;p9"/>
          <p:cNvGrpSpPr/>
          <p:nvPr/>
        </p:nvGrpSpPr>
        <p:grpSpPr>
          <a:xfrm>
            <a:off x="8613564" y="3946558"/>
            <a:ext cx="801115" cy="801115"/>
            <a:chOff x="0" y="0"/>
            <a:chExt cx="812800" cy="812800"/>
          </a:xfrm>
        </p:grpSpPr>
        <p:sp>
          <p:nvSpPr>
            <p:cNvPr id="246" name="Google Shape;246;p9"/>
            <p:cNvSpPr/>
            <p:nvPr/>
          </p:nvSpPr>
          <p:spPr>
            <a:xfrm>
              <a:off x="0" y="0"/>
              <a:ext cx="812800" cy="812800"/>
            </a:xfrm>
            <a:custGeom>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t/>
              </a:r>
              <a:endParaRPr/>
            </a:p>
          </p:txBody>
        </p:sp>
        <p:sp>
          <p:nvSpPr>
            <p:cNvPr id="247" name="Google Shape;247;p9"/>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18222"/>
                </a:lnSpc>
                <a:spcBef>
                  <a:spcPts val="0"/>
                </a:spcBef>
                <a:spcAft>
                  <a:spcPts val="0"/>
                </a:spcAft>
                <a:buNone/>
              </a:pPr>
              <a:r>
                <a:t/>
              </a:r>
              <a:endParaRPr sz="1800" b="0" i="0" u="none" strike="noStrike" cap="none">
                <a:solidFill>
                  <a:schemeClr val="dk1"/>
                </a:solidFill>
                <a:latin typeface="Calibri"/>
                <a:ea typeface="Calibri"/>
                <a:cs typeface="Calibri"/>
                <a:sym typeface="Calibri"/>
              </a:endParaRPr>
            </a:p>
          </p:txBody>
        </p:sp>
      </p:grpSp>
      <p:sp>
        <p:nvSpPr>
          <p:cNvPr id="248" name="Google Shape;248;p9"/>
          <p:cNvSpPr txBox="1"/>
          <p:nvPr/>
        </p:nvSpPr>
        <p:spPr>
          <a:xfrm>
            <a:off x="15068332" y="4719098"/>
            <a:ext cx="3085233" cy="2356702"/>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4426" b="1" i="0" u="sng" strike="noStrike" cap="none">
                <a:solidFill>
                  <a:srgbClr val="000000"/>
                </a:solidFill>
                <a:latin typeface="Gaegu"/>
                <a:ea typeface="Gaegu"/>
                <a:cs typeface="Gaegu"/>
                <a:sym typeface="Gaegu"/>
              </a:rPr>
              <a:t>Projekt zur Bekämpfung des Klimawandels in Mersin</a:t>
            </a:r>
            <a:endParaRPr/>
          </a:p>
        </p:txBody>
      </p:sp>
      <p:sp>
        <p:nvSpPr>
          <p:cNvPr id="249" name="Google Shape;249;p9"/>
          <p:cNvSpPr/>
          <p:nvPr/>
        </p:nvSpPr>
        <p:spPr>
          <a:xfrm>
            <a:off x="4903242" y="9528112"/>
            <a:ext cx="1438010" cy="501631"/>
          </a:xfrm>
          <a:custGeom>
            <a:rect l="l" t="t" r="r" b="b"/>
            <a:pathLst>
              <a:path w="1438010" h="501631" extrusionOk="0">
                <a:moveTo>
                  <a:pt x="0" y="0"/>
                </a:moveTo>
                <a:lnTo>
                  <a:pt x="1438010" y="0"/>
                </a:lnTo>
                <a:lnTo>
                  <a:pt x="1438010" y="501632"/>
                </a:lnTo>
                <a:lnTo>
                  <a:pt x="0" y="501632"/>
                </a:lnTo>
                <a:lnTo>
                  <a:pt x="0" y="0"/>
                </a:lnTo>
                <a:close/>
              </a:path>
            </a:pathLst>
          </a:custGeom>
          <a:blipFill rotWithShape="1">
            <a:blip r:embed="rId8">
              <a:alphaModFix/>
            </a:blip>
            <a:stretch>
              <a:fillRect l="0" t="0" r="0" b="0"/>
            </a:stretch>
          </a:blipFill>
          <a:ln>
            <a:noFill/>
          </a:ln>
        </p:spPr>
      </p:sp>
      <p:sp>
        <p:nvSpPr>
          <p:cNvPr id="250" name="Google Shape;250;p9"/>
          <p:cNvSpPr txBox="1"/>
          <p:nvPr/>
        </p:nvSpPr>
        <p:spPr>
          <a:xfrm>
            <a:off x="6738335" y="9394208"/>
            <a:ext cx="8730265" cy="769441"/>
          </a:xfrm>
          <a:prstGeom prst="rect">
            <a:avLst/>
          </a:prstGeom>
          <a:noFill/>
          <a:ln>
            <a:noFill/>
          </a:ln>
        </p:spPr>
        <p:txBody>
          <a:bodyPr spcFirstLastPara="1" wrap="square" lIns="0" tIns="0" rIns="0" bIns="0" anchor="t" anchorCtr="0">
            <a:spAutoFit/>
          </a:bodyPr>
          <a:lstStyle/>
          <a:p>
            <a:pPr marL="0" marR="0" lvl="0" indent="0" algn="l" rtl="0">
              <a:lnSpc>
                <a:spcPct val="128250"/>
              </a:lnSpc>
              <a:spcBef>
                <a:spcPts val="0"/>
              </a:spcBef>
              <a:spcAft>
                <a:spcPts val="0"/>
              </a:spcAft>
              <a:buNone/>
            </a:pPr>
            <a:r>
              <a:rPr lang="en-US" sz="1200" b="1" i="0" u="none" strike="noStrike" cap="none">
                <a:solidFill>
                  <a:srgbClr val="000000"/>
                </a:solidFill>
                <a:latin typeface="Gaegu"/>
                <a:ea typeface="Gaegu"/>
                <a:cs typeface="Gaegu"/>
                <a:sym typeface="Gaegu"/>
              </a:rPr>
              <a:t>Die Unterstützung der Europäischen Kommission für die Erstellung dieser Veröffentlichung stellt keine Billigung des Inhalts dar, der   </a:t>
            </a:r>
            <a:endParaRPr/>
          </a:p>
          <a:p>
            <a:pPr marL="0" marR="0" lvl="0" indent="0" algn="l" rtl="0">
              <a:lnSpc>
                <a:spcPct val="128250"/>
              </a:lnSpc>
              <a:spcBef>
                <a:spcPts val="0"/>
              </a:spcBef>
              <a:spcAft>
                <a:spcPts val="0"/>
              </a:spcAft>
              <a:buNone/>
            </a:pPr>
            <a:r>
              <a:rPr lang="en-US" sz="1200" b="1" i="0" u="none" strike="noStrike" cap="none">
                <a:solidFill>
                  <a:srgbClr val="000000"/>
                </a:solidFill>
                <a:latin typeface="Gaegu"/>
                <a:ea typeface="Gaegu"/>
                <a:cs typeface="Gaegu"/>
                <a:sym typeface="Gaegu"/>
              </a:rPr>
              <a:t>Die Verantwortung für den Inhalt dieser Veröffentlichung trägt allein der Verfasser; die Kommission haftet nicht für die weitere Verwendung der darin enthaltenen Angaben. Projektnummer: 2021-1-DE04-KA220-YOU-000029209 </a:t>
            </a:r>
            <a:endParaRPr/>
          </a:p>
          <a:p>
            <a:pPr marL="0" marR="0" lvl="0" indent="0" algn="l" rtl="0">
              <a:lnSpc>
                <a:spcPct val="128250"/>
              </a:lnSpc>
              <a:spcBef>
                <a:spcPts val="0"/>
              </a:spcBef>
              <a:spcAft>
                <a:spcPts val="0"/>
              </a:spcAft>
              <a:buNone/>
            </a:pPr>
            <a:r>
              <a:rPr lang="en-US" sz="1200" b="1" i="0" u="none" strike="noStrike" cap="none">
                <a:solidFill>
                  <a:srgbClr val="000000"/>
                </a:solidFill>
                <a:latin typeface="Gaegu"/>
                <a:ea typeface="Gaegu"/>
                <a:cs typeface="Gaegu"/>
                <a:sym typeface="Gaegu"/>
              </a:rPr>
              <a:t>      Für weitere Informationen besuchen Sie unsere offizielle Website: </a:t>
            </a:r>
            <a:r>
              <a:rPr lang="en-US" sz="1200" b="1" i="0" u="sng" strike="noStrike" cap="none">
                <a:solidFill>
                  <a:srgbClr val="000000"/>
                </a:solidFill>
                <a:latin typeface="Gaegu"/>
                <a:ea typeface="Gaegu"/>
                <a:cs typeface="Gaegu"/>
                <a:sym typeface="Gaegu"/>
                <a:hlinkClick r:id="rId9">
                  <a:extLst>
                    <a:ext uri="{A12FA001-AC4F-418D-AE19-62706E023703}">
                      <ahyp:hlinkClr val="tx"/>
                    </a:ext>
                  </a:extLst>
                </a:hlinkClick>
              </a:rPr>
              <a:t>https:</a:t>
            </a:r>
            <a:r>
              <a:rPr lang="en-US" sz="1200" b="1" i="0" u="none" strike="noStrike" cap="none">
                <a:solidFill>
                  <a:srgbClr val="000000"/>
                </a:solidFill>
                <a:latin typeface="Gaegu"/>
                <a:ea typeface="Gaegu"/>
                <a:cs typeface="Gaegu"/>
                <a:sym typeface="Gaegu"/>
              </a:rPr>
              <a:t>//www.e-greenworld.org/ </a:t>
            </a:r>
            <a:endParaRPr sz="1200" b="1" i="0" u="none" strike="noStrike" cap="none">
              <a:solidFill>
                <a:srgbClr val="000000"/>
              </a:solidFill>
              <a:latin typeface="Gaegu"/>
              <a:ea typeface="Gaegu"/>
              <a:cs typeface="Gaegu"/>
              <a:sym typeface="Gaegu"/>
            </a:endParaRPr>
          </a:p>
        </p:txBody>
      </p:sp>
      <p:sp>
        <p:nvSpPr>
          <p:cNvPr id="251" name="Google Shape;251;p9"/>
          <p:cNvSpPr/>
          <p:nvPr/>
        </p:nvSpPr>
        <p:spPr>
          <a:xfrm>
            <a:off x="134875" y="9394208"/>
            <a:ext cx="3217925" cy="854117"/>
          </a:xfrm>
          <a:custGeom>
            <a:rect l="l" t="t" r="r" b="b"/>
            <a:pathLst>
              <a:path w="4049893" h="1164473" extrusionOk="0">
                <a:moveTo>
                  <a:pt x="0" y="0"/>
                </a:moveTo>
                <a:lnTo>
                  <a:pt x="4049892" y="0"/>
                </a:lnTo>
                <a:lnTo>
                  <a:pt x="4049892" y="1164474"/>
                </a:lnTo>
                <a:lnTo>
                  <a:pt x="0" y="1164474"/>
                </a:lnTo>
                <a:lnTo>
                  <a:pt x="0" y="0"/>
                </a:lnTo>
                <a:close/>
              </a:path>
            </a:pathLst>
          </a:custGeom>
          <a:blipFill rotWithShape="1">
            <a:blip r:embed="rId10">
              <a:alphaModFix/>
            </a:blip>
            <a:stretch>
              <a:fillRect l="0" t="0" r="0" b="0"/>
            </a:stretch>
          </a:blipFill>
          <a:ln>
            <a:noFill/>
          </a:ln>
        </p:spPr>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oreProperties xmlns:dc="http://purl.org/dc/elements/1.1/" xmlns:dcterms="http://purl.org/dc/terms/" xmlns:xsi="http://www.w3.org/2001/XMLSchema-instance" xmlns="http://schemas.openxmlformats.org/package/2006/metadata/core-properties">
  <dcterms:created xsi:type="dcterms:W3CDTF">2006-08-16T00:00:00.0000000Z</dcterms:created>
  <keywords>, docId:9F2B925449CA62B4E28AA39E7FC72900</keywords>
</coreProperties>
</file>