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287000" cx="18288000"/>
  <p:notesSz cx="6858000" cy="9144000"/>
  <p:embeddedFontLst>
    <p:embeddedFont>
      <p:font typeface="Gaegu"/>
      <p:bold r:id="rId18"/>
    </p:embeddedFont>
    <p:embeddedFont>
      <p:font typeface="Dosis SemiBold"/>
      <p:regular r:id="rId19"/>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1" roundtripDataSignature="AMtx7mhb5//Jhhqo1wTgvI7ktWLCbNBFl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DosisSemiBold-bold.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DosisSemiBold-regular.fntdata"/><Relationship Id="rId6" Type="http://schemas.openxmlformats.org/officeDocument/2006/relationships/slide" Target="slides/slide1.xml"/><Relationship Id="rId18" Type="http://schemas.openxmlformats.org/officeDocument/2006/relationships/font" Target="fonts/Gaegu-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3"/>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4"/>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4"/>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5"/>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5"/>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7"/>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7"/>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1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9"/>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19"/>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19"/>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1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1"/>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1"/>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2"/>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2"/>
          <p:cNvSpPr/>
          <p:nvPr>
            <p:ph idx="2" type="pic"/>
          </p:nvPr>
        </p:nvSpPr>
        <p:spPr>
          <a:xfrm>
            <a:off x="1792288" y="612775"/>
            <a:ext cx="5486400" cy="4114800"/>
          </a:xfrm>
          <a:prstGeom prst="rect">
            <a:avLst/>
          </a:prstGeom>
          <a:noFill/>
          <a:ln>
            <a:noFill/>
          </a:ln>
        </p:spPr>
      </p:sp>
      <p:sp>
        <p:nvSpPr>
          <p:cNvPr id="64" name="Google Shape;64;p22"/>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3"/>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3.png"/><Relationship Id="rId13" Type="http://schemas.openxmlformats.org/officeDocument/2006/relationships/image" Target="../media/image10.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2.jpg"/><Relationship Id="rId4" Type="http://schemas.openxmlformats.org/officeDocument/2006/relationships/image" Target="../media/image7.png"/><Relationship Id="rId9" Type="http://schemas.openxmlformats.org/officeDocument/2006/relationships/image" Target="../media/image23.png"/><Relationship Id="rId15" Type="http://schemas.openxmlformats.org/officeDocument/2006/relationships/image" Target="../media/image6.png"/><Relationship Id="rId14" Type="http://schemas.openxmlformats.org/officeDocument/2006/relationships/image" Target="../media/image8.png"/><Relationship Id="rId16" Type="http://schemas.openxmlformats.org/officeDocument/2006/relationships/hyperlink" Target="https://www.e-greenworld.org/" TargetMode="External"/><Relationship Id="rId5" Type="http://schemas.openxmlformats.org/officeDocument/2006/relationships/image" Target="../media/image24.png"/><Relationship Id="rId6" Type="http://schemas.openxmlformats.org/officeDocument/2006/relationships/image" Target="../media/image18.png"/><Relationship Id="rId7" Type="http://schemas.openxmlformats.org/officeDocument/2006/relationships/image" Target="../media/image5.png"/><Relationship Id="rId8"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2.jpg"/><Relationship Id="rId4" Type="http://schemas.openxmlformats.org/officeDocument/2006/relationships/image" Target="../media/image39.png"/><Relationship Id="rId9" Type="http://schemas.openxmlformats.org/officeDocument/2006/relationships/image" Target="../media/image6.png"/><Relationship Id="rId5" Type="http://schemas.openxmlformats.org/officeDocument/2006/relationships/image" Target="../media/image34.png"/><Relationship Id="rId6" Type="http://schemas.openxmlformats.org/officeDocument/2006/relationships/image" Target="../media/image9.png"/><Relationship Id="rId7" Type="http://schemas.openxmlformats.org/officeDocument/2006/relationships/hyperlink" Target="https://www.e-greenworld.org/" TargetMode="External"/><Relationship Id="rId8" Type="http://schemas.openxmlformats.org/officeDocument/2006/relationships/image" Target="../media/image8.png"/></Relationships>
</file>

<file path=ppt/slides/_rels/slide11.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hyperlink" Target="https://www.e-greenworld.org/"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2.jpg"/><Relationship Id="rId4" Type="http://schemas.openxmlformats.org/officeDocument/2006/relationships/image" Target="../media/image9.png"/><Relationship Id="rId9" Type="http://schemas.openxmlformats.org/officeDocument/2006/relationships/image" Target="../media/image1.png"/><Relationship Id="rId5" Type="http://schemas.openxmlformats.org/officeDocument/2006/relationships/image" Target="../media/image24.png"/><Relationship Id="rId6" Type="http://schemas.openxmlformats.org/officeDocument/2006/relationships/image" Target="../media/image18.png"/><Relationship Id="rId7" Type="http://schemas.openxmlformats.org/officeDocument/2006/relationships/image" Target="../media/image36.png"/><Relationship Id="rId8" Type="http://schemas.openxmlformats.org/officeDocument/2006/relationships/image" Target="../media/image37.png"/></Relationships>
</file>

<file path=ppt/slides/_rels/slide12.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3.png"/><Relationship Id="rId13" Type="http://schemas.openxmlformats.org/officeDocument/2006/relationships/hyperlink" Target="https://www.e-greenworld.org/" TargetMode="External"/><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2.jpg"/><Relationship Id="rId4" Type="http://schemas.openxmlformats.org/officeDocument/2006/relationships/image" Target="../media/image7.png"/><Relationship Id="rId9" Type="http://schemas.openxmlformats.org/officeDocument/2006/relationships/image" Target="../media/image23.png"/><Relationship Id="rId15" Type="http://schemas.openxmlformats.org/officeDocument/2006/relationships/image" Target="../media/image6.png"/><Relationship Id="rId1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18.png"/><Relationship Id="rId7" Type="http://schemas.openxmlformats.org/officeDocument/2006/relationships/image" Target="../media/image5.png"/><Relationship Id="rId8" Type="http://schemas.openxmlformats.org/officeDocument/2006/relationships/image" Target="../media/image11.png"/></Relationships>
</file>

<file path=ppt/slides/_rels/slide2.xml.rels><?xml version="1.0" encoding="UTF-8" standalone="yes"?><Relationships xmlns="http://schemas.openxmlformats.org/package/2006/relationships"><Relationship Id="rId20" Type="http://schemas.openxmlformats.org/officeDocument/2006/relationships/hyperlink" Target="https://www.e-greenworld.org/" TargetMode="External"/><Relationship Id="rId11" Type="http://schemas.openxmlformats.org/officeDocument/2006/relationships/image" Target="../media/image16.png"/><Relationship Id="rId10" Type="http://schemas.openxmlformats.org/officeDocument/2006/relationships/image" Target="../media/image1.png"/><Relationship Id="rId13" Type="http://schemas.openxmlformats.org/officeDocument/2006/relationships/image" Target="../media/image14.png"/><Relationship Id="rId12"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2.jpg"/><Relationship Id="rId4" Type="http://schemas.openxmlformats.org/officeDocument/2006/relationships/image" Target="../media/image7.png"/><Relationship Id="rId9" Type="http://schemas.openxmlformats.org/officeDocument/2006/relationships/image" Target="../media/image3.png"/><Relationship Id="rId15" Type="http://schemas.openxmlformats.org/officeDocument/2006/relationships/image" Target="../media/image22.png"/><Relationship Id="rId14" Type="http://schemas.openxmlformats.org/officeDocument/2006/relationships/image" Target="../media/image19.png"/><Relationship Id="rId17" Type="http://schemas.openxmlformats.org/officeDocument/2006/relationships/image" Target="../media/image8.png"/><Relationship Id="rId16" Type="http://schemas.openxmlformats.org/officeDocument/2006/relationships/image" Target="../media/image10.png"/><Relationship Id="rId5" Type="http://schemas.openxmlformats.org/officeDocument/2006/relationships/image" Target="../media/image24.png"/><Relationship Id="rId19" Type="http://schemas.openxmlformats.org/officeDocument/2006/relationships/image" Target="../media/image6.png"/><Relationship Id="rId6" Type="http://schemas.openxmlformats.org/officeDocument/2006/relationships/image" Target="../media/image18.png"/><Relationship Id="rId18" Type="http://schemas.openxmlformats.org/officeDocument/2006/relationships/image" Target="../media/image25.png"/><Relationship Id="rId7" Type="http://schemas.openxmlformats.org/officeDocument/2006/relationships/image" Target="../media/image11.png"/><Relationship Id="rId8" Type="http://schemas.openxmlformats.org/officeDocument/2006/relationships/image" Target="../media/image23.png"/></Relationships>
</file>

<file path=ppt/slides/_rels/slide3.xml.rels><?xml version="1.0" encoding="UTF-8" standalone="yes"?><Relationships xmlns="http://schemas.openxmlformats.org/package/2006/relationships"><Relationship Id="rId10" Type="http://schemas.openxmlformats.org/officeDocument/2006/relationships/hyperlink" Target="https://www.e-greenworld.org/" TargetMode="External"/><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2.jpg"/><Relationship Id="rId4" Type="http://schemas.openxmlformats.org/officeDocument/2006/relationships/image" Target="../media/image24.png"/><Relationship Id="rId9"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8.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2.jpg"/><Relationship Id="rId4" Type="http://schemas.openxmlformats.org/officeDocument/2006/relationships/image" Target="../media/image24.png"/><Relationship Id="rId9" Type="http://schemas.openxmlformats.org/officeDocument/2006/relationships/hyperlink" Target="https://www.e-greenworld.org/" TargetMode="External"/><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8.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0" Type="http://schemas.openxmlformats.org/officeDocument/2006/relationships/hyperlink" Target="https://www.e-greenworld.org/" TargetMode="External"/><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2.jpg"/><Relationship Id="rId4" Type="http://schemas.openxmlformats.org/officeDocument/2006/relationships/image" Target="../media/image24.png"/><Relationship Id="rId9"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8.png"/><Relationship Id="rId7" Type="http://schemas.openxmlformats.org/officeDocument/2006/relationships/image" Target="../media/image8.png"/><Relationship Id="rId8" Type="http://schemas.openxmlformats.org/officeDocument/2006/relationships/image" Target="../media/image9.png"/></Relationships>
</file>

<file path=ppt/slides/_rels/slide6.xml.rels><?xml version="1.0" encoding="UTF-8" standalone="yes"?><Relationships xmlns="http://schemas.openxmlformats.org/package/2006/relationships"><Relationship Id="rId11" Type="http://schemas.openxmlformats.org/officeDocument/2006/relationships/hyperlink" Target="https://www.e-greenworld.org/" TargetMode="External"/><Relationship Id="rId10"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2.jpg"/><Relationship Id="rId4" Type="http://schemas.openxmlformats.org/officeDocument/2006/relationships/image" Target="../media/image30.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33.png"/><Relationship Id="rId7" Type="http://schemas.openxmlformats.org/officeDocument/2006/relationships/image" Target="../media/image8.png"/><Relationship Id="rId8" Type="http://schemas.openxmlformats.org/officeDocument/2006/relationships/image" Target="../media/image9.png"/></Relationships>
</file>

<file path=ppt/slides/_rels/slide7.xml.rels><?xml version="1.0" encoding="UTF-8" standalone="yes"?><Relationships xmlns="http://schemas.openxmlformats.org/package/2006/relationships"><Relationship Id="rId11" Type="http://schemas.openxmlformats.org/officeDocument/2006/relationships/hyperlink" Target="https://www.e-greenworld.org/" TargetMode="External"/><Relationship Id="rId10"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2.jpg"/><Relationship Id="rId4" Type="http://schemas.openxmlformats.org/officeDocument/2006/relationships/image" Target="../media/image30.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33.png"/><Relationship Id="rId7" Type="http://schemas.openxmlformats.org/officeDocument/2006/relationships/image" Target="../media/image8.png"/><Relationship Id="rId8" Type="http://schemas.openxmlformats.org/officeDocument/2006/relationships/image" Target="../media/image9.png"/></Relationships>
</file>

<file path=ppt/slides/_rels/slide8.xml.rels><?xml version="1.0" encoding="UTF-8" standalone="yes"?><Relationships xmlns="http://schemas.openxmlformats.org/package/2006/relationships"><Relationship Id="rId11" Type="http://schemas.openxmlformats.org/officeDocument/2006/relationships/hyperlink" Target="https://www.e-greenworld.org/" TargetMode="External"/><Relationship Id="rId10"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2.jpg"/><Relationship Id="rId4" Type="http://schemas.openxmlformats.org/officeDocument/2006/relationships/image" Target="../media/image30.png"/><Relationship Id="rId9" Type="http://schemas.openxmlformats.org/officeDocument/2006/relationships/image" Target="../media/image10.png"/><Relationship Id="rId5" Type="http://schemas.openxmlformats.org/officeDocument/2006/relationships/image" Target="../media/image5.png"/><Relationship Id="rId6" Type="http://schemas.openxmlformats.org/officeDocument/2006/relationships/image" Target="../media/image33.png"/><Relationship Id="rId7" Type="http://schemas.openxmlformats.org/officeDocument/2006/relationships/image" Target="../media/image8.png"/><Relationship Id="rId8" Type="http://schemas.openxmlformats.org/officeDocument/2006/relationships/image" Target="../media/image9.png"/></Relationships>
</file>

<file path=ppt/slides/_rels/slide9.xml.rels><?xml version="1.0" encoding="UTF-8" standalone="yes"?><Relationships xmlns="http://schemas.openxmlformats.org/package/2006/relationships"><Relationship Id="rId10"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2.jpg"/><Relationship Id="rId4" Type="http://schemas.openxmlformats.org/officeDocument/2006/relationships/image" Target="../media/image24.png"/><Relationship Id="rId9" Type="http://schemas.openxmlformats.org/officeDocument/2006/relationships/hyperlink" Target="https://www.e-greenworld.org/" TargetMode="External"/><Relationship Id="rId5" Type="http://schemas.openxmlformats.org/officeDocument/2006/relationships/image" Target="../media/image35.png"/><Relationship Id="rId6" Type="http://schemas.openxmlformats.org/officeDocument/2006/relationships/image" Target="../media/image38.png"/><Relationship Id="rId7" Type="http://schemas.openxmlformats.org/officeDocument/2006/relationships/image" Target="../media/image18.png"/><Relationship Id="rId8"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065" l="-1466" r="-2215" t="-10430"/>
            </a:stretch>
          </a:blipFill>
          <a:ln>
            <a:noFill/>
          </a:ln>
        </p:spPr>
      </p:sp>
      <p:grpSp>
        <p:nvGrpSpPr>
          <p:cNvPr id="85" name="Google Shape;85;p1"/>
          <p:cNvGrpSpPr/>
          <p:nvPr/>
        </p:nvGrpSpPr>
        <p:grpSpPr>
          <a:xfrm>
            <a:off x="2153455" y="1880973"/>
            <a:ext cx="15105845" cy="6012500"/>
            <a:chOff x="0" y="2"/>
            <a:chExt cx="20141126" cy="8016667"/>
          </a:xfrm>
        </p:grpSpPr>
        <p:sp>
          <p:nvSpPr>
            <p:cNvPr id="86" name="Google Shape;86;p1"/>
            <p:cNvSpPr/>
            <p:nvPr/>
          </p:nvSpPr>
          <p:spPr>
            <a:xfrm rot="92033">
              <a:off x="283794" y="442507"/>
              <a:ext cx="19763023" cy="7310963"/>
            </a:xfrm>
            <a:custGeom>
              <a:rect b="b" l="l" r="r" t="t"/>
              <a:pathLst>
                <a:path extrusionOk="0" h="7310963" w="19763023">
                  <a:moveTo>
                    <a:pt x="0" y="0"/>
                  </a:moveTo>
                  <a:lnTo>
                    <a:pt x="19763022" y="0"/>
                  </a:lnTo>
                  <a:lnTo>
                    <a:pt x="19763022" y="7310964"/>
                  </a:lnTo>
                  <a:lnTo>
                    <a:pt x="0" y="7310964"/>
                  </a:lnTo>
                  <a:lnTo>
                    <a:pt x="0" y="0"/>
                  </a:lnTo>
                  <a:close/>
                </a:path>
              </a:pathLst>
            </a:custGeom>
            <a:blipFill rotWithShape="1">
              <a:blip r:embed="rId4">
                <a:alphaModFix amt="60000"/>
              </a:blip>
              <a:stretch>
                <a:fillRect b="-1771" l="0" r="0" t="-13111"/>
              </a:stretch>
            </a:blipFill>
            <a:ln>
              <a:noFill/>
            </a:ln>
          </p:spPr>
        </p:sp>
        <p:sp>
          <p:nvSpPr>
            <p:cNvPr id="87" name="Google Shape;87;p1"/>
            <p:cNvSpPr/>
            <p:nvPr/>
          </p:nvSpPr>
          <p:spPr>
            <a:xfrm rot="92033">
              <a:off x="94310" y="263202"/>
              <a:ext cx="19763023" cy="7310963"/>
            </a:xfrm>
            <a:custGeom>
              <a:rect b="b" l="l" r="r" t="t"/>
              <a:pathLst>
                <a:path extrusionOk="0" h="7310963" w="19763023">
                  <a:moveTo>
                    <a:pt x="0" y="0"/>
                  </a:moveTo>
                  <a:lnTo>
                    <a:pt x="19763023" y="0"/>
                  </a:lnTo>
                  <a:lnTo>
                    <a:pt x="19763023" y="7310963"/>
                  </a:lnTo>
                  <a:lnTo>
                    <a:pt x="0" y="7310963"/>
                  </a:lnTo>
                  <a:lnTo>
                    <a:pt x="0" y="0"/>
                  </a:lnTo>
                  <a:close/>
                </a:path>
              </a:pathLst>
            </a:custGeom>
            <a:blipFill rotWithShape="1">
              <a:blip r:embed="rId5">
                <a:alphaModFix/>
              </a:blip>
              <a:stretch>
                <a:fillRect b="-1771" l="0" r="0" t="-13111"/>
              </a:stretch>
            </a:blipFill>
            <a:ln>
              <a:noFill/>
            </a:ln>
          </p:spPr>
        </p:sp>
      </p:grpSp>
      <p:sp>
        <p:nvSpPr>
          <p:cNvPr id="88" name="Google Shape;88;p1"/>
          <p:cNvSpPr txBox="1"/>
          <p:nvPr/>
        </p:nvSpPr>
        <p:spPr>
          <a:xfrm>
            <a:off x="1996760" y="3767987"/>
            <a:ext cx="14035800" cy="2517900"/>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US" sz="17220" u="none" cap="none" strike="noStrike">
                <a:solidFill>
                  <a:srgbClr val="000000"/>
                </a:solidFill>
                <a:latin typeface="Gaegu"/>
                <a:ea typeface="Gaegu"/>
                <a:cs typeface="Gaegu"/>
                <a:sym typeface="Gaegu"/>
              </a:rPr>
              <a:t>GREENWORLD</a:t>
            </a:r>
            <a:endParaRPr/>
          </a:p>
        </p:txBody>
      </p:sp>
      <p:sp>
        <p:nvSpPr>
          <p:cNvPr id="89" name="Google Shape;89;p1"/>
          <p:cNvSpPr/>
          <p:nvPr/>
        </p:nvSpPr>
        <p:spPr>
          <a:xfrm rot="-1051246">
            <a:off x="-2552417" y="-2884738"/>
            <a:ext cx="5104835" cy="5104835"/>
          </a:xfrm>
          <a:custGeom>
            <a:rect b="b" l="l" r="r" t="t"/>
            <a:pathLst>
              <a:path extrusionOk="0" h="5104835" w="5104835">
                <a:moveTo>
                  <a:pt x="0" y="0"/>
                </a:moveTo>
                <a:lnTo>
                  <a:pt x="5104834" y="0"/>
                </a:lnTo>
                <a:lnTo>
                  <a:pt x="5104834" y="5104835"/>
                </a:lnTo>
                <a:lnTo>
                  <a:pt x="0" y="5104835"/>
                </a:lnTo>
                <a:lnTo>
                  <a:pt x="0" y="0"/>
                </a:lnTo>
                <a:close/>
              </a:path>
            </a:pathLst>
          </a:custGeom>
          <a:blipFill rotWithShape="1">
            <a:blip r:embed="rId6">
              <a:alphaModFix/>
            </a:blip>
            <a:stretch>
              <a:fillRect b="0" l="0" r="0" t="0"/>
            </a:stretch>
          </a:blipFill>
          <a:ln>
            <a:noFill/>
          </a:ln>
        </p:spPr>
      </p:sp>
      <p:sp>
        <p:nvSpPr>
          <p:cNvPr id="90" name="Google Shape;90;p1"/>
          <p:cNvSpPr/>
          <p:nvPr/>
        </p:nvSpPr>
        <p:spPr>
          <a:xfrm rot="-2700000">
            <a:off x="16430396" y="940005"/>
            <a:ext cx="1103359" cy="1581877"/>
          </a:xfrm>
          <a:custGeom>
            <a:rect b="b" l="l" r="r" t="t"/>
            <a:pathLst>
              <a:path extrusionOk="0" h="1581877" w="1103359">
                <a:moveTo>
                  <a:pt x="0" y="0"/>
                </a:moveTo>
                <a:lnTo>
                  <a:pt x="1103360" y="0"/>
                </a:lnTo>
                <a:lnTo>
                  <a:pt x="1103360" y="1581877"/>
                </a:lnTo>
                <a:lnTo>
                  <a:pt x="0" y="1581877"/>
                </a:lnTo>
                <a:lnTo>
                  <a:pt x="0" y="0"/>
                </a:lnTo>
                <a:close/>
              </a:path>
            </a:pathLst>
          </a:custGeom>
          <a:blipFill rotWithShape="1">
            <a:blip r:embed="rId7">
              <a:alphaModFix/>
            </a:blip>
            <a:stretch>
              <a:fillRect b="0" l="0" r="0" t="0"/>
            </a:stretch>
          </a:blipFill>
          <a:ln>
            <a:noFill/>
          </a:ln>
        </p:spPr>
      </p:sp>
      <p:sp>
        <p:nvSpPr>
          <p:cNvPr id="91" name="Google Shape;91;p1"/>
          <p:cNvSpPr/>
          <p:nvPr/>
        </p:nvSpPr>
        <p:spPr>
          <a:xfrm rot="3275443">
            <a:off x="2211959" y="2969126"/>
            <a:ext cx="1337326" cy="1218183"/>
          </a:xfrm>
          <a:custGeom>
            <a:rect b="b" l="l" r="r" t="t"/>
            <a:pathLst>
              <a:path extrusionOk="0" h="1218183" w="1337326">
                <a:moveTo>
                  <a:pt x="0" y="0"/>
                </a:moveTo>
                <a:lnTo>
                  <a:pt x="1337327" y="0"/>
                </a:lnTo>
                <a:lnTo>
                  <a:pt x="1337327" y="1218183"/>
                </a:lnTo>
                <a:lnTo>
                  <a:pt x="0" y="1218183"/>
                </a:lnTo>
                <a:lnTo>
                  <a:pt x="0" y="0"/>
                </a:lnTo>
                <a:close/>
              </a:path>
            </a:pathLst>
          </a:custGeom>
          <a:blipFill rotWithShape="1">
            <a:blip r:embed="rId8">
              <a:alphaModFix/>
            </a:blip>
            <a:stretch>
              <a:fillRect b="0" l="0" r="0" t="0"/>
            </a:stretch>
          </a:blipFill>
          <a:ln>
            <a:noFill/>
          </a:ln>
        </p:spPr>
      </p:sp>
      <p:sp>
        <p:nvSpPr>
          <p:cNvPr id="92" name="Google Shape;92;p1"/>
          <p:cNvSpPr/>
          <p:nvPr/>
        </p:nvSpPr>
        <p:spPr>
          <a:xfrm rot="5488621">
            <a:off x="4959759" y="6772582"/>
            <a:ext cx="2174492" cy="3388019"/>
          </a:xfrm>
          <a:custGeom>
            <a:rect b="b" l="l" r="r" t="t"/>
            <a:pathLst>
              <a:path extrusionOk="0" h="3388019" w="2174492">
                <a:moveTo>
                  <a:pt x="0" y="0"/>
                </a:moveTo>
                <a:lnTo>
                  <a:pt x="2174492" y="0"/>
                </a:lnTo>
                <a:lnTo>
                  <a:pt x="2174492" y="3388019"/>
                </a:lnTo>
                <a:lnTo>
                  <a:pt x="0" y="3388019"/>
                </a:lnTo>
                <a:lnTo>
                  <a:pt x="0" y="0"/>
                </a:lnTo>
                <a:close/>
              </a:path>
            </a:pathLst>
          </a:custGeom>
          <a:blipFill rotWithShape="1">
            <a:blip r:embed="rId9">
              <a:alphaModFix/>
            </a:blip>
            <a:stretch>
              <a:fillRect b="0" l="0" r="0" t="0"/>
            </a:stretch>
          </a:blipFill>
          <a:ln>
            <a:noFill/>
          </a:ln>
        </p:spPr>
      </p:sp>
      <p:sp>
        <p:nvSpPr>
          <p:cNvPr id="93" name="Google Shape;93;p1"/>
          <p:cNvSpPr/>
          <p:nvPr/>
        </p:nvSpPr>
        <p:spPr>
          <a:xfrm rot="-1304326">
            <a:off x="831745" y="3634828"/>
            <a:ext cx="3500388" cy="5714919"/>
          </a:xfrm>
          <a:custGeom>
            <a:rect b="b" l="l" r="r" t="t"/>
            <a:pathLst>
              <a:path extrusionOk="0" h="5714919" w="3500388">
                <a:moveTo>
                  <a:pt x="0" y="0"/>
                </a:moveTo>
                <a:lnTo>
                  <a:pt x="3500388" y="0"/>
                </a:lnTo>
                <a:lnTo>
                  <a:pt x="3500388" y="5714919"/>
                </a:lnTo>
                <a:lnTo>
                  <a:pt x="0" y="5714919"/>
                </a:lnTo>
                <a:lnTo>
                  <a:pt x="0" y="0"/>
                </a:lnTo>
                <a:close/>
              </a:path>
            </a:pathLst>
          </a:custGeom>
          <a:blipFill rotWithShape="1">
            <a:blip r:embed="rId10">
              <a:alphaModFix amt="60000"/>
            </a:blip>
            <a:stretch>
              <a:fillRect b="0" l="0" r="0" t="0"/>
            </a:stretch>
          </a:blipFill>
          <a:ln>
            <a:noFill/>
          </a:ln>
        </p:spPr>
      </p:sp>
      <p:sp>
        <p:nvSpPr>
          <p:cNvPr id="94" name="Google Shape;94;p1"/>
          <p:cNvSpPr/>
          <p:nvPr/>
        </p:nvSpPr>
        <p:spPr>
          <a:xfrm flipH="1" rot="4057876">
            <a:off x="2729377" y="-351199"/>
            <a:ext cx="1394952" cy="2759798"/>
          </a:xfrm>
          <a:custGeom>
            <a:rect b="b" l="l" r="r" t="t"/>
            <a:pathLst>
              <a:path extrusionOk="0" h="2759798" w="1394952">
                <a:moveTo>
                  <a:pt x="1394952" y="0"/>
                </a:moveTo>
                <a:lnTo>
                  <a:pt x="0" y="0"/>
                </a:lnTo>
                <a:lnTo>
                  <a:pt x="0" y="2759798"/>
                </a:lnTo>
                <a:lnTo>
                  <a:pt x="1394952" y="2759798"/>
                </a:lnTo>
                <a:lnTo>
                  <a:pt x="1394952" y="0"/>
                </a:lnTo>
                <a:close/>
              </a:path>
            </a:pathLst>
          </a:custGeom>
          <a:blipFill rotWithShape="1">
            <a:blip r:embed="rId11">
              <a:alphaModFix/>
            </a:blip>
            <a:stretch>
              <a:fillRect b="0" l="0" r="0" t="0"/>
            </a:stretch>
          </a:blipFill>
          <a:ln>
            <a:noFill/>
          </a:ln>
        </p:spPr>
      </p:sp>
      <p:sp>
        <p:nvSpPr>
          <p:cNvPr id="95" name="Google Shape;95;p1"/>
          <p:cNvSpPr/>
          <p:nvPr/>
        </p:nvSpPr>
        <p:spPr>
          <a:xfrm rot="-1051246">
            <a:off x="15805535" y="8247789"/>
            <a:ext cx="5104835" cy="5104835"/>
          </a:xfrm>
          <a:custGeom>
            <a:rect b="b" l="l" r="r" t="t"/>
            <a:pathLst>
              <a:path extrusionOk="0" h="5104835" w="5104835">
                <a:moveTo>
                  <a:pt x="0" y="0"/>
                </a:moveTo>
                <a:lnTo>
                  <a:pt x="5104835" y="0"/>
                </a:lnTo>
                <a:lnTo>
                  <a:pt x="5104835" y="5104835"/>
                </a:lnTo>
                <a:lnTo>
                  <a:pt x="0" y="5104835"/>
                </a:lnTo>
                <a:lnTo>
                  <a:pt x="0" y="0"/>
                </a:lnTo>
                <a:close/>
              </a:path>
            </a:pathLst>
          </a:custGeom>
          <a:blipFill rotWithShape="1">
            <a:blip r:embed="rId6">
              <a:alphaModFix/>
            </a:blip>
            <a:stretch>
              <a:fillRect b="0" l="0" r="0" t="0"/>
            </a:stretch>
          </a:blipFill>
          <a:ln>
            <a:noFill/>
          </a:ln>
        </p:spPr>
      </p:sp>
      <p:sp>
        <p:nvSpPr>
          <p:cNvPr id="96" name="Google Shape;96;p1"/>
          <p:cNvSpPr txBox="1"/>
          <p:nvPr/>
        </p:nvSpPr>
        <p:spPr>
          <a:xfrm>
            <a:off x="1996760" y="6210067"/>
            <a:ext cx="14035941" cy="7925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45" u="none" cap="none" strike="noStrike">
                <a:solidFill>
                  <a:srgbClr val="000000"/>
                </a:solidFill>
                <a:latin typeface="Gaegu"/>
                <a:ea typeface="Gaegu"/>
                <a:cs typeface="Gaegu"/>
                <a:sym typeface="Gaegu"/>
              </a:rPr>
              <a:t>2021-1-DE04-KA220-YOU-000029209</a:t>
            </a:r>
            <a:endParaRPr/>
          </a:p>
        </p:txBody>
      </p:sp>
      <p:sp>
        <p:nvSpPr>
          <p:cNvPr id="97" name="Google Shape;97;p1"/>
          <p:cNvSpPr/>
          <p:nvPr/>
        </p:nvSpPr>
        <p:spPr>
          <a:xfrm flipH="1" rot="-4582645">
            <a:off x="12438527" y="6569008"/>
            <a:ext cx="1394952" cy="2759798"/>
          </a:xfrm>
          <a:custGeom>
            <a:rect b="b" l="l" r="r" t="t"/>
            <a:pathLst>
              <a:path extrusionOk="0" h="2759798" w="1394952">
                <a:moveTo>
                  <a:pt x="1394953" y="0"/>
                </a:moveTo>
                <a:lnTo>
                  <a:pt x="0" y="0"/>
                </a:lnTo>
                <a:lnTo>
                  <a:pt x="0" y="2759797"/>
                </a:lnTo>
                <a:lnTo>
                  <a:pt x="1394953" y="2759797"/>
                </a:lnTo>
                <a:lnTo>
                  <a:pt x="1394953" y="0"/>
                </a:lnTo>
                <a:close/>
              </a:path>
            </a:pathLst>
          </a:custGeom>
          <a:blipFill rotWithShape="1">
            <a:blip r:embed="rId11">
              <a:alphaModFix/>
            </a:blip>
            <a:stretch>
              <a:fillRect b="0" l="0" r="0" t="0"/>
            </a:stretch>
          </a:blipFill>
          <a:ln>
            <a:noFill/>
          </a:ln>
        </p:spPr>
      </p:sp>
      <p:sp>
        <p:nvSpPr>
          <p:cNvPr id="98" name="Google Shape;98;p1"/>
          <p:cNvSpPr/>
          <p:nvPr/>
        </p:nvSpPr>
        <p:spPr>
          <a:xfrm>
            <a:off x="14916594" y="2408866"/>
            <a:ext cx="2496910" cy="2201223"/>
          </a:xfrm>
          <a:custGeom>
            <a:rect b="b" l="l" r="r" t="t"/>
            <a:pathLst>
              <a:path extrusionOk="0" h="2201223" w="2496910">
                <a:moveTo>
                  <a:pt x="0" y="0"/>
                </a:moveTo>
                <a:lnTo>
                  <a:pt x="2496910" y="0"/>
                </a:lnTo>
                <a:lnTo>
                  <a:pt x="2496910" y="2201223"/>
                </a:lnTo>
                <a:lnTo>
                  <a:pt x="0" y="2201223"/>
                </a:lnTo>
                <a:lnTo>
                  <a:pt x="0" y="0"/>
                </a:lnTo>
                <a:close/>
              </a:path>
            </a:pathLst>
          </a:custGeom>
          <a:blipFill rotWithShape="1">
            <a:blip r:embed="rId12">
              <a:alphaModFix/>
            </a:blip>
            <a:stretch>
              <a:fillRect b="0" l="0" r="0" t="0"/>
            </a:stretch>
          </a:blipFill>
          <a:ln>
            <a:noFill/>
          </a:ln>
        </p:spPr>
      </p:sp>
      <p:sp>
        <p:nvSpPr>
          <p:cNvPr id="99" name="Google Shape;99;p1"/>
          <p:cNvSpPr/>
          <p:nvPr/>
        </p:nvSpPr>
        <p:spPr>
          <a:xfrm>
            <a:off x="13623866" y="6441481"/>
            <a:ext cx="2541183" cy="894560"/>
          </a:xfrm>
          <a:custGeom>
            <a:rect b="b" l="l" r="r" t="t"/>
            <a:pathLst>
              <a:path extrusionOk="0" h="894560" w="2541183">
                <a:moveTo>
                  <a:pt x="0" y="0"/>
                </a:moveTo>
                <a:lnTo>
                  <a:pt x="2541183" y="0"/>
                </a:lnTo>
                <a:lnTo>
                  <a:pt x="2541183" y="894560"/>
                </a:lnTo>
                <a:lnTo>
                  <a:pt x="0" y="894560"/>
                </a:lnTo>
                <a:lnTo>
                  <a:pt x="0" y="0"/>
                </a:lnTo>
                <a:close/>
              </a:path>
            </a:pathLst>
          </a:custGeom>
          <a:blipFill rotWithShape="1">
            <a:blip r:embed="rId13">
              <a:alphaModFix/>
            </a:blip>
            <a:stretch>
              <a:fillRect b="0" l="0" r="0" t="0"/>
            </a:stretch>
          </a:blipFill>
          <a:ln>
            <a:noFill/>
          </a:ln>
        </p:spPr>
      </p:sp>
      <p:sp>
        <p:nvSpPr>
          <p:cNvPr id="100" name="Google Shape;100;p1"/>
          <p:cNvSpPr/>
          <p:nvPr/>
        </p:nvSpPr>
        <p:spPr>
          <a:xfrm>
            <a:off x="128510" y="9358973"/>
            <a:ext cx="3635976" cy="836922"/>
          </a:xfrm>
          <a:custGeom>
            <a:rect b="b" l="l" r="r" t="t"/>
            <a:pathLst>
              <a:path extrusionOk="0" h="1164473" w="4049893">
                <a:moveTo>
                  <a:pt x="0" y="0"/>
                </a:moveTo>
                <a:lnTo>
                  <a:pt x="4049893" y="0"/>
                </a:lnTo>
                <a:lnTo>
                  <a:pt x="4049893" y="1164473"/>
                </a:lnTo>
                <a:lnTo>
                  <a:pt x="0" y="1164473"/>
                </a:lnTo>
                <a:lnTo>
                  <a:pt x="0" y="0"/>
                </a:lnTo>
                <a:close/>
              </a:path>
            </a:pathLst>
          </a:custGeom>
          <a:blipFill rotWithShape="1">
            <a:blip r:embed="rId14">
              <a:alphaModFix/>
            </a:blip>
            <a:stretch>
              <a:fillRect b="0" l="0" r="0" t="0"/>
            </a:stretch>
          </a:blipFill>
          <a:ln>
            <a:noFill/>
          </a:ln>
        </p:spPr>
      </p:sp>
      <p:sp>
        <p:nvSpPr>
          <p:cNvPr id="101" name="Google Shape;101;p1"/>
          <p:cNvSpPr/>
          <p:nvPr/>
        </p:nvSpPr>
        <p:spPr>
          <a:xfrm>
            <a:off x="4600075" y="9694263"/>
            <a:ext cx="1438010" cy="501631"/>
          </a:xfrm>
          <a:custGeom>
            <a:rect b="b" l="l" r="r" t="t"/>
            <a:pathLst>
              <a:path extrusionOk="0" h="501631" w="1438010">
                <a:moveTo>
                  <a:pt x="0" y="0"/>
                </a:moveTo>
                <a:lnTo>
                  <a:pt x="1438011" y="0"/>
                </a:lnTo>
                <a:lnTo>
                  <a:pt x="1438011" y="501632"/>
                </a:lnTo>
                <a:lnTo>
                  <a:pt x="0" y="501632"/>
                </a:lnTo>
                <a:lnTo>
                  <a:pt x="0" y="0"/>
                </a:lnTo>
                <a:close/>
              </a:path>
            </a:pathLst>
          </a:custGeom>
          <a:blipFill rotWithShape="1">
            <a:blip r:embed="rId15">
              <a:alphaModFix/>
            </a:blip>
            <a:stretch>
              <a:fillRect b="0" l="0" r="0" t="0"/>
            </a:stretch>
          </a:blipFill>
          <a:ln>
            <a:noFill/>
          </a:ln>
        </p:spPr>
      </p:sp>
      <p:sp>
        <p:nvSpPr>
          <p:cNvPr id="102" name="Google Shape;102;p1"/>
          <p:cNvSpPr txBox="1"/>
          <p:nvPr/>
        </p:nvSpPr>
        <p:spPr>
          <a:xfrm>
            <a:off x="3676999" y="2860569"/>
            <a:ext cx="10934001" cy="623639"/>
          </a:xfrm>
          <a:prstGeom prst="rect">
            <a:avLst/>
          </a:prstGeom>
          <a:noFill/>
          <a:ln>
            <a:noFill/>
          </a:ln>
        </p:spPr>
        <p:txBody>
          <a:bodyPr anchorCtr="0" anchor="t" bIns="0" lIns="0" spcFirstLastPara="1" rIns="0" wrap="square" tIns="0">
            <a:spAutoFit/>
          </a:bodyPr>
          <a:lstStyle/>
          <a:p>
            <a:pPr indent="0" lvl="0" marL="0" marR="0" rtl="0" algn="ctr">
              <a:lnSpc>
                <a:spcPct val="95006"/>
              </a:lnSpc>
              <a:spcBef>
                <a:spcPts val="0"/>
              </a:spcBef>
              <a:spcAft>
                <a:spcPts val="0"/>
              </a:spcAft>
              <a:buNone/>
            </a:pPr>
            <a:r>
              <a:rPr b="1" i="0" lang="en-US" sz="4045" u="none" cap="none" strike="noStrike">
                <a:solidFill>
                  <a:srgbClr val="000000"/>
                </a:solidFill>
                <a:latin typeface="Gaegu"/>
                <a:ea typeface="Gaegu"/>
                <a:cs typeface="Gaegu"/>
                <a:sym typeface="Gaegu"/>
              </a:rPr>
              <a:t>KA220-YOU-Cooperation partnerships in youth</a:t>
            </a:r>
            <a:endParaRPr/>
          </a:p>
        </p:txBody>
      </p:sp>
      <p:sp>
        <p:nvSpPr>
          <p:cNvPr id="103" name="Google Shape;103;p1"/>
          <p:cNvSpPr txBox="1"/>
          <p:nvPr/>
        </p:nvSpPr>
        <p:spPr>
          <a:xfrm>
            <a:off x="5769257" y="8804617"/>
            <a:ext cx="6823447" cy="453610"/>
          </a:xfrm>
          <a:prstGeom prst="rect">
            <a:avLst/>
          </a:prstGeom>
          <a:noFill/>
          <a:ln>
            <a:noFill/>
          </a:ln>
        </p:spPr>
        <p:txBody>
          <a:bodyPr anchorCtr="0" anchor="t" bIns="0" lIns="0" spcFirstLastPara="1" rIns="0" wrap="square" tIns="0">
            <a:spAutoFit/>
          </a:bodyPr>
          <a:lstStyle/>
          <a:p>
            <a:pPr indent="0" lvl="0" marL="0" marR="0" rtl="0" algn="ctr">
              <a:lnSpc>
                <a:spcPct val="95013"/>
              </a:lnSpc>
              <a:spcBef>
                <a:spcPts val="0"/>
              </a:spcBef>
              <a:spcAft>
                <a:spcPts val="0"/>
              </a:spcAft>
              <a:buNone/>
            </a:pPr>
            <a:r>
              <a:rPr b="1" i="0" lang="en-US" sz="3008" u="none" cap="none" strike="noStrike">
                <a:solidFill>
                  <a:srgbClr val="FFFFFF"/>
                </a:solidFill>
                <a:latin typeface="Gaegu"/>
                <a:ea typeface="Gaegu"/>
                <a:cs typeface="Gaegu"/>
                <a:sym typeface="Gaegu"/>
              </a:rPr>
              <a:t>Çerokider@</a:t>
            </a:r>
            <a:endParaRPr/>
          </a:p>
        </p:txBody>
      </p:sp>
      <p:sp>
        <p:nvSpPr>
          <p:cNvPr id="104" name="Google Shape;104;p1"/>
          <p:cNvSpPr txBox="1"/>
          <p:nvPr/>
        </p:nvSpPr>
        <p:spPr>
          <a:xfrm>
            <a:off x="6738335" y="9394208"/>
            <a:ext cx="8730265" cy="769441"/>
          </a:xfrm>
          <a:prstGeom prst="rect">
            <a:avLst/>
          </a:prstGeom>
          <a:noFill/>
          <a:ln>
            <a:noFill/>
          </a:ln>
        </p:spPr>
        <p:txBody>
          <a:bodyPr anchorCtr="0" anchor="t" bIns="0" lIns="0" spcFirstLastPara="1" rIns="0" wrap="square" tIns="0">
            <a:spAutoFit/>
          </a:bodyPr>
          <a:lstStyle/>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The European Commission's support for the production of this publication does not constitute an endorsement of the contents, which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reflect the views only of the authors, and the Commission cannot be held responsible for any use which may be made of the information contained therein. Project Number: 2021-1-DE04-KA220-YOU-000029209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      For more details visit our official website: </a:t>
            </a:r>
            <a:r>
              <a:rPr b="1" i="0" lang="en-US" sz="1200" u="sng" cap="none" strike="noStrike">
                <a:solidFill>
                  <a:srgbClr val="000000"/>
                </a:solidFill>
                <a:latin typeface="Gaegu"/>
                <a:ea typeface="Gaegu"/>
                <a:cs typeface="Gaegu"/>
                <a:sym typeface="Gaegu"/>
                <a:hlinkClick r:id="rId16">
                  <a:extLst>
                    <a:ext uri="{A12FA001-AC4F-418D-AE19-62706E023703}">
                      <ahyp:hlinkClr val="tx"/>
                    </a:ext>
                  </a:extLst>
                </a:hlinkClick>
              </a:rPr>
              <a:t>https://www.e-greenworld.org/</a:t>
            </a:r>
            <a:r>
              <a:rPr b="1" i="0" lang="en-US" sz="1200" u="none" cap="none" strike="noStrike">
                <a:solidFill>
                  <a:srgbClr val="000000"/>
                </a:solidFill>
                <a:latin typeface="Gaegu"/>
                <a:ea typeface="Gaegu"/>
                <a:cs typeface="Gaegu"/>
                <a:sym typeface="Gaegu"/>
              </a:rPr>
              <a:t> </a:t>
            </a:r>
            <a:endParaRPr b="1" i="0" sz="1200" u="none" cap="none" strike="noStrike">
              <a:solidFill>
                <a:srgbClr val="000000"/>
              </a:solidFill>
              <a:latin typeface="Gaegu"/>
              <a:ea typeface="Gaegu"/>
              <a:cs typeface="Gaegu"/>
              <a:sym typeface="Gaegu"/>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0"/>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065" l="-1466" r="-2215" t="-10430"/>
            </a:stretch>
          </a:blipFill>
          <a:ln>
            <a:noFill/>
          </a:ln>
        </p:spPr>
      </p:sp>
      <p:pic>
        <p:nvPicPr>
          <p:cNvPr id="257" name="Google Shape;257;p10"/>
          <p:cNvPicPr preferRelativeResize="0"/>
          <p:nvPr/>
        </p:nvPicPr>
        <p:blipFill rotWithShape="1">
          <a:blip r:embed="rId4">
            <a:alphaModFix/>
          </a:blip>
          <a:srcRect b="0" l="0" r="0" t="0"/>
          <a:stretch/>
        </p:blipFill>
        <p:spPr>
          <a:xfrm>
            <a:off x="400764" y="190794"/>
            <a:ext cx="7535231" cy="1956917"/>
          </a:xfrm>
          <a:prstGeom prst="rect">
            <a:avLst/>
          </a:prstGeom>
          <a:noFill/>
          <a:ln>
            <a:noFill/>
          </a:ln>
        </p:spPr>
      </p:pic>
      <p:pic>
        <p:nvPicPr>
          <p:cNvPr id="258" name="Google Shape;258;p10"/>
          <p:cNvPicPr preferRelativeResize="0"/>
          <p:nvPr/>
        </p:nvPicPr>
        <p:blipFill rotWithShape="1">
          <a:blip r:embed="rId5">
            <a:alphaModFix/>
          </a:blip>
          <a:srcRect b="0" l="0" r="0" t="0"/>
          <a:stretch/>
        </p:blipFill>
        <p:spPr>
          <a:xfrm>
            <a:off x="9801282" y="168075"/>
            <a:ext cx="7504602" cy="1977083"/>
          </a:xfrm>
          <a:prstGeom prst="rect">
            <a:avLst/>
          </a:prstGeom>
          <a:noFill/>
          <a:ln>
            <a:noFill/>
          </a:ln>
        </p:spPr>
      </p:pic>
      <p:sp>
        <p:nvSpPr>
          <p:cNvPr id="259" name="Google Shape;259;p10"/>
          <p:cNvSpPr/>
          <p:nvPr/>
        </p:nvSpPr>
        <p:spPr>
          <a:xfrm>
            <a:off x="5123754" y="1952386"/>
            <a:ext cx="5596030" cy="4933342"/>
          </a:xfrm>
          <a:custGeom>
            <a:rect b="b" l="l" r="r" t="t"/>
            <a:pathLst>
              <a:path extrusionOk="0" h="4933342" w="5596030">
                <a:moveTo>
                  <a:pt x="0" y="0"/>
                </a:moveTo>
                <a:lnTo>
                  <a:pt x="5596030" y="0"/>
                </a:lnTo>
                <a:lnTo>
                  <a:pt x="5596030" y="4933342"/>
                </a:lnTo>
                <a:lnTo>
                  <a:pt x="0" y="4933342"/>
                </a:lnTo>
                <a:lnTo>
                  <a:pt x="0" y="0"/>
                </a:lnTo>
                <a:close/>
              </a:path>
            </a:pathLst>
          </a:custGeom>
          <a:blipFill rotWithShape="1">
            <a:blip r:embed="rId6">
              <a:alphaModFix/>
            </a:blip>
            <a:stretch>
              <a:fillRect b="0" l="0" r="0" t="0"/>
            </a:stretch>
          </a:blipFill>
          <a:ln>
            <a:noFill/>
          </a:ln>
        </p:spPr>
      </p:sp>
      <p:sp>
        <p:nvSpPr>
          <p:cNvPr id="260" name="Google Shape;260;p10"/>
          <p:cNvSpPr txBox="1"/>
          <p:nvPr/>
        </p:nvSpPr>
        <p:spPr>
          <a:xfrm>
            <a:off x="910118" y="2365871"/>
            <a:ext cx="6733617" cy="5750488"/>
          </a:xfrm>
          <a:prstGeom prst="rect">
            <a:avLst/>
          </a:prstGeom>
          <a:noFill/>
          <a:ln>
            <a:noFill/>
          </a:ln>
        </p:spPr>
        <p:txBody>
          <a:bodyPr anchorCtr="0" anchor="t" bIns="0" lIns="0" spcFirstLastPara="1" rIns="0" wrap="square" tIns="0">
            <a:spAutoFit/>
          </a:bodyPr>
          <a:lstStyle/>
          <a:p>
            <a:pPr indent="0" lvl="0" marL="0" marR="0" rtl="0" algn="l">
              <a:lnSpc>
                <a:spcPct val="119008"/>
              </a:lnSpc>
              <a:spcBef>
                <a:spcPts val="0"/>
              </a:spcBef>
              <a:spcAft>
                <a:spcPts val="0"/>
              </a:spcAft>
              <a:buNone/>
            </a:pPr>
            <a:r>
              <a:rPr b="1" i="0" lang="en-US" sz="2583" u="none" cap="none" strike="noStrike">
                <a:solidFill>
                  <a:srgbClr val="000000"/>
                </a:solidFill>
                <a:latin typeface="Dosis SemiBold"/>
                <a:ea typeface="Dosis SemiBold"/>
                <a:cs typeface="Dosis SemiBold"/>
                <a:sym typeface="Dosis SemiBold"/>
              </a:rPr>
              <a:t>• Environmental Ethics by Crash Course Philosophy https://m.youtube.com/watch?v=fKtxKkHnJpc </a:t>
            </a:r>
            <a:endParaRPr/>
          </a:p>
          <a:p>
            <a:pPr indent="0" lvl="0" marL="0" marR="0" rtl="0" algn="l">
              <a:lnSpc>
                <a:spcPct val="119008"/>
              </a:lnSpc>
              <a:spcBef>
                <a:spcPts val="0"/>
              </a:spcBef>
              <a:spcAft>
                <a:spcPts val="0"/>
              </a:spcAft>
              <a:buNone/>
            </a:pPr>
            <a:r>
              <a:rPr b="1" i="0" lang="en-US" sz="2583" u="none" cap="none" strike="noStrike">
                <a:solidFill>
                  <a:srgbClr val="000000"/>
                </a:solidFill>
                <a:latin typeface="Dosis SemiBold"/>
                <a:ea typeface="Dosis SemiBold"/>
                <a:cs typeface="Dosis SemiBold"/>
                <a:sym typeface="Dosis SemiBold"/>
              </a:rPr>
              <a:t>• Ethics of Nature by Stanford Encyclopedia of Philosophy https://plato.stanford.edu/entries/ethics-environmental/ </a:t>
            </a:r>
            <a:endParaRPr/>
          </a:p>
          <a:p>
            <a:pPr indent="0" lvl="0" marL="0" marR="0" rtl="0" algn="l">
              <a:lnSpc>
                <a:spcPct val="119008"/>
              </a:lnSpc>
              <a:spcBef>
                <a:spcPts val="0"/>
              </a:spcBef>
              <a:spcAft>
                <a:spcPts val="0"/>
              </a:spcAft>
              <a:buNone/>
            </a:pPr>
            <a:r>
              <a:rPr b="1" i="0" lang="en-US" sz="2583" u="none" cap="none" strike="noStrike">
                <a:solidFill>
                  <a:srgbClr val="000000"/>
                </a:solidFill>
                <a:latin typeface="Dosis SemiBold"/>
                <a:ea typeface="Dosis SemiBold"/>
                <a:cs typeface="Dosis SemiBold"/>
                <a:sym typeface="Dosis SemiBold"/>
              </a:rPr>
              <a:t>• What is Environmental Ethics? by The Guardian https://www.theguardian.com/environment/ethical-living </a:t>
            </a:r>
            <a:endParaRPr/>
          </a:p>
          <a:p>
            <a:pPr indent="0" lvl="0" marL="0" marR="0" rtl="0" algn="l">
              <a:lnSpc>
                <a:spcPct val="119008"/>
              </a:lnSpc>
              <a:spcBef>
                <a:spcPts val="0"/>
              </a:spcBef>
              <a:spcAft>
                <a:spcPts val="0"/>
              </a:spcAft>
              <a:buNone/>
            </a:pPr>
            <a:r>
              <a:rPr b="1" i="0" lang="en-US" sz="2583" u="none" cap="none" strike="noStrike">
                <a:solidFill>
                  <a:srgbClr val="000000"/>
                </a:solidFill>
                <a:latin typeface="Dosis SemiBold"/>
                <a:ea typeface="Dosis SemiBold"/>
                <a:cs typeface="Dosis SemiBold"/>
                <a:sym typeface="Dosis SemiBold"/>
              </a:rPr>
              <a:t>• Environmental Justice by Dr. Beverly Daniel Tatum https://www.beverlydanieltatum.com/ </a:t>
            </a:r>
            <a:endParaRPr/>
          </a:p>
          <a:p>
            <a:pPr indent="0" lvl="0" marL="0" marR="0" rtl="0" algn="l">
              <a:lnSpc>
                <a:spcPct val="119008"/>
              </a:lnSpc>
              <a:spcBef>
                <a:spcPts val="0"/>
              </a:spcBef>
              <a:spcAft>
                <a:spcPts val="0"/>
              </a:spcAft>
              <a:buNone/>
            </a:pPr>
            <a:r>
              <a:rPr b="1" i="0" lang="en-US" sz="2583" u="none" cap="none" strike="noStrike">
                <a:solidFill>
                  <a:srgbClr val="000000"/>
                </a:solidFill>
                <a:latin typeface="Dosis SemiBold"/>
                <a:ea typeface="Dosis SemiBold"/>
                <a:cs typeface="Dosis SemiBold"/>
                <a:sym typeface="Dosis SemiBold"/>
              </a:rPr>
              <a:t>• Climate Change and Environmental Ethics by Dr. Stephen Gardiner https://yaleclimateconnections.org/2009/10/perfect-moral-storm/ </a:t>
            </a:r>
            <a:endParaRPr/>
          </a:p>
        </p:txBody>
      </p:sp>
      <p:sp>
        <p:nvSpPr>
          <p:cNvPr id="261" name="Google Shape;261;p10"/>
          <p:cNvSpPr txBox="1"/>
          <p:nvPr/>
        </p:nvSpPr>
        <p:spPr>
          <a:xfrm>
            <a:off x="10025432" y="2170642"/>
            <a:ext cx="7927910" cy="5945717"/>
          </a:xfrm>
          <a:prstGeom prst="rect">
            <a:avLst/>
          </a:prstGeom>
          <a:noFill/>
          <a:ln>
            <a:noFill/>
          </a:ln>
        </p:spPr>
        <p:txBody>
          <a:bodyPr anchorCtr="0" anchor="t" bIns="0" lIns="0" spcFirstLastPara="1" rIns="0" wrap="square" tIns="0">
            <a:spAutoFit/>
          </a:bodyPr>
          <a:lstStyle/>
          <a:p>
            <a:pPr indent="0" lvl="0" marL="0" marR="0" rtl="0" algn="l">
              <a:lnSpc>
                <a:spcPct val="119007"/>
              </a:lnSpc>
              <a:spcBef>
                <a:spcPts val="0"/>
              </a:spcBef>
              <a:spcAft>
                <a:spcPts val="0"/>
              </a:spcAft>
              <a:buNone/>
            </a:pPr>
            <a:r>
              <a:rPr b="1" i="0" lang="en-US" sz="2499" u="none" cap="none" strike="noStrike">
                <a:solidFill>
                  <a:srgbClr val="000000"/>
                </a:solidFill>
                <a:latin typeface="Dosis SemiBold"/>
                <a:ea typeface="Dosis SemiBold"/>
                <a:cs typeface="Dosis SemiBold"/>
                <a:sym typeface="Dosis SemiBold"/>
              </a:rPr>
              <a:t>• Environmental Ethics: An Introduction by Holmes Rolston, III https://www.briangwilliams.us/natural-environment/holmes-rolston-iii-1.html </a:t>
            </a:r>
            <a:endParaRPr/>
          </a:p>
          <a:p>
            <a:pPr indent="0" lvl="0" marL="0" marR="0" rtl="0" algn="l">
              <a:lnSpc>
                <a:spcPct val="119007"/>
              </a:lnSpc>
              <a:spcBef>
                <a:spcPts val="0"/>
              </a:spcBef>
              <a:spcAft>
                <a:spcPts val="0"/>
              </a:spcAft>
              <a:buNone/>
            </a:pPr>
            <a:r>
              <a:rPr b="1" i="0" lang="en-US" sz="2499" u="none" cap="none" strike="noStrike">
                <a:solidFill>
                  <a:srgbClr val="000000"/>
                </a:solidFill>
                <a:latin typeface="Dosis SemiBold"/>
                <a:ea typeface="Dosis SemiBold"/>
                <a:cs typeface="Dosis SemiBold"/>
                <a:sym typeface="Dosis SemiBold"/>
              </a:rPr>
              <a:t>• A Sand County Almanac by Aldo Leopold https://www.aldoleopold.org/about/aldo-leopold/sand-county-almanac/ </a:t>
            </a:r>
            <a:endParaRPr/>
          </a:p>
          <a:p>
            <a:pPr indent="0" lvl="0" marL="0" marR="0" rtl="0" algn="l">
              <a:lnSpc>
                <a:spcPct val="119007"/>
              </a:lnSpc>
              <a:spcBef>
                <a:spcPts val="0"/>
              </a:spcBef>
              <a:spcAft>
                <a:spcPts val="0"/>
              </a:spcAft>
              <a:buNone/>
            </a:pPr>
            <a:r>
              <a:rPr b="1" i="0" lang="en-US" sz="2499" u="none" cap="none" strike="noStrike">
                <a:solidFill>
                  <a:srgbClr val="000000"/>
                </a:solidFill>
                <a:latin typeface="Dosis SemiBold"/>
                <a:ea typeface="Dosis SemiBold"/>
                <a:cs typeface="Dosis SemiBold"/>
                <a:sym typeface="Dosis SemiBold"/>
              </a:rPr>
              <a:t>• Deep Ecology: Living as if Nature Mattered by Arne Naess https://www.amazon.com/Deep-Ecology-Living-Nature-Mattered/dp/0879052473 </a:t>
            </a:r>
            <a:endParaRPr/>
          </a:p>
          <a:p>
            <a:pPr indent="0" lvl="0" marL="0" marR="0" rtl="0" algn="l">
              <a:lnSpc>
                <a:spcPct val="119007"/>
              </a:lnSpc>
              <a:spcBef>
                <a:spcPts val="0"/>
              </a:spcBef>
              <a:spcAft>
                <a:spcPts val="0"/>
              </a:spcAft>
              <a:buNone/>
            </a:pPr>
            <a:r>
              <a:rPr b="1" i="0" lang="en-US" sz="2499" u="none" cap="none" strike="noStrike">
                <a:solidFill>
                  <a:srgbClr val="000000"/>
                </a:solidFill>
                <a:latin typeface="Dosis SemiBold"/>
                <a:ea typeface="Dosis SemiBold"/>
                <a:cs typeface="Dosis SemiBold"/>
                <a:sym typeface="Dosis SemiBold"/>
              </a:rPr>
              <a:t>• The Ethics of the Environment by Robin Attfield https://www.taylorfrancis.com/books/edit/10.4324/9781315239897/ethics-environment-robin-attfield </a:t>
            </a:r>
            <a:endParaRPr/>
          </a:p>
          <a:p>
            <a:pPr indent="0" lvl="0" marL="0" marR="0" rtl="0" algn="l">
              <a:lnSpc>
                <a:spcPct val="119007"/>
              </a:lnSpc>
              <a:spcBef>
                <a:spcPts val="0"/>
              </a:spcBef>
              <a:spcAft>
                <a:spcPts val="0"/>
              </a:spcAft>
              <a:buNone/>
            </a:pPr>
            <a:r>
              <a:rPr b="1" i="0" lang="en-US" sz="2499" u="none" cap="none" strike="noStrike">
                <a:solidFill>
                  <a:srgbClr val="000000"/>
                </a:solidFill>
                <a:latin typeface="Dosis SemiBold"/>
                <a:ea typeface="Dosis SemiBold"/>
                <a:cs typeface="Dosis SemiBold"/>
                <a:sym typeface="Dosis SemiBold"/>
              </a:rPr>
              <a:t>• Environmental Ethics: Readings in Theory and Application by Louis P. Pojman and Paul W. Taylor https://www.amazon.com/Environmental-Ethics-Paul-Pojman/dp/0538452846</a:t>
            </a:r>
            <a:endParaRPr/>
          </a:p>
        </p:txBody>
      </p:sp>
      <p:sp>
        <p:nvSpPr>
          <p:cNvPr id="262" name="Google Shape;262;p10"/>
          <p:cNvSpPr txBox="1"/>
          <p:nvPr/>
        </p:nvSpPr>
        <p:spPr>
          <a:xfrm>
            <a:off x="298150" y="1510250"/>
            <a:ext cx="7919893" cy="605155"/>
          </a:xfrm>
          <a:prstGeom prst="rect">
            <a:avLst/>
          </a:prstGeom>
          <a:noFill/>
          <a:ln>
            <a:noFill/>
          </a:ln>
        </p:spPr>
        <p:txBody>
          <a:bodyPr anchorCtr="0" anchor="t" bIns="0" lIns="0" spcFirstLastPara="1" rIns="0" wrap="square" tIns="0">
            <a:spAutoFit/>
          </a:bodyPr>
          <a:lstStyle/>
          <a:p>
            <a:pPr indent="-426543" lvl="1" marL="853086" marR="0" rtl="0" algn="just">
              <a:lnSpc>
                <a:spcPct val="100025"/>
              </a:lnSpc>
              <a:spcBef>
                <a:spcPts val="0"/>
              </a:spcBef>
              <a:spcAft>
                <a:spcPts val="0"/>
              </a:spcAft>
              <a:buClr>
                <a:srgbClr val="000000"/>
              </a:buClr>
              <a:buSzPts val="3950"/>
              <a:buFont typeface="Arial"/>
              <a:buChar char="•"/>
            </a:pPr>
            <a:r>
              <a:rPr b="1" i="0" lang="en-US" sz="3950" u="sng" cap="none" strike="noStrike">
                <a:solidFill>
                  <a:srgbClr val="000000"/>
                </a:solidFill>
                <a:latin typeface="Gaegu"/>
                <a:ea typeface="Gaegu"/>
                <a:cs typeface="Gaegu"/>
                <a:sym typeface="Gaegu"/>
              </a:rPr>
              <a:t>Links to videos concerning the topic</a:t>
            </a:r>
            <a:endParaRPr/>
          </a:p>
        </p:txBody>
      </p:sp>
      <p:sp>
        <p:nvSpPr>
          <p:cNvPr id="263" name="Google Shape;263;p10"/>
          <p:cNvSpPr txBox="1"/>
          <p:nvPr/>
        </p:nvSpPr>
        <p:spPr>
          <a:xfrm>
            <a:off x="9365793" y="1510250"/>
            <a:ext cx="8587548" cy="582754"/>
          </a:xfrm>
          <a:prstGeom prst="rect">
            <a:avLst/>
          </a:prstGeom>
          <a:noFill/>
          <a:ln>
            <a:noFill/>
          </a:ln>
        </p:spPr>
        <p:txBody>
          <a:bodyPr anchorCtr="0" anchor="t" bIns="0" lIns="0" spcFirstLastPara="1" rIns="0" wrap="square" tIns="0">
            <a:spAutoFit/>
          </a:bodyPr>
          <a:lstStyle/>
          <a:p>
            <a:pPr indent="-412161" lvl="1" marL="824325" marR="0" rtl="0" algn="l">
              <a:lnSpc>
                <a:spcPct val="100000"/>
              </a:lnSpc>
              <a:spcBef>
                <a:spcPts val="0"/>
              </a:spcBef>
              <a:spcAft>
                <a:spcPts val="0"/>
              </a:spcAft>
              <a:buClr>
                <a:srgbClr val="000000"/>
              </a:buClr>
              <a:buSzPts val="3818"/>
              <a:buFont typeface="Arial"/>
              <a:buChar char="•"/>
            </a:pPr>
            <a:r>
              <a:rPr b="1" i="0" lang="en-US" sz="3818" u="sng" cap="none" strike="noStrike">
                <a:solidFill>
                  <a:srgbClr val="000000"/>
                </a:solidFill>
                <a:latin typeface="Gaegu"/>
                <a:ea typeface="Gaegu"/>
                <a:cs typeface="Gaegu"/>
                <a:sym typeface="Gaegu"/>
              </a:rPr>
              <a:t>Further reading sources about the module</a:t>
            </a:r>
            <a:endParaRPr/>
          </a:p>
        </p:txBody>
      </p:sp>
      <p:sp>
        <p:nvSpPr>
          <p:cNvPr id="264" name="Google Shape;264;p10"/>
          <p:cNvSpPr txBox="1"/>
          <p:nvPr/>
        </p:nvSpPr>
        <p:spPr>
          <a:xfrm>
            <a:off x="5733960" y="9509303"/>
            <a:ext cx="11004848" cy="591185"/>
          </a:xfrm>
          <a:prstGeom prst="rect">
            <a:avLst/>
          </a:prstGeom>
          <a:noFill/>
          <a:ln>
            <a:noFill/>
          </a:ln>
        </p:spPr>
        <p:txBody>
          <a:bodyPr anchorCtr="0" anchor="t" bIns="0" lIns="0" spcFirstLastPara="1" rIns="0" wrap="square" tIns="0">
            <a:spAutoFit/>
          </a:bodyPr>
          <a:lstStyle/>
          <a:p>
            <a:pPr indent="0" lvl="0" marL="0" marR="0" rtl="0" algn="ctr">
              <a:lnSpc>
                <a:spcPct val="140036"/>
              </a:lnSpc>
              <a:spcBef>
                <a:spcPts val="0"/>
              </a:spcBef>
              <a:spcAft>
                <a:spcPts val="0"/>
              </a:spcAft>
              <a:buNone/>
            </a:pPr>
            <a:r>
              <a:rPr b="1" i="0" lang="en-US" sz="1099" u="none" cap="none" strike="noStrike">
                <a:solidFill>
                  <a:srgbClr val="000000"/>
                </a:solidFill>
                <a:latin typeface="Gaegu"/>
                <a:ea typeface="Gaegu"/>
                <a:cs typeface="Gaegu"/>
                <a:sym typeface="Gaegu"/>
              </a:rPr>
              <a:t>The European Commission's support for the production of this publication does not constitute an endorsement of the contents, which        </a:t>
            </a:r>
            <a:endParaRPr/>
          </a:p>
          <a:p>
            <a:pPr indent="0" lvl="0" marL="0" marR="0" rtl="0" algn="ctr">
              <a:lnSpc>
                <a:spcPct val="140036"/>
              </a:lnSpc>
              <a:spcBef>
                <a:spcPts val="0"/>
              </a:spcBef>
              <a:spcAft>
                <a:spcPts val="0"/>
              </a:spcAft>
              <a:buNone/>
            </a:pPr>
            <a:r>
              <a:rPr b="1" i="0" lang="en-US" sz="1099" u="none" cap="none" strike="noStrike">
                <a:solidFill>
                  <a:srgbClr val="000000"/>
                </a:solidFill>
                <a:latin typeface="Gaegu"/>
                <a:ea typeface="Gaegu"/>
                <a:cs typeface="Gaegu"/>
                <a:sym typeface="Gaegu"/>
              </a:rPr>
              <a:t>reflect the views only of the authors, and the Commission cannot be held responsible for any use which may be made of the information contained therein. Project Number: 2021-1-DE04-KA220-YOU-000029209 </a:t>
            </a:r>
            <a:endParaRPr/>
          </a:p>
          <a:p>
            <a:pPr indent="0" lvl="0" marL="0" marR="0" rtl="0" algn="ctr">
              <a:lnSpc>
                <a:spcPct val="140036"/>
              </a:lnSpc>
              <a:spcBef>
                <a:spcPts val="0"/>
              </a:spcBef>
              <a:spcAft>
                <a:spcPts val="0"/>
              </a:spcAft>
              <a:buNone/>
            </a:pPr>
            <a:r>
              <a:rPr b="1" i="0" lang="en-US" sz="1099" u="none" cap="none" strike="noStrike">
                <a:solidFill>
                  <a:srgbClr val="000000"/>
                </a:solidFill>
                <a:latin typeface="Gaegu"/>
                <a:ea typeface="Gaegu"/>
                <a:cs typeface="Gaegu"/>
                <a:sym typeface="Gaegu"/>
              </a:rPr>
              <a:t>      For more details visit our official website: </a:t>
            </a:r>
            <a:r>
              <a:rPr b="1" i="0" lang="en-US" sz="1099" u="sng" cap="none" strike="noStrike">
                <a:solidFill>
                  <a:srgbClr val="000000"/>
                </a:solidFill>
                <a:latin typeface="Gaegu"/>
                <a:ea typeface="Gaegu"/>
                <a:cs typeface="Gaegu"/>
                <a:sym typeface="Gaegu"/>
                <a:hlinkClick r:id="rId7">
                  <a:extLst>
                    <a:ext uri="{A12FA001-AC4F-418D-AE19-62706E023703}">
                      <ahyp:hlinkClr val="tx"/>
                    </a:ext>
                  </a:extLst>
                </a:hlinkClick>
              </a:rPr>
              <a:t>https://www.e-greenworld.org/</a:t>
            </a:r>
            <a:r>
              <a:rPr b="1" i="0" lang="en-US" sz="1099" u="none" cap="none" strike="noStrike">
                <a:solidFill>
                  <a:srgbClr val="000000"/>
                </a:solidFill>
                <a:latin typeface="Gaegu"/>
                <a:ea typeface="Gaegu"/>
                <a:cs typeface="Gaegu"/>
                <a:sym typeface="Gaegu"/>
              </a:rPr>
              <a:t> </a:t>
            </a:r>
            <a:endParaRPr b="1" i="0" sz="1099" u="none" cap="none" strike="noStrike">
              <a:solidFill>
                <a:srgbClr val="000000"/>
              </a:solidFill>
              <a:latin typeface="Gaegu"/>
              <a:ea typeface="Gaegu"/>
              <a:cs typeface="Gaegu"/>
              <a:sym typeface="Gaegu"/>
            </a:endParaRPr>
          </a:p>
        </p:txBody>
      </p:sp>
      <p:sp>
        <p:nvSpPr>
          <p:cNvPr id="265" name="Google Shape;265;p10"/>
          <p:cNvSpPr/>
          <p:nvPr/>
        </p:nvSpPr>
        <p:spPr>
          <a:xfrm>
            <a:off x="26158" y="9248667"/>
            <a:ext cx="3751415" cy="913825"/>
          </a:xfrm>
          <a:custGeom>
            <a:rect b="b" l="l" r="r" t="t"/>
            <a:pathLst>
              <a:path extrusionOk="0" h="1164473" w="4049893">
                <a:moveTo>
                  <a:pt x="0" y="0"/>
                </a:moveTo>
                <a:lnTo>
                  <a:pt x="4049892" y="0"/>
                </a:lnTo>
                <a:lnTo>
                  <a:pt x="4049892" y="1164474"/>
                </a:lnTo>
                <a:lnTo>
                  <a:pt x="0" y="1164474"/>
                </a:lnTo>
                <a:lnTo>
                  <a:pt x="0" y="0"/>
                </a:lnTo>
                <a:close/>
              </a:path>
            </a:pathLst>
          </a:custGeom>
          <a:blipFill rotWithShape="1">
            <a:blip r:embed="rId8">
              <a:alphaModFix/>
            </a:blip>
            <a:stretch>
              <a:fillRect b="0" l="0" r="0" t="0"/>
            </a:stretch>
          </a:blipFill>
          <a:ln>
            <a:noFill/>
          </a:ln>
        </p:spPr>
      </p:sp>
      <p:sp>
        <p:nvSpPr>
          <p:cNvPr id="266" name="Google Shape;266;p10"/>
          <p:cNvSpPr/>
          <p:nvPr/>
        </p:nvSpPr>
        <p:spPr>
          <a:xfrm>
            <a:off x="4091120" y="9705580"/>
            <a:ext cx="1438010" cy="501631"/>
          </a:xfrm>
          <a:custGeom>
            <a:rect b="b" l="l" r="r" t="t"/>
            <a:pathLst>
              <a:path extrusionOk="0" h="501631" w="1438010">
                <a:moveTo>
                  <a:pt x="0" y="0"/>
                </a:moveTo>
                <a:lnTo>
                  <a:pt x="1438011" y="0"/>
                </a:lnTo>
                <a:lnTo>
                  <a:pt x="1438011" y="501631"/>
                </a:lnTo>
                <a:lnTo>
                  <a:pt x="0" y="501631"/>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11"/>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065" l="-1466" r="-2215" t="-10430"/>
            </a:stretch>
          </a:blipFill>
          <a:ln>
            <a:noFill/>
          </a:ln>
        </p:spPr>
      </p:sp>
      <p:sp>
        <p:nvSpPr>
          <p:cNvPr id="272" name="Google Shape;272;p11"/>
          <p:cNvSpPr/>
          <p:nvPr/>
        </p:nvSpPr>
        <p:spPr>
          <a:xfrm>
            <a:off x="9007194" y="3972252"/>
            <a:ext cx="5596030" cy="4933342"/>
          </a:xfrm>
          <a:custGeom>
            <a:rect b="b" l="l" r="r" t="t"/>
            <a:pathLst>
              <a:path extrusionOk="0" h="4933342" w="5596030">
                <a:moveTo>
                  <a:pt x="0" y="0"/>
                </a:moveTo>
                <a:lnTo>
                  <a:pt x="5596030" y="0"/>
                </a:lnTo>
                <a:lnTo>
                  <a:pt x="5596030" y="4933342"/>
                </a:lnTo>
                <a:lnTo>
                  <a:pt x="0" y="4933342"/>
                </a:lnTo>
                <a:lnTo>
                  <a:pt x="0" y="0"/>
                </a:lnTo>
                <a:close/>
              </a:path>
            </a:pathLst>
          </a:custGeom>
          <a:blipFill rotWithShape="1">
            <a:blip r:embed="rId4">
              <a:alphaModFix/>
            </a:blip>
            <a:stretch>
              <a:fillRect b="0" l="0" r="0" t="0"/>
            </a:stretch>
          </a:blipFill>
          <a:ln>
            <a:noFill/>
          </a:ln>
        </p:spPr>
      </p:sp>
      <p:sp>
        <p:nvSpPr>
          <p:cNvPr id="273" name="Google Shape;273;p11"/>
          <p:cNvSpPr/>
          <p:nvPr/>
        </p:nvSpPr>
        <p:spPr>
          <a:xfrm>
            <a:off x="6606382" y="1760586"/>
            <a:ext cx="11007877" cy="1919966"/>
          </a:xfrm>
          <a:custGeom>
            <a:rect b="b" l="l" r="r" t="t"/>
            <a:pathLst>
              <a:path extrusionOk="0" h="1919966" w="11007877">
                <a:moveTo>
                  <a:pt x="0" y="0"/>
                </a:moveTo>
                <a:lnTo>
                  <a:pt x="11007878" y="0"/>
                </a:lnTo>
                <a:lnTo>
                  <a:pt x="11007878" y="1919966"/>
                </a:lnTo>
                <a:lnTo>
                  <a:pt x="0" y="1919966"/>
                </a:lnTo>
                <a:lnTo>
                  <a:pt x="0" y="0"/>
                </a:lnTo>
                <a:close/>
              </a:path>
            </a:pathLst>
          </a:custGeom>
          <a:blipFill rotWithShape="1">
            <a:blip r:embed="rId5">
              <a:alphaModFix/>
            </a:blip>
            <a:stretch>
              <a:fillRect b="-52661" l="0" r="-4788" t="-102668"/>
            </a:stretch>
          </a:blipFill>
          <a:ln>
            <a:noFill/>
          </a:ln>
        </p:spPr>
      </p:sp>
      <p:sp>
        <p:nvSpPr>
          <p:cNvPr id="274" name="Google Shape;274;p11"/>
          <p:cNvSpPr txBox="1"/>
          <p:nvPr/>
        </p:nvSpPr>
        <p:spPr>
          <a:xfrm>
            <a:off x="7184494" y="2438043"/>
            <a:ext cx="10213727" cy="54600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3500" u="none" cap="none" strike="noStrike">
                <a:solidFill>
                  <a:srgbClr val="000000"/>
                </a:solidFill>
                <a:latin typeface="Gaegu"/>
                <a:ea typeface="Gaegu"/>
                <a:cs typeface="Gaegu"/>
                <a:sym typeface="Gaegu"/>
              </a:rPr>
              <a:t>Implementation activities for the content of module</a:t>
            </a:r>
            <a:endParaRPr/>
          </a:p>
        </p:txBody>
      </p:sp>
      <p:sp>
        <p:nvSpPr>
          <p:cNvPr id="275" name="Google Shape;275;p11"/>
          <p:cNvSpPr/>
          <p:nvPr/>
        </p:nvSpPr>
        <p:spPr>
          <a:xfrm rot="-1051246">
            <a:off x="-2147609" y="6984438"/>
            <a:ext cx="5104835" cy="5104835"/>
          </a:xfrm>
          <a:custGeom>
            <a:rect b="b" l="l" r="r" t="t"/>
            <a:pathLst>
              <a:path extrusionOk="0" h="5104835" w="5104835">
                <a:moveTo>
                  <a:pt x="0" y="0"/>
                </a:moveTo>
                <a:lnTo>
                  <a:pt x="5104835" y="0"/>
                </a:lnTo>
                <a:lnTo>
                  <a:pt x="5104835" y="5104835"/>
                </a:lnTo>
                <a:lnTo>
                  <a:pt x="0" y="5104835"/>
                </a:lnTo>
                <a:lnTo>
                  <a:pt x="0" y="0"/>
                </a:lnTo>
                <a:close/>
              </a:path>
            </a:pathLst>
          </a:custGeom>
          <a:blipFill rotWithShape="1">
            <a:blip r:embed="rId6">
              <a:alphaModFix/>
            </a:blip>
            <a:stretch>
              <a:fillRect b="0" l="0" r="0" t="0"/>
            </a:stretch>
          </a:blipFill>
          <a:ln>
            <a:noFill/>
          </a:ln>
        </p:spPr>
      </p:sp>
      <p:sp>
        <p:nvSpPr>
          <p:cNvPr id="276" name="Google Shape;276;p11"/>
          <p:cNvSpPr/>
          <p:nvPr/>
        </p:nvSpPr>
        <p:spPr>
          <a:xfrm>
            <a:off x="608873" y="1028700"/>
            <a:ext cx="3497419" cy="6256660"/>
          </a:xfrm>
          <a:custGeom>
            <a:rect b="b" l="l" r="r" t="t"/>
            <a:pathLst>
              <a:path extrusionOk="0" h="6256660" w="3497419">
                <a:moveTo>
                  <a:pt x="0" y="0"/>
                </a:moveTo>
                <a:lnTo>
                  <a:pt x="3497420" y="0"/>
                </a:lnTo>
                <a:lnTo>
                  <a:pt x="3497420" y="6256660"/>
                </a:lnTo>
                <a:lnTo>
                  <a:pt x="0" y="6256660"/>
                </a:lnTo>
                <a:lnTo>
                  <a:pt x="0" y="0"/>
                </a:lnTo>
                <a:close/>
              </a:path>
            </a:pathLst>
          </a:custGeom>
          <a:blipFill rotWithShape="1">
            <a:blip r:embed="rId7">
              <a:alphaModFix/>
            </a:blip>
            <a:stretch>
              <a:fillRect b="0" l="0" r="0" t="0"/>
            </a:stretch>
          </a:blipFill>
          <a:ln>
            <a:noFill/>
          </a:ln>
        </p:spPr>
      </p:sp>
      <p:sp>
        <p:nvSpPr>
          <p:cNvPr id="277" name="Google Shape;277;p11"/>
          <p:cNvSpPr/>
          <p:nvPr/>
        </p:nvSpPr>
        <p:spPr>
          <a:xfrm>
            <a:off x="3154556" y="4381999"/>
            <a:ext cx="2942564" cy="5154856"/>
          </a:xfrm>
          <a:custGeom>
            <a:rect b="b" l="l" r="r" t="t"/>
            <a:pathLst>
              <a:path extrusionOk="0" h="5154856" w="2942564">
                <a:moveTo>
                  <a:pt x="0" y="0"/>
                </a:moveTo>
                <a:lnTo>
                  <a:pt x="2942563" y="0"/>
                </a:lnTo>
                <a:lnTo>
                  <a:pt x="2942563" y="5154856"/>
                </a:lnTo>
                <a:lnTo>
                  <a:pt x="0" y="5154856"/>
                </a:lnTo>
                <a:lnTo>
                  <a:pt x="0" y="0"/>
                </a:lnTo>
                <a:close/>
              </a:path>
            </a:pathLst>
          </a:custGeom>
          <a:blipFill rotWithShape="1">
            <a:blip r:embed="rId8">
              <a:alphaModFix/>
            </a:blip>
            <a:stretch>
              <a:fillRect b="0" l="0" r="0" t="0"/>
            </a:stretch>
          </a:blipFill>
          <a:ln>
            <a:noFill/>
          </a:ln>
        </p:spPr>
      </p:sp>
      <p:sp>
        <p:nvSpPr>
          <p:cNvPr id="278" name="Google Shape;278;p11"/>
          <p:cNvSpPr txBox="1"/>
          <p:nvPr/>
        </p:nvSpPr>
        <p:spPr>
          <a:xfrm>
            <a:off x="6629768" y="4084312"/>
            <a:ext cx="10984491" cy="4276725"/>
          </a:xfrm>
          <a:prstGeom prst="rect">
            <a:avLst/>
          </a:prstGeom>
          <a:noFill/>
          <a:ln>
            <a:noFill/>
          </a:ln>
        </p:spPr>
        <p:txBody>
          <a:bodyPr anchorCtr="0" anchor="t" bIns="0" lIns="0" spcFirstLastPara="1" rIns="0" wrap="square" tIns="0">
            <a:spAutoFit/>
          </a:bodyPr>
          <a:lstStyle/>
          <a:p>
            <a:pPr indent="0" lvl="0" marL="0" marR="0" rtl="0" algn="ctr">
              <a:lnSpc>
                <a:spcPct val="138015"/>
              </a:lnSpc>
              <a:spcBef>
                <a:spcPts val="0"/>
              </a:spcBef>
              <a:spcAft>
                <a:spcPts val="0"/>
              </a:spcAft>
              <a:buNone/>
            </a:pPr>
            <a:r>
              <a:rPr b="1" i="0" lang="en-US" sz="2499" u="none" cap="none" strike="noStrike">
                <a:solidFill>
                  <a:srgbClr val="000000"/>
                </a:solidFill>
                <a:latin typeface="Dosis SemiBold"/>
                <a:ea typeface="Dosis SemiBold"/>
                <a:cs typeface="Dosis SemiBold"/>
                <a:sym typeface="Dosis SemiBold"/>
              </a:rPr>
              <a:t>Environmental education instills responsibility and conservation awareness.</a:t>
            </a:r>
            <a:endParaRPr/>
          </a:p>
          <a:p>
            <a:pPr indent="0" lvl="0" marL="0" marR="0" rtl="0" algn="ctr">
              <a:lnSpc>
                <a:spcPct val="138015"/>
              </a:lnSpc>
              <a:spcBef>
                <a:spcPts val="0"/>
              </a:spcBef>
              <a:spcAft>
                <a:spcPts val="0"/>
              </a:spcAft>
              <a:buNone/>
            </a:pPr>
            <a:r>
              <a:rPr b="1" i="0" lang="en-US" sz="2499" u="none" cap="none" strike="noStrike">
                <a:solidFill>
                  <a:srgbClr val="000000"/>
                </a:solidFill>
                <a:latin typeface="Dosis SemiBold"/>
                <a:ea typeface="Dosis SemiBold"/>
                <a:cs typeface="Dosis SemiBold"/>
                <a:sym typeface="Dosis SemiBold"/>
              </a:rPr>
              <a:t>Ethical and aesthetic values deepen students' connection with the environment.</a:t>
            </a:r>
            <a:endParaRPr/>
          </a:p>
          <a:p>
            <a:pPr indent="0" lvl="0" marL="0" marR="0" rtl="0" algn="ctr">
              <a:lnSpc>
                <a:spcPct val="138015"/>
              </a:lnSpc>
              <a:spcBef>
                <a:spcPts val="0"/>
              </a:spcBef>
              <a:spcAft>
                <a:spcPts val="0"/>
              </a:spcAft>
              <a:buNone/>
            </a:pPr>
            <a:r>
              <a:t/>
            </a:r>
            <a:endParaRPr b="1" i="0" sz="2499" u="none" cap="none" strike="noStrike">
              <a:solidFill>
                <a:srgbClr val="000000"/>
              </a:solidFill>
              <a:latin typeface="Dosis SemiBold"/>
              <a:ea typeface="Dosis SemiBold"/>
              <a:cs typeface="Dosis SemiBold"/>
              <a:sym typeface="Dosis SemiBold"/>
            </a:endParaRPr>
          </a:p>
          <a:p>
            <a:pPr indent="0" lvl="0" marL="0" marR="0" rtl="0" algn="ctr">
              <a:lnSpc>
                <a:spcPct val="138015"/>
              </a:lnSpc>
              <a:spcBef>
                <a:spcPts val="0"/>
              </a:spcBef>
              <a:spcAft>
                <a:spcPts val="0"/>
              </a:spcAft>
              <a:buNone/>
            </a:pPr>
            <a:r>
              <a:rPr b="1" i="0" lang="en-US" sz="2499" u="none" cap="none" strike="noStrike">
                <a:solidFill>
                  <a:srgbClr val="000000"/>
                </a:solidFill>
                <a:latin typeface="Dosis SemiBold"/>
                <a:ea typeface="Dosis SemiBold"/>
                <a:cs typeface="Dosis SemiBold"/>
                <a:sym typeface="Dosis SemiBold"/>
              </a:rPr>
              <a:t>Respecting All Living Beings: Emphasize respect for all life forms.</a:t>
            </a:r>
            <a:endParaRPr/>
          </a:p>
          <a:p>
            <a:pPr indent="0" lvl="0" marL="0" marR="0" rtl="0" algn="ctr">
              <a:lnSpc>
                <a:spcPct val="138015"/>
              </a:lnSpc>
              <a:spcBef>
                <a:spcPts val="0"/>
              </a:spcBef>
              <a:spcAft>
                <a:spcPts val="0"/>
              </a:spcAft>
              <a:buNone/>
            </a:pPr>
            <a:r>
              <a:rPr b="1" i="0" lang="en-US" sz="2499" u="none" cap="none" strike="noStrike">
                <a:solidFill>
                  <a:srgbClr val="000000"/>
                </a:solidFill>
                <a:latin typeface="Dosis SemiBold"/>
                <a:ea typeface="Dosis SemiBold"/>
                <a:cs typeface="Dosis SemiBold"/>
                <a:sym typeface="Dosis SemiBold"/>
              </a:rPr>
              <a:t>Understanding Human Impact: Discuss ethical consequences of human actions.</a:t>
            </a:r>
            <a:endParaRPr/>
          </a:p>
          <a:p>
            <a:pPr indent="0" lvl="0" marL="0" marR="0" rtl="0" algn="ctr">
              <a:lnSpc>
                <a:spcPct val="138015"/>
              </a:lnSpc>
              <a:spcBef>
                <a:spcPts val="0"/>
              </a:spcBef>
              <a:spcAft>
                <a:spcPts val="0"/>
              </a:spcAft>
              <a:buNone/>
            </a:pPr>
            <a:r>
              <a:rPr b="1" i="0" lang="en-US" sz="2499" u="none" cap="none" strike="noStrike">
                <a:solidFill>
                  <a:srgbClr val="000000"/>
                </a:solidFill>
                <a:latin typeface="Dosis SemiBold"/>
                <a:ea typeface="Dosis SemiBold"/>
                <a:cs typeface="Dosis SemiBold"/>
                <a:sym typeface="Dosis SemiBold"/>
              </a:rPr>
              <a:t>Taking Responsibility: Teach students to mitigate their environmental impact.</a:t>
            </a:r>
            <a:endParaRPr/>
          </a:p>
          <a:p>
            <a:pPr indent="0" lvl="0" marL="0" marR="0" rtl="0" algn="ctr">
              <a:lnSpc>
                <a:spcPct val="138015"/>
              </a:lnSpc>
              <a:spcBef>
                <a:spcPts val="0"/>
              </a:spcBef>
              <a:spcAft>
                <a:spcPts val="0"/>
              </a:spcAft>
              <a:buNone/>
            </a:pPr>
            <a:r>
              <a:t/>
            </a:r>
            <a:endParaRPr b="1" i="0" sz="2499" u="none" cap="none" strike="noStrike">
              <a:solidFill>
                <a:srgbClr val="000000"/>
              </a:solidFill>
              <a:latin typeface="Dosis SemiBold"/>
              <a:ea typeface="Dosis SemiBold"/>
              <a:cs typeface="Dosis SemiBold"/>
              <a:sym typeface="Dosis SemiBold"/>
            </a:endParaRPr>
          </a:p>
          <a:p>
            <a:pPr indent="0" lvl="0" marL="0" marR="0" rtl="0" algn="ctr">
              <a:lnSpc>
                <a:spcPct val="138015"/>
              </a:lnSpc>
              <a:spcBef>
                <a:spcPts val="0"/>
              </a:spcBef>
              <a:spcAft>
                <a:spcPts val="0"/>
              </a:spcAft>
              <a:buNone/>
            </a:pPr>
            <a:r>
              <a:rPr b="1" i="0" lang="en-US" sz="2499" u="none" cap="none" strike="noStrike">
                <a:solidFill>
                  <a:srgbClr val="000000"/>
                </a:solidFill>
                <a:latin typeface="Dosis SemiBold"/>
                <a:ea typeface="Dosis SemiBold"/>
                <a:cs typeface="Dosis SemiBold"/>
                <a:sym typeface="Dosis SemiBold"/>
              </a:rPr>
              <a:t>Field Trips to Natural Areas: Experience nature's beauty firsthand.</a:t>
            </a:r>
            <a:endParaRPr/>
          </a:p>
          <a:p>
            <a:pPr indent="0" lvl="0" marL="0" marR="0" rtl="0" algn="ctr">
              <a:lnSpc>
                <a:spcPct val="138015"/>
              </a:lnSpc>
              <a:spcBef>
                <a:spcPts val="0"/>
              </a:spcBef>
              <a:spcAft>
                <a:spcPts val="0"/>
              </a:spcAft>
              <a:buNone/>
            </a:pPr>
            <a:r>
              <a:rPr b="1" i="0" lang="en-US" sz="2499" u="none" cap="none" strike="noStrike">
                <a:solidFill>
                  <a:srgbClr val="000000"/>
                </a:solidFill>
                <a:latin typeface="Dosis SemiBold"/>
                <a:ea typeface="Dosis SemiBold"/>
                <a:cs typeface="Dosis SemiBold"/>
                <a:sym typeface="Dosis SemiBold"/>
              </a:rPr>
              <a:t>Nature Documentaries and Photographs: Appreciate nature's beauty through media.</a:t>
            </a:r>
            <a:endParaRPr/>
          </a:p>
          <a:p>
            <a:pPr indent="0" lvl="0" marL="0" marR="0" rtl="0" algn="ctr">
              <a:lnSpc>
                <a:spcPct val="138015"/>
              </a:lnSpc>
              <a:spcBef>
                <a:spcPts val="0"/>
              </a:spcBef>
              <a:spcAft>
                <a:spcPts val="0"/>
              </a:spcAft>
              <a:buNone/>
            </a:pPr>
            <a:r>
              <a:rPr b="1" i="0" lang="en-US" sz="2499" u="none" cap="none" strike="noStrike">
                <a:solidFill>
                  <a:srgbClr val="000000"/>
                </a:solidFill>
                <a:latin typeface="Dosis SemiBold"/>
                <a:ea typeface="Dosis SemiBold"/>
                <a:cs typeface="Dosis SemiBold"/>
                <a:sym typeface="Dosis SemiBold"/>
              </a:rPr>
              <a:t>Appreciating Nature's Beauty: Develop sensitivity to nature's aesthetic value.</a:t>
            </a:r>
            <a:endParaRPr/>
          </a:p>
        </p:txBody>
      </p:sp>
      <p:sp>
        <p:nvSpPr>
          <p:cNvPr id="279" name="Google Shape;279;p11"/>
          <p:cNvSpPr/>
          <p:nvPr/>
        </p:nvSpPr>
        <p:spPr>
          <a:xfrm flipH="1" rot="5400000">
            <a:off x="10183489" y="2334366"/>
            <a:ext cx="1207064" cy="2388077"/>
          </a:xfrm>
          <a:custGeom>
            <a:rect b="b" l="l" r="r" t="t"/>
            <a:pathLst>
              <a:path extrusionOk="0" h="2388077" w="1207064">
                <a:moveTo>
                  <a:pt x="1207064" y="0"/>
                </a:moveTo>
                <a:lnTo>
                  <a:pt x="0" y="0"/>
                </a:lnTo>
                <a:lnTo>
                  <a:pt x="0" y="2388077"/>
                </a:lnTo>
                <a:lnTo>
                  <a:pt x="1207064" y="2388077"/>
                </a:lnTo>
                <a:lnTo>
                  <a:pt x="1207064" y="0"/>
                </a:lnTo>
                <a:close/>
              </a:path>
            </a:pathLst>
          </a:custGeom>
          <a:blipFill rotWithShape="1">
            <a:blip r:embed="rId9">
              <a:alphaModFix/>
            </a:blip>
            <a:stretch>
              <a:fillRect b="0" l="0" r="0" t="0"/>
            </a:stretch>
          </a:blipFill>
          <a:ln>
            <a:noFill/>
          </a:ln>
        </p:spPr>
      </p:sp>
      <p:sp>
        <p:nvSpPr>
          <p:cNvPr id="280" name="Google Shape;280;p11"/>
          <p:cNvSpPr txBox="1"/>
          <p:nvPr/>
        </p:nvSpPr>
        <p:spPr>
          <a:xfrm>
            <a:off x="6738335" y="9394208"/>
            <a:ext cx="8730265" cy="769441"/>
          </a:xfrm>
          <a:prstGeom prst="rect">
            <a:avLst/>
          </a:prstGeom>
          <a:noFill/>
          <a:ln>
            <a:noFill/>
          </a:ln>
        </p:spPr>
        <p:txBody>
          <a:bodyPr anchorCtr="0" anchor="t" bIns="0" lIns="0" spcFirstLastPara="1" rIns="0" wrap="square" tIns="0">
            <a:spAutoFit/>
          </a:bodyPr>
          <a:lstStyle/>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The European Commission's support for the production of this publication does not constitute an endorsement of the contents, which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reflect the views only of the authors, and the Commission cannot be held responsible for any use which may be made of the information contained therein. Project Number: 2021-1-DE04-KA220-YOU-000029209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      For more details visit our official website: </a:t>
            </a:r>
            <a:r>
              <a:rPr b="1" i="0" lang="en-US" sz="1200" u="sng" cap="none" strike="noStrike">
                <a:solidFill>
                  <a:srgbClr val="000000"/>
                </a:solidFill>
                <a:latin typeface="Gaegu"/>
                <a:ea typeface="Gaegu"/>
                <a:cs typeface="Gaegu"/>
                <a:sym typeface="Gaegu"/>
                <a:hlinkClick r:id="rId10">
                  <a:extLst>
                    <a:ext uri="{A12FA001-AC4F-418D-AE19-62706E023703}">
                      <ahyp:hlinkClr val="tx"/>
                    </a:ext>
                  </a:extLst>
                </a:hlinkClick>
              </a:rPr>
              <a:t>https://www.e-greenworld.org/</a:t>
            </a:r>
            <a:r>
              <a:rPr b="1" i="0" lang="en-US" sz="1200" u="none" cap="none" strike="noStrike">
                <a:solidFill>
                  <a:srgbClr val="000000"/>
                </a:solidFill>
                <a:latin typeface="Gaegu"/>
                <a:ea typeface="Gaegu"/>
                <a:cs typeface="Gaegu"/>
                <a:sym typeface="Gaegu"/>
              </a:rPr>
              <a:t> </a:t>
            </a:r>
            <a:endParaRPr b="1" i="0" sz="1200" u="none" cap="none" strike="noStrike">
              <a:solidFill>
                <a:srgbClr val="000000"/>
              </a:solidFill>
              <a:latin typeface="Gaegu"/>
              <a:ea typeface="Gaegu"/>
              <a:cs typeface="Gaegu"/>
              <a:sym typeface="Gaegu"/>
            </a:endParaRPr>
          </a:p>
        </p:txBody>
      </p:sp>
      <p:sp>
        <p:nvSpPr>
          <p:cNvPr id="281" name="Google Shape;281;p11"/>
          <p:cNvSpPr/>
          <p:nvPr/>
        </p:nvSpPr>
        <p:spPr>
          <a:xfrm>
            <a:off x="134875" y="9394208"/>
            <a:ext cx="3217925" cy="854117"/>
          </a:xfrm>
          <a:custGeom>
            <a:rect b="b" l="l" r="r" t="t"/>
            <a:pathLst>
              <a:path extrusionOk="0" h="1164473" w="4049893">
                <a:moveTo>
                  <a:pt x="0" y="0"/>
                </a:moveTo>
                <a:lnTo>
                  <a:pt x="4049892" y="0"/>
                </a:lnTo>
                <a:lnTo>
                  <a:pt x="4049892" y="1164474"/>
                </a:lnTo>
                <a:lnTo>
                  <a:pt x="0" y="1164474"/>
                </a:lnTo>
                <a:lnTo>
                  <a:pt x="0" y="0"/>
                </a:lnTo>
                <a:close/>
              </a:path>
            </a:pathLst>
          </a:custGeom>
          <a:blipFill rotWithShape="1">
            <a:blip r:embed="rId11">
              <a:alphaModFix/>
            </a:blip>
            <a:stretch>
              <a:fillRect b="0" l="0" r="0" t="0"/>
            </a:stretch>
          </a:blipFill>
          <a:ln>
            <a:noFill/>
          </a:ln>
        </p:spPr>
      </p:sp>
      <p:sp>
        <p:nvSpPr>
          <p:cNvPr id="282" name="Google Shape;282;p11"/>
          <p:cNvSpPr/>
          <p:nvPr/>
        </p:nvSpPr>
        <p:spPr>
          <a:xfrm>
            <a:off x="3934857" y="9662018"/>
            <a:ext cx="1438010" cy="501631"/>
          </a:xfrm>
          <a:custGeom>
            <a:rect b="b" l="l" r="r" t="t"/>
            <a:pathLst>
              <a:path extrusionOk="0" h="501631" w="1438010">
                <a:moveTo>
                  <a:pt x="0" y="0"/>
                </a:moveTo>
                <a:lnTo>
                  <a:pt x="1438011" y="0"/>
                </a:lnTo>
                <a:lnTo>
                  <a:pt x="1438011" y="501631"/>
                </a:lnTo>
                <a:lnTo>
                  <a:pt x="0" y="501631"/>
                </a:lnTo>
                <a:lnTo>
                  <a:pt x="0" y="0"/>
                </a:lnTo>
                <a:close/>
              </a:path>
            </a:pathLst>
          </a:custGeom>
          <a:blipFill rotWithShape="1">
            <a:blip r:embed="rId12">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065" l="-1466" r="-2215" t="-10430"/>
            </a:stretch>
          </a:blipFill>
          <a:ln>
            <a:noFill/>
          </a:ln>
        </p:spPr>
      </p:sp>
      <p:grpSp>
        <p:nvGrpSpPr>
          <p:cNvPr id="288" name="Google Shape;288;p12"/>
          <p:cNvGrpSpPr/>
          <p:nvPr/>
        </p:nvGrpSpPr>
        <p:grpSpPr>
          <a:xfrm>
            <a:off x="1996760" y="1967160"/>
            <a:ext cx="14294479" cy="5990979"/>
            <a:chOff x="0" y="1"/>
            <a:chExt cx="19059305" cy="7987972"/>
          </a:xfrm>
        </p:grpSpPr>
        <p:sp>
          <p:nvSpPr>
            <p:cNvPr id="289" name="Google Shape;289;p12"/>
            <p:cNvSpPr/>
            <p:nvPr/>
          </p:nvSpPr>
          <p:spPr>
            <a:xfrm rot="92033">
              <a:off x="273808" y="428159"/>
              <a:ext cx="18690996" cy="7310963"/>
            </a:xfrm>
            <a:custGeom>
              <a:rect b="b" l="l" r="r" t="t"/>
              <a:pathLst>
                <a:path extrusionOk="0" h="7310963" w="18690996">
                  <a:moveTo>
                    <a:pt x="0" y="0"/>
                  </a:moveTo>
                  <a:lnTo>
                    <a:pt x="18690996" y="0"/>
                  </a:lnTo>
                  <a:lnTo>
                    <a:pt x="18690996" y="7310964"/>
                  </a:lnTo>
                  <a:lnTo>
                    <a:pt x="0" y="7310964"/>
                  </a:lnTo>
                  <a:lnTo>
                    <a:pt x="0" y="0"/>
                  </a:lnTo>
                  <a:close/>
                </a:path>
              </a:pathLst>
            </a:custGeom>
            <a:blipFill rotWithShape="1">
              <a:blip r:embed="rId4">
                <a:alphaModFix amt="60000"/>
              </a:blip>
              <a:stretch>
                <a:fillRect b="0" l="-1055" r="-1054" t="-10950"/>
              </a:stretch>
            </a:blipFill>
            <a:ln>
              <a:noFill/>
            </a:ln>
          </p:spPr>
        </p:sp>
        <p:sp>
          <p:nvSpPr>
            <p:cNvPr id="290" name="Google Shape;290;p12"/>
            <p:cNvSpPr/>
            <p:nvPr/>
          </p:nvSpPr>
          <p:spPr>
            <a:xfrm rot="92033">
              <a:off x="94502" y="248853"/>
              <a:ext cx="18690996" cy="7310963"/>
            </a:xfrm>
            <a:custGeom>
              <a:rect b="b" l="l" r="r" t="t"/>
              <a:pathLst>
                <a:path extrusionOk="0" h="7310963" w="18690996">
                  <a:moveTo>
                    <a:pt x="0" y="0"/>
                  </a:moveTo>
                  <a:lnTo>
                    <a:pt x="18690996" y="0"/>
                  </a:lnTo>
                  <a:lnTo>
                    <a:pt x="18690996" y="7310964"/>
                  </a:lnTo>
                  <a:lnTo>
                    <a:pt x="0" y="7310964"/>
                  </a:lnTo>
                  <a:lnTo>
                    <a:pt x="0" y="0"/>
                  </a:lnTo>
                  <a:close/>
                </a:path>
              </a:pathLst>
            </a:custGeom>
            <a:blipFill rotWithShape="1">
              <a:blip r:embed="rId5">
                <a:alphaModFix/>
              </a:blip>
              <a:stretch>
                <a:fillRect b="0" l="-1055" r="-1054" t="-10950"/>
              </a:stretch>
            </a:blipFill>
            <a:ln>
              <a:noFill/>
            </a:ln>
          </p:spPr>
        </p:sp>
      </p:grpSp>
      <p:sp>
        <p:nvSpPr>
          <p:cNvPr id="291" name="Google Shape;291;p12"/>
          <p:cNvSpPr txBox="1"/>
          <p:nvPr/>
        </p:nvSpPr>
        <p:spPr>
          <a:xfrm>
            <a:off x="1996760" y="3584700"/>
            <a:ext cx="14035941" cy="2755899"/>
          </a:xfrm>
          <a:prstGeom prst="rect">
            <a:avLst/>
          </a:prstGeom>
          <a:noFill/>
          <a:ln>
            <a:noFill/>
          </a:ln>
        </p:spPr>
        <p:txBody>
          <a:bodyPr anchorCtr="0" anchor="t" bIns="0" lIns="0" spcFirstLastPara="1" rIns="0" wrap="square" tIns="0">
            <a:spAutoFit/>
          </a:bodyPr>
          <a:lstStyle/>
          <a:p>
            <a:pPr indent="0" lvl="0" marL="0" marR="0" rtl="0" algn="ctr">
              <a:lnSpc>
                <a:spcPct val="94999"/>
              </a:lnSpc>
              <a:spcBef>
                <a:spcPts val="0"/>
              </a:spcBef>
              <a:spcAft>
                <a:spcPts val="0"/>
              </a:spcAft>
              <a:buNone/>
            </a:pPr>
            <a:r>
              <a:rPr b="1" i="0" lang="en-US" sz="18099" u="none" cap="none" strike="noStrike">
                <a:solidFill>
                  <a:srgbClr val="000000"/>
                </a:solidFill>
                <a:latin typeface="Gaegu"/>
                <a:ea typeface="Gaegu"/>
                <a:cs typeface="Gaegu"/>
                <a:sym typeface="Gaegu"/>
              </a:rPr>
              <a:t>Thank you!</a:t>
            </a:r>
            <a:endParaRPr/>
          </a:p>
        </p:txBody>
      </p:sp>
      <p:sp>
        <p:nvSpPr>
          <p:cNvPr id="292" name="Google Shape;292;p12"/>
          <p:cNvSpPr/>
          <p:nvPr/>
        </p:nvSpPr>
        <p:spPr>
          <a:xfrm rot="-1051246">
            <a:off x="-2552417" y="-2884738"/>
            <a:ext cx="5104835" cy="5104835"/>
          </a:xfrm>
          <a:custGeom>
            <a:rect b="b" l="l" r="r" t="t"/>
            <a:pathLst>
              <a:path extrusionOk="0" h="5104835" w="5104835">
                <a:moveTo>
                  <a:pt x="0" y="0"/>
                </a:moveTo>
                <a:lnTo>
                  <a:pt x="5104834" y="0"/>
                </a:lnTo>
                <a:lnTo>
                  <a:pt x="5104834" y="5104835"/>
                </a:lnTo>
                <a:lnTo>
                  <a:pt x="0" y="5104835"/>
                </a:lnTo>
                <a:lnTo>
                  <a:pt x="0" y="0"/>
                </a:lnTo>
                <a:close/>
              </a:path>
            </a:pathLst>
          </a:custGeom>
          <a:blipFill rotWithShape="1">
            <a:blip r:embed="rId6">
              <a:alphaModFix/>
            </a:blip>
            <a:stretch>
              <a:fillRect b="0" l="0" r="0" t="0"/>
            </a:stretch>
          </a:blipFill>
          <a:ln>
            <a:noFill/>
          </a:ln>
        </p:spPr>
      </p:sp>
      <p:sp>
        <p:nvSpPr>
          <p:cNvPr id="293" name="Google Shape;293;p12"/>
          <p:cNvSpPr/>
          <p:nvPr/>
        </p:nvSpPr>
        <p:spPr>
          <a:xfrm rot="-2700000">
            <a:off x="10542936" y="940005"/>
            <a:ext cx="1103359" cy="1581877"/>
          </a:xfrm>
          <a:custGeom>
            <a:rect b="b" l="l" r="r" t="t"/>
            <a:pathLst>
              <a:path extrusionOk="0" h="1581877" w="1103359">
                <a:moveTo>
                  <a:pt x="0" y="0"/>
                </a:moveTo>
                <a:lnTo>
                  <a:pt x="1103360" y="0"/>
                </a:lnTo>
                <a:lnTo>
                  <a:pt x="1103360" y="1581877"/>
                </a:lnTo>
                <a:lnTo>
                  <a:pt x="0" y="1581877"/>
                </a:lnTo>
                <a:lnTo>
                  <a:pt x="0" y="0"/>
                </a:lnTo>
                <a:close/>
              </a:path>
            </a:pathLst>
          </a:custGeom>
          <a:blipFill rotWithShape="1">
            <a:blip r:embed="rId7">
              <a:alphaModFix/>
            </a:blip>
            <a:stretch>
              <a:fillRect b="0" l="0" r="0" t="0"/>
            </a:stretch>
          </a:blipFill>
          <a:ln>
            <a:noFill/>
          </a:ln>
        </p:spPr>
      </p:sp>
      <p:sp>
        <p:nvSpPr>
          <p:cNvPr id="294" name="Google Shape;294;p12"/>
          <p:cNvSpPr/>
          <p:nvPr/>
        </p:nvSpPr>
        <p:spPr>
          <a:xfrm rot="3275443">
            <a:off x="2211959" y="2969126"/>
            <a:ext cx="1337326" cy="1218183"/>
          </a:xfrm>
          <a:custGeom>
            <a:rect b="b" l="l" r="r" t="t"/>
            <a:pathLst>
              <a:path extrusionOk="0" h="1218183" w="1337326">
                <a:moveTo>
                  <a:pt x="0" y="0"/>
                </a:moveTo>
                <a:lnTo>
                  <a:pt x="1337327" y="0"/>
                </a:lnTo>
                <a:lnTo>
                  <a:pt x="1337327" y="1218183"/>
                </a:lnTo>
                <a:lnTo>
                  <a:pt x="0" y="1218183"/>
                </a:lnTo>
                <a:lnTo>
                  <a:pt x="0" y="0"/>
                </a:lnTo>
                <a:close/>
              </a:path>
            </a:pathLst>
          </a:custGeom>
          <a:blipFill rotWithShape="1">
            <a:blip r:embed="rId8">
              <a:alphaModFix/>
            </a:blip>
            <a:stretch>
              <a:fillRect b="0" l="0" r="0" t="0"/>
            </a:stretch>
          </a:blipFill>
          <a:ln>
            <a:noFill/>
          </a:ln>
        </p:spPr>
      </p:sp>
      <p:sp>
        <p:nvSpPr>
          <p:cNvPr id="295" name="Google Shape;295;p12"/>
          <p:cNvSpPr/>
          <p:nvPr/>
        </p:nvSpPr>
        <p:spPr>
          <a:xfrm rot="5488621">
            <a:off x="14068292" y="5900049"/>
            <a:ext cx="2174492" cy="3388019"/>
          </a:xfrm>
          <a:custGeom>
            <a:rect b="b" l="l" r="r" t="t"/>
            <a:pathLst>
              <a:path extrusionOk="0" h="3388019" w="2174492">
                <a:moveTo>
                  <a:pt x="0" y="0"/>
                </a:moveTo>
                <a:lnTo>
                  <a:pt x="2174492" y="0"/>
                </a:lnTo>
                <a:lnTo>
                  <a:pt x="2174492" y="3388019"/>
                </a:lnTo>
                <a:lnTo>
                  <a:pt x="0" y="3388019"/>
                </a:lnTo>
                <a:lnTo>
                  <a:pt x="0" y="0"/>
                </a:lnTo>
                <a:close/>
              </a:path>
            </a:pathLst>
          </a:custGeom>
          <a:blipFill rotWithShape="1">
            <a:blip r:embed="rId9">
              <a:alphaModFix/>
            </a:blip>
            <a:stretch>
              <a:fillRect b="0" l="0" r="0" t="0"/>
            </a:stretch>
          </a:blipFill>
          <a:ln>
            <a:noFill/>
          </a:ln>
        </p:spPr>
      </p:sp>
      <p:sp>
        <p:nvSpPr>
          <p:cNvPr id="296" name="Google Shape;296;p12"/>
          <p:cNvSpPr/>
          <p:nvPr/>
        </p:nvSpPr>
        <p:spPr>
          <a:xfrm rot="-1304326">
            <a:off x="738691" y="3749663"/>
            <a:ext cx="3500388" cy="5714919"/>
          </a:xfrm>
          <a:custGeom>
            <a:rect b="b" l="l" r="r" t="t"/>
            <a:pathLst>
              <a:path extrusionOk="0" h="5714919" w="3500388">
                <a:moveTo>
                  <a:pt x="0" y="0"/>
                </a:moveTo>
                <a:lnTo>
                  <a:pt x="3500388" y="0"/>
                </a:lnTo>
                <a:lnTo>
                  <a:pt x="3500388" y="5714919"/>
                </a:lnTo>
                <a:lnTo>
                  <a:pt x="0" y="5714919"/>
                </a:lnTo>
                <a:lnTo>
                  <a:pt x="0" y="0"/>
                </a:lnTo>
                <a:close/>
              </a:path>
            </a:pathLst>
          </a:custGeom>
          <a:blipFill rotWithShape="1">
            <a:blip r:embed="rId10">
              <a:alphaModFix/>
            </a:blip>
            <a:stretch>
              <a:fillRect b="0" l="0" r="0" t="0"/>
            </a:stretch>
          </a:blipFill>
          <a:ln>
            <a:noFill/>
          </a:ln>
        </p:spPr>
      </p:sp>
      <p:sp>
        <p:nvSpPr>
          <p:cNvPr id="297" name="Google Shape;297;p12"/>
          <p:cNvSpPr/>
          <p:nvPr/>
        </p:nvSpPr>
        <p:spPr>
          <a:xfrm flipH="1" rot="4057876">
            <a:off x="5812381" y="445640"/>
            <a:ext cx="1394952" cy="2759798"/>
          </a:xfrm>
          <a:custGeom>
            <a:rect b="b" l="l" r="r" t="t"/>
            <a:pathLst>
              <a:path extrusionOk="0" h="2759798" w="1394952">
                <a:moveTo>
                  <a:pt x="1394952" y="0"/>
                </a:moveTo>
                <a:lnTo>
                  <a:pt x="0" y="0"/>
                </a:lnTo>
                <a:lnTo>
                  <a:pt x="0" y="2759798"/>
                </a:lnTo>
                <a:lnTo>
                  <a:pt x="1394952" y="2759798"/>
                </a:lnTo>
                <a:lnTo>
                  <a:pt x="1394952" y="0"/>
                </a:lnTo>
                <a:close/>
              </a:path>
            </a:pathLst>
          </a:custGeom>
          <a:blipFill rotWithShape="1">
            <a:blip r:embed="rId11">
              <a:alphaModFix/>
            </a:blip>
            <a:stretch>
              <a:fillRect b="0" l="0" r="0" t="0"/>
            </a:stretch>
          </a:blipFill>
          <a:ln>
            <a:noFill/>
          </a:ln>
        </p:spPr>
      </p:sp>
      <p:sp>
        <p:nvSpPr>
          <p:cNvPr id="298" name="Google Shape;298;p12"/>
          <p:cNvSpPr/>
          <p:nvPr/>
        </p:nvSpPr>
        <p:spPr>
          <a:xfrm rot="-1051246">
            <a:off x="15805535" y="8247789"/>
            <a:ext cx="5104835" cy="5104835"/>
          </a:xfrm>
          <a:custGeom>
            <a:rect b="b" l="l" r="r" t="t"/>
            <a:pathLst>
              <a:path extrusionOk="0" h="5104835" w="5104835">
                <a:moveTo>
                  <a:pt x="0" y="0"/>
                </a:moveTo>
                <a:lnTo>
                  <a:pt x="5104835" y="0"/>
                </a:lnTo>
                <a:lnTo>
                  <a:pt x="5104835" y="5104835"/>
                </a:lnTo>
                <a:lnTo>
                  <a:pt x="0" y="5104835"/>
                </a:lnTo>
                <a:lnTo>
                  <a:pt x="0" y="0"/>
                </a:lnTo>
                <a:close/>
              </a:path>
            </a:pathLst>
          </a:custGeom>
          <a:blipFill rotWithShape="1">
            <a:blip r:embed="rId6">
              <a:alphaModFix/>
            </a:blip>
            <a:stretch>
              <a:fillRect b="0" l="0" r="0" t="0"/>
            </a:stretch>
          </a:blipFill>
          <a:ln>
            <a:noFill/>
          </a:ln>
        </p:spPr>
      </p:sp>
      <p:sp>
        <p:nvSpPr>
          <p:cNvPr id="299" name="Google Shape;299;p12"/>
          <p:cNvSpPr/>
          <p:nvPr/>
        </p:nvSpPr>
        <p:spPr>
          <a:xfrm>
            <a:off x="12691970" y="655403"/>
            <a:ext cx="5596030" cy="4933342"/>
          </a:xfrm>
          <a:custGeom>
            <a:rect b="b" l="l" r="r" t="t"/>
            <a:pathLst>
              <a:path extrusionOk="0" h="4933342" w="5596030">
                <a:moveTo>
                  <a:pt x="0" y="0"/>
                </a:moveTo>
                <a:lnTo>
                  <a:pt x="5596030" y="0"/>
                </a:lnTo>
                <a:lnTo>
                  <a:pt x="5596030" y="4933343"/>
                </a:lnTo>
                <a:lnTo>
                  <a:pt x="0" y="4933343"/>
                </a:lnTo>
                <a:lnTo>
                  <a:pt x="0" y="0"/>
                </a:lnTo>
                <a:close/>
              </a:path>
            </a:pathLst>
          </a:custGeom>
          <a:blipFill rotWithShape="1">
            <a:blip r:embed="rId12">
              <a:alphaModFix/>
            </a:blip>
            <a:stretch>
              <a:fillRect b="0" l="0" r="0" t="0"/>
            </a:stretch>
          </a:blipFill>
          <a:ln>
            <a:noFill/>
          </a:ln>
        </p:spPr>
      </p:sp>
      <p:sp>
        <p:nvSpPr>
          <p:cNvPr id="300" name="Google Shape;300;p12"/>
          <p:cNvSpPr txBox="1"/>
          <p:nvPr/>
        </p:nvSpPr>
        <p:spPr>
          <a:xfrm>
            <a:off x="6738335" y="9394208"/>
            <a:ext cx="8730265" cy="769441"/>
          </a:xfrm>
          <a:prstGeom prst="rect">
            <a:avLst/>
          </a:prstGeom>
          <a:noFill/>
          <a:ln>
            <a:noFill/>
          </a:ln>
        </p:spPr>
        <p:txBody>
          <a:bodyPr anchorCtr="0" anchor="t" bIns="0" lIns="0" spcFirstLastPara="1" rIns="0" wrap="square" tIns="0">
            <a:spAutoFit/>
          </a:bodyPr>
          <a:lstStyle/>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The European Commission's support for the production of this publication does not constitute an endorsement of the contents, which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reflect the views only of the authors, and the Commission cannot be held responsible for any use which may be made of the information contained therein. Project Number: 2021-1-DE04-KA220-YOU-000029209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      For more details visit our official website: </a:t>
            </a:r>
            <a:r>
              <a:rPr b="1" i="0" lang="en-US" sz="1200" u="sng" cap="none" strike="noStrike">
                <a:solidFill>
                  <a:srgbClr val="000000"/>
                </a:solidFill>
                <a:latin typeface="Gaegu"/>
                <a:ea typeface="Gaegu"/>
                <a:cs typeface="Gaegu"/>
                <a:sym typeface="Gaegu"/>
                <a:hlinkClick r:id="rId13">
                  <a:extLst>
                    <a:ext uri="{A12FA001-AC4F-418D-AE19-62706E023703}">
                      <ahyp:hlinkClr val="tx"/>
                    </a:ext>
                  </a:extLst>
                </a:hlinkClick>
              </a:rPr>
              <a:t>https://www.e-greenworld.org/</a:t>
            </a:r>
            <a:r>
              <a:rPr b="1" i="0" lang="en-US" sz="1200" u="none" cap="none" strike="noStrike">
                <a:solidFill>
                  <a:srgbClr val="000000"/>
                </a:solidFill>
                <a:latin typeface="Gaegu"/>
                <a:ea typeface="Gaegu"/>
                <a:cs typeface="Gaegu"/>
                <a:sym typeface="Gaegu"/>
              </a:rPr>
              <a:t> </a:t>
            </a:r>
            <a:endParaRPr b="1" i="0" sz="1200" u="none" cap="none" strike="noStrike">
              <a:solidFill>
                <a:srgbClr val="000000"/>
              </a:solidFill>
              <a:latin typeface="Gaegu"/>
              <a:ea typeface="Gaegu"/>
              <a:cs typeface="Gaegu"/>
              <a:sym typeface="Gaegu"/>
            </a:endParaRPr>
          </a:p>
        </p:txBody>
      </p:sp>
      <p:sp>
        <p:nvSpPr>
          <p:cNvPr id="301" name="Google Shape;301;p12"/>
          <p:cNvSpPr/>
          <p:nvPr/>
        </p:nvSpPr>
        <p:spPr>
          <a:xfrm>
            <a:off x="134876" y="9306721"/>
            <a:ext cx="3784060" cy="941604"/>
          </a:xfrm>
          <a:custGeom>
            <a:rect b="b" l="l" r="r" t="t"/>
            <a:pathLst>
              <a:path extrusionOk="0" h="1164473" w="4049893">
                <a:moveTo>
                  <a:pt x="0" y="0"/>
                </a:moveTo>
                <a:lnTo>
                  <a:pt x="4049892" y="0"/>
                </a:lnTo>
                <a:lnTo>
                  <a:pt x="4049892" y="1164474"/>
                </a:lnTo>
                <a:lnTo>
                  <a:pt x="0" y="1164474"/>
                </a:lnTo>
                <a:lnTo>
                  <a:pt x="0" y="0"/>
                </a:lnTo>
                <a:close/>
              </a:path>
            </a:pathLst>
          </a:custGeom>
          <a:blipFill rotWithShape="1">
            <a:blip r:embed="rId14">
              <a:alphaModFix/>
            </a:blip>
            <a:stretch>
              <a:fillRect b="0" l="0" r="0" t="0"/>
            </a:stretch>
          </a:blipFill>
          <a:ln>
            <a:noFill/>
          </a:ln>
        </p:spPr>
      </p:sp>
      <p:sp>
        <p:nvSpPr>
          <p:cNvPr id="302" name="Google Shape;302;p12"/>
          <p:cNvSpPr/>
          <p:nvPr/>
        </p:nvSpPr>
        <p:spPr>
          <a:xfrm>
            <a:off x="4091120" y="9705580"/>
            <a:ext cx="1438010" cy="501631"/>
          </a:xfrm>
          <a:custGeom>
            <a:rect b="b" l="l" r="r" t="t"/>
            <a:pathLst>
              <a:path extrusionOk="0" h="501631" w="1438010">
                <a:moveTo>
                  <a:pt x="0" y="0"/>
                </a:moveTo>
                <a:lnTo>
                  <a:pt x="1438011" y="0"/>
                </a:lnTo>
                <a:lnTo>
                  <a:pt x="1438011" y="501631"/>
                </a:lnTo>
                <a:lnTo>
                  <a:pt x="0" y="501631"/>
                </a:lnTo>
                <a:lnTo>
                  <a:pt x="0" y="0"/>
                </a:lnTo>
                <a:close/>
              </a:path>
            </a:pathLst>
          </a:custGeom>
          <a:blipFill rotWithShape="1">
            <a:blip r:embed="rId15">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065" l="-1466" r="-2215" t="-10430"/>
            </a:stretch>
          </a:blipFill>
          <a:ln>
            <a:noFill/>
          </a:ln>
        </p:spPr>
      </p:sp>
      <p:grpSp>
        <p:nvGrpSpPr>
          <p:cNvPr id="110" name="Google Shape;110;p2"/>
          <p:cNvGrpSpPr/>
          <p:nvPr/>
        </p:nvGrpSpPr>
        <p:grpSpPr>
          <a:xfrm>
            <a:off x="1824563" y="1028702"/>
            <a:ext cx="16463437" cy="6622606"/>
            <a:chOff x="1" y="2"/>
            <a:chExt cx="21951248" cy="8830141"/>
          </a:xfrm>
        </p:grpSpPr>
        <p:sp>
          <p:nvSpPr>
            <p:cNvPr id="111" name="Google Shape;111;p2"/>
            <p:cNvSpPr/>
            <p:nvPr/>
          </p:nvSpPr>
          <p:spPr>
            <a:xfrm rot="92033">
              <a:off x="310257" y="481890"/>
              <a:ext cx="21536956" cy="8061446"/>
            </a:xfrm>
            <a:custGeom>
              <a:rect b="b" l="l" r="r" t="t"/>
              <a:pathLst>
                <a:path extrusionOk="0" h="8061446" w="21536956">
                  <a:moveTo>
                    <a:pt x="0" y="0"/>
                  </a:moveTo>
                  <a:lnTo>
                    <a:pt x="21536956" y="0"/>
                  </a:lnTo>
                  <a:lnTo>
                    <a:pt x="21536956" y="8061446"/>
                  </a:lnTo>
                  <a:lnTo>
                    <a:pt x="0" y="8061446"/>
                  </a:lnTo>
                  <a:lnTo>
                    <a:pt x="0" y="0"/>
                  </a:lnTo>
                  <a:close/>
                </a:path>
              </a:pathLst>
            </a:custGeom>
            <a:blipFill rotWithShape="1">
              <a:blip r:embed="rId4">
                <a:alphaModFix amt="60000"/>
              </a:blip>
              <a:stretch>
                <a:fillRect b="-1166" l="0" r="0" t="-12374"/>
              </a:stretch>
            </a:blipFill>
            <a:ln>
              <a:noFill/>
            </a:ln>
          </p:spPr>
        </p:sp>
        <p:sp>
          <p:nvSpPr>
            <p:cNvPr id="112" name="Google Shape;112;p2"/>
            <p:cNvSpPr/>
            <p:nvPr/>
          </p:nvSpPr>
          <p:spPr>
            <a:xfrm rot="92033">
              <a:off x="104037" y="286810"/>
              <a:ext cx="21536956" cy="8061446"/>
            </a:xfrm>
            <a:custGeom>
              <a:rect b="b" l="l" r="r" t="t"/>
              <a:pathLst>
                <a:path extrusionOk="0" h="8061446" w="21536956">
                  <a:moveTo>
                    <a:pt x="0" y="0"/>
                  </a:moveTo>
                  <a:lnTo>
                    <a:pt x="21536956" y="0"/>
                  </a:lnTo>
                  <a:lnTo>
                    <a:pt x="21536956" y="8061445"/>
                  </a:lnTo>
                  <a:lnTo>
                    <a:pt x="0" y="8061445"/>
                  </a:lnTo>
                  <a:lnTo>
                    <a:pt x="0" y="0"/>
                  </a:lnTo>
                  <a:close/>
                </a:path>
              </a:pathLst>
            </a:custGeom>
            <a:blipFill rotWithShape="1">
              <a:blip r:embed="rId5">
                <a:alphaModFix/>
              </a:blip>
              <a:stretch>
                <a:fillRect b="-1166" l="0" r="0" t="-12374"/>
              </a:stretch>
            </a:blipFill>
            <a:ln>
              <a:noFill/>
            </a:ln>
          </p:spPr>
        </p:sp>
      </p:grpSp>
      <p:sp>
        <p:nvSpPr>
          <p:cNvPr id="113" name="Google Shape;113;p2"/>
          <p:cNvSpPr txBox="1"/>
          <p:nvPr/>
        </p:nvSpPr>
        <p:spPr>
          <a:xfrm>
            <a:off x="2635024" y="1822056"/>
            <a:ext cx="14035941" cy="2623055"/>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None/>
            </a:pPr>
            <a:r>
              <a:rPr b="1" i="0" lang="en-US" sz="17220" u="none" cap="none" strike="noStrike">
                <a:solidFill>
                  <a:srgbClr val="000000"/>
                </a:solidFill>
                <a:latin typeface="Gaegu"/>
                <a:ea typeface="Gaegu"/>
                <a:cs typeface="Gaegu"/>
                <a:sym typeface="Gaegu"/>
              </a:rPr>
              <a:t>PARTNERS</a:t>
            </a:r>
            <a:endParaRPr/>
          </a:p>
        </p:txBody>
      </p:sp>
      <p:sp>
        <p:nvSpPr>
          <p:cNvPr id="114" name="Google Shape;114;p2"/>
          <p:cNvSpPr/>
          <p:nvPr/>
        </p:nvSpPr>
        <p:spPr>
          <a:xfrm rot="-1051246">
            <a:off x="-2552417" y="-2884738"/>
            <a:ext cx="5104835" cy="5104835"/>
          </a:xfrm>
          <a:custGeom>
            <a:rect b="b" l="l" r="r" t="t"/>
            <a:pathLst>
              <a:path extrusionOk="0" h="5104835" w="5104835">
                <a:moveTo>
                  <a:pt x="0" y="0"/>
                </a:moveTo>
                <a:lnTo>
                  <a:pt x="5104834" y="0"/>
                </a:lnTo>
                <a:lnTo>
                  <a:pt x="5104834" y="5104835"/>
                </a:lnTo>
                <a:lnTo>
                  <a:pt x="0" y="5104835"/>
                </a:lnTo>
                <a:lnTo>
                  <a:pt x="0" y="0"/>
                </a:lnTo>
                <a:close/>
              </a:path>
            </a:pathLst>
          </a:custGeom>
          <a:blipFill rotWithShape="1">
            <a:blip r:embed="rId6">
              <a:alphaModFix/>
            </a:blip>
            <a:stretch>
              <a:fillRect b="0" l="0" r="0" t="0"/>
            </a:stretch>
          </a:blipFill>
          <a:ln>
            <a:noFill/>
          </a:ln>
        </p:spPr>
      </p:sp>
      <p:sp>
        <p:nvSpPr>
          <p:cNvPr id="115" name="Google Shape;115;p2"/>
          <p:cNvSpPr/>
          <p:nvPr/>
        </p:nvSpPr>
        <p:spPr>
          <a:xfrm rot="3275443">
            <a:off x="2211959" y="2969126"/>
            <a:ext cx="1337326" cy="1218183"/>
          </a:xfrm>
          <a:custGeom>
            <a:rect b="b" l="l" r="r" t="t"/>
            <a:pathLst>
              <a:path extrusionOk="0" h="1218183" w="1337326">
                <a:moveTo>
                  <a:pt x="0" y="0"/>
                </a:moveTo>
                <a:lnTo>
                  <a:pt x="1337327" y="0"/>
                </a:lnTo>
                <a:lnTo>
                  <a:pt x="1337327" y="1218183"/>
                </a:lnTo>
                <a:lnTo>
                  <a:pt x="0" y="1218183"/>
                </a:lnTo>
                <a:lnTo>
                  <a:pt x="0" y="0"/>
                </a:lnTo>
                <a:close/>
              </a:path>
            </a:pathLst>
          </a:custGeom>
          <a:blipFill rotWithShape="1">
            <a:blip r:embed="rId7">
              <a:alphaModFix/>
            </a:blip>
            <a:stretch>
              <a:fillRect b="0" l="0" r="0" t="0"/>
            </a:stretch>
          </a:blipFill>
          <a:ln>
            <a:noFill/>
          </a:ln>
        </p:spPr>
      </p:sp>
      <p:sp>
        <p:nvSpPr>
          <p:cNvPr id="116" name="Google Shape;116;p2"/>
          <p:cNvSpPr/>
          <p:nvPr/>
        </p:nvSpPr>
        <p:spPr>
          <a:xfrm rot="5488621">
            <a:off x="4959759" y="6772582"/>
            <a:ext cx="2174492" cy="3388019"/>
          </a:xfrm>
          <a:custGeom>
            <a:rect b="b" l="l" r="r" t="t"/>
            <a:pathLst>
              <a:path extrusionOk="0" h="3388019" w="2174492">
                <a:moveTo>
                  <a:pt x="0" y="0"/>
                </a:moveTo>
                <a:lnTo>
                  <a:pt x="2174492" y="0"/>
                </a:lnTo>
                <a:lnTo>
                  <a:pt x="2174492" y="3388019"/>
                </a:lnTo>
                <a:lnTo>
                  <a:pt x="0" y="3388019"/>
                </a:lnTo>
                <a:lnTo>
                  <a:pt x="0" y="0"/>
                </a:lnTo>
                <a:close/>
              </a:path>
            </a:pathLst>
          </a:custGeom>
          <a:blipFill rotWithShape="1">
            <a:blip r:embed="rId8">
              <a:alphaModFix/>
            </a:blip>
            <a:stretch>
              <a:fillRect b="0" l="0" r="0" t="0"/>
            </a:stretch>
          </a:blipFill>
          <a:ln>
            <a:noFill/>
          </a:ln>
        </p:spPr>
      </p:sp>
      <p:sp>
        <p:nvSpPr>
          <p:cNvPr id="117" name="Google Shape;117;p2"/>
          <p:cNvSpPr/>
          <p:nvPr/>
        </p:nvSpPr>
        <p:spPr>
          <a:xfrm rot="-1304326">
            <a:off x="884830" y="3954490"/>
            <a:ext cx="3500388" cy="5714919"/>
          </a:xfrm>
          <a:custGeom>
            <a:rect b="b" l="l" r="r" t="t"/>
            <a:pathLst>
              <a:path extrusionOk="0" h="5714919" w="3500388">
                <a:moveTo>
                  <a:pt x="0" y="0"/>
                </a:moveTo>
                <a:lnTo>
                  <a:pt x="3500388" y="0"/>
                </a:lnTo>
                <a:lnTo>
                  <a:pt x="3500388" y="5714919"/>
                </a:lnTo>
                <a:lnTo>
                  <a:pt x="0" y="5714919"/>
                </a:lnTo>
                <a:lnTo>
                  <a:pt x="0" y="0"/>
                </a:lnTo>
                <a:close/>
              </a:path>
            </a:pathLst>
          </a:custGeom>
          <a:blipFill rotWithShape="1">
            <a:blip r:embed="rId9">
              <a:alphaModFix amt="60000"/>
            </a:blip>
            <a:stretch>
              <a:fillRect b="0" l="0" r="0" t="0"/>
            </a:stretch>
          </a:blipFill>
          <a:ln>
            <a:noFill/>
          </a:ln>
        </p:spPr>
      </p:sp>
      <p:sp>
        <p:nvSpPr>
          <p:cNvPr id="118" name="Google Shape;118;p2"/>
          <p:cNvSpPr/>
          <p:nvPr/>
        </p:nvSpPr>
        <p:spPr>
          <a:xfrm flipH="1" rot="4057876">
            <a:off x="5349529" y="-2905"/>
            <a:ext cx="1394952" cy="2759798"/>
          </a:xfrm>
          <a:custGeom>
            <a:rect b="b" l="l" r="r" t="t"/>
            <a:pathLst>
              <a:path extrusionOk="0" h="2759798" w="1394952">
                <a:moveTo>
                  <a:pt x="1394952" y="0"/>
                </a:moveTo>
                <a:lnTo>
                  <a:pt x="0" y="0"/>
                </a:lnTo>
                <a:lnTo>
                  <a:pt x="0" y="2759798"/>
                </a:lnTo>
                <a:lnTo>
                  <a:pt x="1394952" y="2759798"/>
                </a:lnTo>
                <a:lnTo>
                  <a:pt x="1394952" y="0"/>
                </a:lnTo>
                <a:close/>
              </a:path>
            </a:pathLst>
          </a:custGeom>
          <a:blipFill rotWithShape="1">
            <a:blip r:embed="rId10">
              <a:alphaModFix/>
            </a:blip>
            <a:stretch>
              <a:fillRect b="0" l="0" r="0" t="0"/>
            </a:stretch>
          </a:blipFill>
          <a:ln>
            <a:noFill/>
          </a:ln>
        </p:spPr>
      </p:sp>
      <p:sp>
        <p:nvSpPr>
          <p:cNvPr id="119" name="Google Shape;119;p2"/>
          <p:cNvSpPr/>
          <p:nvPr/>
        </p:nvSpPr>
        <p:spPr>
          <a:xfrm rot="-1051246">
            <a:off x="15805535" y="8247789"/>
            <a:ext cx="5104835" cy="5104835"/>
          </a:xfrm>
          <a:custGeom>
            <a:rect b="b" l="l" r="r" t="t"/>
            <a:pathLst>
              <a:path extrusionOk="0" h="5104835" w="5104835">
                <a:moveTo>
                  <a:pt x="0" y="0"/>
                </a:moveTo>
                <a:lnTo>
                  <a:pt x="5104835" y="0"/>
                </a:lnTo>
                <a:lnTo>
                  <a:pt x="5104835" y="5104835"/>
                </a:lnTo>
                <a:lnTo>
                  <a:pt x="0" y="5104835"/>
                </a:lnTo>
                <a:lnTo>
                  <a:pt x="0" y="0"/>
                </a:lnTo>
                <a:close/>
              </a:path>
            </a:pathLst>
          </a:custGeom>
          <a:blipFill rotWithShape="1">
            <a:blip r:embed="rId6">
              <a:alphaModFix/>
            </a:blip>
            <a:stretch>
              <a:fillRect b="0" l="0" r="0" t="0"/>
            </a:stretch>
          </a:blipFill>
          <a:ln>
            <a:noFill/>
          </a:ln>
        </p:spPr>
      </p:sp>
      <p:sp>
        <p:nvSpPr>
          <p:cNvPr id="120" name="Google Shape;120;p2"/>
          <p:cNvSpPr/>
          <p:nvPr/>
        </p:nvSpPr>
        <p:spPr>
          <a:xfrm flipH="1" rot="-4582645">
            <a:off x="12031117" y="6083837"/>
            <a:ext cx="1394952" cy="2759798"/>
          </a:xfrm>
          <a:custGeom>
            <a:rect b="b" l="l" r="r" t="t"/>
            <a:pathLst>
              <a:path extrusionOk="0" h="2759798" w="1394952">
                <a:moveTo>
                  <a:pt x="1394952" y="0"/>
                </a:moveTo>
                <a:lnTo>
                  <a:pt x="0" y="0"/>
                </a:lnTo>
                <a:lnTo>
                  <a:pt x="0" y="2759797"/>
                </a:lnTo>
                <a:lnTo>
                  <a:pt x="1394952" y="2759797"/>
                </a:lnTo>
                <a:lnTo>
                  <a:pt x="1394952" y="0"/>
                </a:lnTo>
                <a:close/>
              </a:path>
            </a:pathLst>
          </a:custGeom>
          <a:blipFill rotWithShape="1">
            <a:blip r:embed="rId10">
              <a:alphaModFix/>
            </a:blip>
            <a:stretch>
              <a:fillRect b="0" l="0" r="0" t="0"/>
            </a:stretch>
          </a:blipFill>
          <a:ln>
            <a:noFill/>
          </a:ln>
        </p:spPr>
      </p:sp>
      <p:sp>
        <p:nvSpPr>
          <p:cNvPr id="121" name="Google Shape;121;p2"/>
          <p:cNvSpPr/>
          <p:nvPr/>
        </p:nvSpPr>
        <p:spPr>
          <a:xfrm>
            <a:off x="14957186" y="4098409"/>
            <a:ext cx="1598230" cy="1598230"/>
          </a:xfrm>
          <a:custGeom>
            <a:rect b="b" l="l" r="r" t="t"/>
            <a:pathLst>
              <a:path extrusionOk="0" h="1598230" w="1598230">
                <a:moveTo>
                  <a:pt x="0" y="0"/>
                </a:moveTo>
                <a:lnTo>
                  <a:pt x="1598230" y="0"/>
                </a:lnTo>
                <a:lnTo>
                  <a:pt x="1598230" y="1598231"/>
                </a:lnTo>
                <a:lnTo>
                  <a:pt x="0" y="1598231"/>
                </a:lnTo>
                <a:lnTo>
                  <a:pt x="0" y="0"/>
                </a:lnTo>
                <a:close/>
              </a:path>
            </a:pathLst>
          </a:custGeom>
          <a:blipFill rotWithShape="1">
            <a:blip r:embed="rId11">
              <a:alphaModFix/>
            </a:blip>
            <a:stretch>
              <a:fillRect b="0" l="0" r="0" t="0"/>
            </a:stretch>
          </a:blipFill>
          <a:ln>
            <a:noFill/>
          </a:ln>
        </p:spPr>
      </p:sp>
      <p:sp>
        <p:nvSpPr>
          <p:cNvPr id="122" name="Google Shape;122;p2"/>
          <p:cNvSpPr/>
          <p:nvPr/>
        </p:nvSpPr>
        <p:spPr>
          <a:xfrm>
            <a:off x="15155538" y="1376994"/>
            <a:ext cx="2496910" cy="2201223"/>
          </a:xfrm>
          <a:custGeom>
            <a:rect b="b" l="l" r="r" t="t"/>
            <a:pathLst>
              <a:path extrusionOk="0" h="2201223" w="2496910">
                <a:moveTo>
                  <a:pt x="0" y="0"/>
                </a:moveTo>
                <a:lnTo>
                  <a:pt x="2496910" y="0"/>
                </a:lnTo>
                <a:lnTo>
                  <a:pt x="2496910" y="2201223"/>
                </a:lnTo>
                <a:lnTo>
                  <a:pt x="0" y="2201223"/>
                </a:lnTo>
                <a:lnTo>
                  <a:pt x="0" y="0"/>
                </a:lnTo>
                <a:close/>
              </a:path>
            </a:pathLst>
          </a:custGeom>
          <a:blipFill rotWithShape="1">
            <a:blip r:embed="rId12">
              <a:alphaModFix/>
            </a:blip>
            <a:stretch>
              <a:fillRect b="0" l="0" r="0" t="0"/>
            </a:stretch>
          </a:blipFill>
          <a:ln>
            <a:noFill/>
          </a:ln>
        </p:spPr>
      </p:sp>
      <p:sp>
        <p:nvSpPr>
          <p:cNvPr id="123" name="Google Shape;123;p2"/>
          <p:cNvSpPr/>
          <p:nvPr/>
        </p:nvSpPr>
        <p:spPr>
          <a:xfrm>
            <a:off x="12854416" y="3630786"/>
            <a:ext cx="2301122" cy="2301122"/>
          </a:xfrm>
          <a:custGeom>
            <a:rect b="b" l="l" r="r" t="t"/>
            <a:pathLst>
              <a:path extrusionOk="0" h="2301122" w="2301122">
                <a:moveTo>
                  <a:pt x="0" y="0"/>
                </a:moveTo>
                <a:lnTo>
                  <a:pt x="2301122" y="0"/>
                </a:lnTo>
                <a:lnTo>
                  <a:pt x="2301122" y="2301122"/>
                </a:lnTo>
                <a:lnTo>
                  <a:pt x="0" y="2301122"/>
                </a:lnTo>
                <a:lnTo>
                  <a:pt x="0" y="0"/>
                </a:lnTo>
                <a:close/>
              </a:path>
            </a:pathLst>
          </a:custGeom>
          <a:blipFill rotWithShape="1">
            <a:blip r:embed="rId13">
              <a:alphaModFix/>
            </a:blip>
            <a:stretch>
              <a:fillRect b="0" l="0" r="0" t="0"/>
            </a:stretch>
          </a:blipFill>
          <a:ln>
            <a:noFill/>
          </a:ln>
        </p:spPr>
      </p:sp>
      <p:sp>
        <p:nvSpPr>
          <p:cNvPr id="124" name="Google Shape;124;p2"/>
          <p:cNvSpPr/>
          <p:nvPr/>
        </p:nvSpPr>
        <p:spPr>
          <a:xfrm>
            <a:off x="3764485" y="4098409"/>
            <a:ext cx="1907058" cy="1907058"/>
          </a:xfrm>
          <a:custGeom>
            <a:rect b="b" l="l" r="r" t="t"/>
            <a:pathLst>
              <a:path extrusionOk="0" h="1907058" w="1907058">
                <a:moveTo>
                  <a:pt x="0" y="0"/>
                </a:moveTo>
                <a:lnTo>
                  <a:pt x="1907058" y="0"/>
                </a:lnTo>
                <a:lnTo>
                  <a:pt x="1907058" y="1907058"/>
                </a:lnTo>
                <a:lnTo>
                  <a:pt x="0" y="1907058"/>
                </a:lnTo>
                <a:lnTo>
                  <a:pt x="0" y="0"/>
                </a:lnTo>
                <a:close/>
              </a:path>
            </a:pathLst>
          </a:custGeom>
          <a:blipFill rotWithShape="1">
            <a:blip r:embed="rId14">
              <a:alphaModFix/>
            </a:blip>
            <a:stretch>
              <a:fillRect b="0" l="0" r="0" t="0"/>
            </a:stretch>
          </a:blipFill>
          <a:ln>
            <a:noFill/>
          </a:ln>
        </p:spPr>
      </p:sp>
      <p:sp>
        <p:nvSpPr>
          <p:cNvPr id="125" name="Google Shape;125;p2"/>
          <p:cNvSpPr/>
          <p:nvPr/>
        </p:nvSpPr>
        <p:spPr>
          <a:xfrm>
            <a:off x="10601628" y="4098409"/>
            <a:ext cx="2494556" cy="1833498"/>
          </a:xfrm>
          <a:custGeom>
            <a:rect b="b" l="l" r="r" t="t"/>
            <a:pathLst>
              <a:path extrusionOk="0" h="1833498" w="2494556">
                <a:moveTo>
                  <a:pt x="0" y="0"/>
                </a:moveTo>
                <a:lnTo>
                  <a:pt x="2494556" y="0"/>
                </a:lnTo>
                <a:lnTo>
                  <a:pt x="2494556" y="1833499"/>
                </a:lnTo>
                <a:lnTo>
                  <a:pt x="0" y="1833499"/>
                </a:lnTo>
                <a:lnTo>
                  <a:pt x="0" y="0"/>
                </a:lnTo>
                <a:close/>
              </a:path>
            </a:pathLst>
          </a:custGeom>
          <a:blipFill rotWithShape="1">
            <a:blip r:embed="rId15">
              <a:alphaModFix/>
            </a:blip>
            <a:stretch>
              <a:fillRect b="0" l="0" r="0" t="0"/>
            </a:stretch>
          </a:blipFill>
          <a:ln>
            <a:noFill/>
          </a:ln>
        </p:spPr>
      </p:sp>
      <p:sp>
        <p:nvSpPr>
          <p:cNvPr id="126" name="Google Shape;126;p2"/>
          <p:cNvSpPr/>
          <p:nvPr/>
        </p:nvSpPr>
        <p:spPr>
          <a:xfrm>
            <a:off x="5671543" y="4445111"/>
            <a:ext cx="2541183" cy="894560"/>
          </a:xfrm>
          <a:custGeom>
            <a:rect b="b" l="l" r="r" t="t"/>
            <a:pathLst>
              <a:path extrusionOk="0" h="894560" w="2541183">
                <a:moveTo>
                  <a:pt x="0" y="0"/>
                </a:moveTo>
                <a:lnTo>
                  <a:pt x="2541183" y="0"/>
                </a:lnTo>
                <a:lnTo>
                  <a:pt x="2541183" y="894560"/>
                </a:lnTo>
                <a:lnTo>
                  <a:pt x="0" y="894560"/>
                </a:lnTo>
                <a:lnTo>
                  <a:pt x="0" y="0"/>
                </a:lnTo>
                <a:close/>
              </a:path>
            </a:pathLst>
          </a:custGeom>
          <a:blipFill rotWithShape="1">
            <a:blip r:embed="rId16">
              <a:alphaModFix/>
            </a:blip>
            <a:stretch>
              <a:fillRect b="0" l="0" r="0" t="0"/>
            </a:stretch>
          </a:blipFill>
          <a:ln>
            <a:noFill/>
          </a:ln>
        </p:spPr>
      </p:sp>
      <p:sp>
        <p:nvSpPr>
          <p:cNvPr id="127" name="Google Shape;127;p2"/>
          <p:cNvSpPr/>
          <p:nvPr/>
        </p:nvSpPr>
        <p:spPr>
          <a:xfrm>
            <a:off x="125360" y="9031422"/>
            <a:ext cx="4049893" cy="1164473"/>
          </a:xfrm>
          <a:custGeom>
            <a:rect b="b" l="l" r="r" t="t"/>
            <a:pathLst>
              <a:path extrusionOk="0" h="1164473" w="4049893">
                <a:moveTo>
                  <a:pt x="0" y="0"/>
                </a:moveTo>
                <a:lnTo>
                  <a:pt x="4049893" y="0"/>
                </a:lnTo>
                <a:lnTo>
                  <a:pt x="4049893" y="1164473"/>
                </a:lnTo>
                <a:lnTo>
                  <a:pt x="0" y="1164473"/>
                </a:lnTo>
                <a:lnTo>
                  <a:pt x="0" y="0"/>
                </a:lnTo>
                <a:close/>
              </a:path>
            </a:pathLst>
          </a:custGeom>
          <a:blipFill rotWithShape="1">
            <a:blip r:embed="rId17">
              <a:alphaModFix/>
            </a:blip>
            <a:stretch>
              <a:fillRect b="0" l="0" r="0" t="0"/>
            </a:stretch>
          </a:blipFill>
          <a:ln>
            <a:noFill/>
          </a:ln>
        </p:spPr>
      </p:sp>
      <p:sp>
        <p:nvSpPr>
          <p:cNvPr id="128" name="Google Shape;128;p2"/>
          <p:cNvSpPr/>
          <p:nvPr/>
        </p:nvSpPr>
        <p:spPr>
          <a:xfrm>
            <a:off x="8112639" y="4557412"/>
            <a:ext cx="2644200" cy="989052"/>
          </a:xfrm>
          <a:custGeom>
            <a:rect b="b" l="l" r="r" t="t"/>
            <a:pathLst>
              <a:path extrusionOk="0" h="989052" w="2644200">
                <a:moveTo>
                  <a:pt x="0" y="0"/>
                </a:moveTo>
                <a:lnTo>
                  <a:pt x="2644200" y="0"/>
                </a:lnTo>
                <a:lnTo>
                  <a:pt x="2644200" y="989052"/>
                </a:lnTo>
                <a:lnTo>
                  <a:pt x="0" y="989052"/>
                </a:lnTo>
                <a:lnTo>
                  <a:pt x="0" y="0"/>
                </a:lnTo>
                <a:close/>
              </a:path>
            </a:pathLst>
          </a:custGeom>
          <a:blipFill rotWithShape="1">
            <a:blip r:embed="rId18">
              <a:alphaModFix/>
            </a:blip>
            <a:stretch>
              <a:fillRect b="0" l="0" r="0" t="0"/>
            </a:stretch>
          </a:blipFill>
          <a:ln>
            <a:noFill/>
          </a:ln>
        </p:spPr>
      </p:sp>
      <p:sp>
        <p:nvSpPr>
          <p:cNvPr id="129" name="Google Shape;129;p2"/>
          <p:cNvSpPr txBox="1"/>
          <p:nvPr/>
        </p:nvSpPr>
        <p:spPr>
          <a:xfrm>
            <a:off x="5769257" y="8804617"/>
            <a:ext cx="6823447" cy="453610"/>
          </a:xfrm>
          <a:prstGeom prst="rect">
            <a:avLst/>
          </a:prstGeom>
          <a:noFill/>
          <a:ln>
            <a:noFill/>
          </a:ln>
        </p:spPr>
        <p:txBody>
          <a:bodyPr anchorCtr="0" anchor="t" bIns="0" lIns="0" spcFirstLastPara="1" rIns="0" wrap="square" tIns="0">
            <a:spAutoFit/>
          </a:bodyPr>
          <a:lstStyle/>
          <a:p>
            <a:pPr indent="0" lvl="0" marL="0" marR="0" rtl="0" algn="ctr">
              <a:lnSpc>
                <a:spcPct val="95013"/>
              </a:lnSpc>
              <a:spcBef>
                <a:spcPts val="0"/>
              </a:spcBef>
              <a:spcAft>
                <a:spcPts val="0"/>
              </a:spcAft>
              <a:buNone/>
            </a:pPr>
            <a:r>
              <a:rPr b="1" i="0" lang="en-US" sz="3008" u="none" cap="none" strike="noStrike">
                <a:solidFill>
                  <a:srgbClr val="FFFFFF"/>
                </a:solidFill>
                <a:latin typeface="Gaegu"/>
                <a:ea typeface="Gaegu"/>
                <a:cs typeface="Gaegu"/>
                <a:sym typeface="Gaegu"/>
              </a:rPr>
              <a:t>Çerokider@</a:t>
            </a:r>
            <a:endParaRPr/>
          </a:p>
        </p:txBody>
      </p:sp>
      <p:sp>
        <p:nvSpPr>
          <p:cNvPr id="130" name="Google Shape;130;p2"/>
          <p:cNvSpPr txBox="1"/>
          <p:nvPr/>
        </p:nvSpPr>
        <p:spPr>
          <a:xfrm>
            <a:off x="2973867" y="1335269"/>
            <a:ext cx="14035941" cy="7925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45" u="none" cap="none" strike="noStrike">
                <a:solidFill>
                  <a:srgbClr val="000000"/>
                </a:solidFill>
                <a:latin typeface="Gaegu"/>
                <a:ea typeface="Gaegu"/>
                <a:cs typeface="Gaegu"/>
                <a:sym typeface="Gaegu"/>
              </a:rPr>
              <a:t>2021-1-DE04-KA220-YOU-000029209</a:t>
            </a:r>
            <a:endParaRPr/>
          </a:p>
        </p:txBody>
      </p:sp>
      <p:sp>
        <p:nvSpPr>
          <p:cNvPr id="131" name="Google Shape;131;p2"/>
          <p:cNvSpPr/>
          <p:nvPr/>
        </p:nvSpPr>
        <p:spPr>
          <a:xfrm>
            <a:off x="4600075" y="9694263"/>
            <a:ext cx="1438010" cy="501631"/>
          </a:xfrm>
          <a:custGeom>
            <a:rect b="b" l="l" r="r" t="t"/>
            <a:pathLst>
              <a:path extrusionOk="0" h="501631" w="1438010">
                <a:moveTo>
                  <a:pt x="0" y="0"/>
                </a:moveTo>
                <a:lnTo>
                  <a:pt x="1438011" y="0"/>
                </a:lnTo>
                <a:lnTo>
                  <a:pt x="1438011" y="501632"/>
                </a:lnTo>
                <a:lnTo>
                  <a:pt x="0" y="501632"/>
                </a:lnTo>
                <a:lnTo>
                  <a:pt x="0" y="0"/>
                </a:lnTo>
                <a:close/>
              </a:path>
            </a:pathLst>
          </a:custGeom>
          <a:blipFill rotWithShape="1">
            <a:blip r:embed="rId19">
              <a:alphaModFix/>
            </a:blip>
            <a:stretch>
              <a:fillRect b="0" l="0" r="0" t="0"/>
            </a:stretch>
          </a:blipFill>
          <a:ln>
            <a:noFill/>
          </a:ln>
        </p:spPr>
      </p:sp>
      <p:sp>
        <p:nvSpPr>
          <p:cNvPr id="132" name="Google Shape;132;p2"/>
          <p:cNvSpPr txBox="1"/>
          <p:nvPr/>
        </p:nvSpPr>
        <p:spPr>
          <a:xfrm>
            <a:off x="6738335" y="9394208"/>
            <a:ext cx="8730265" cy="769441"/>
          </a:xfrm>
          <a:prstGeom prst="rect">
            <a:avLst/>
          </a:prstGeom>
          <a:noFill/>
          <a:ln>
            <a:noFill/>
          </a:ln>
        </p:spPr>
        <p:txBody>
          <a:bodyPr anchorCtr="0" anchor="t" bIns="0" lIns="0" spcFirstLastPara="1" rIns="0" wrap="square" tIns="0">
            <a:spAutoFit/>
          </a:bodyPr>
          <a:lstStyle/>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The European Commission's support for the production of this publication does not constitute an endorsement of the contents, which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reflect the views only of the authors, and the Commission cannot be held responsible for any use which may be made of the information contained therein. Project Number: 2021-1-DE04-KA220-YOU-000029209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      For more details visit our official website: </a:t>
            </a:r>
            <a:r>
              <a:rPr b="1" i="0" lang="en-US" sz="1200" u="sng" cap="none" strike="noStrike">
                <a:solidFill>
                  <a:srgbClr val="000000"/>
                </a:solidFill>
                <a:latin typeface="Gaegu"/>
                <a:ea typeface="Gaegu"/>
                <a:cs typeface="Gaegu"/>
                <a:sym typeface="Gaegu"/>
                <a:hlinkClick r:id="rId20">
                  <a:extLst>
                    <a:ext uri="{A12FA001-AC4F-418D-AE19-62706E023703}">
                      <ahyp:hlinkClr val="tx"/>
                    </a:ext>
                  </a:extLst>
                </a:hlinkClick>
              </a:rPr>
              <a:t>https://www.e-greenworld.org/</a:t>
            </a:r>
            <a:r>
              <a:rPr b="1" i="0" lang="en-US" sz="1200" u="none" cap="none" strike="noStrike">
                <a:solidFill>
                  <a:srgbClr val="000000"/>
                </a:solidFill>
                <a:latin typeface="Gaegu"/>
                <a:ea typeface="Gaegu"/>
                <a:cs typeface="Gaegu"/>
                <a:sym typeface="Gaegu"/>
              </a:rPr>
              <a:t> </a:t>
            </a:r>
            <a:endParaRPr b="1" i="0" sz="1200" u="none" cap="none" strike="noStrike">
              <a:solidFill>
                <a:srgbClr val="000000"/>
              </a:solidFill>
              <a:latin typeface="Gaegu"/>
              <a:ea typeface="Gaegu"/>
              <a:cs typeface="Gaegu"/>
              <a:sym typeface="Gaegu"/>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3"/>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065" l="-1466" r="-2215" t="-10430"/>
            </a:stretch>
          </a:blipFill>
          <a:ln>
            <a:noFill/>
          </a:ln>
        </p:spPr>
      </p:sp>
      <p:sp>
        <p:nvSpPr>
          <p:cNvPr id="138" name="Google Shape;138;p3"/>
          <p:cNvSpPr/>
          <p:nvPr/>
        </p:nvSpPr>
        <p:spPr>
          <a:xfrm>
            <a:off x="1028700" y="2138798"/>
            <a:ext cx="11353788" cy="2195529"/>
          </a:xfrm>
          <a:custGeom>
            <a:rect b="b" l="l" r="r" t="t"/>
            <a:pathLst>
              <a:path extrusionOk="0" h="2195529" w="11353788">
                <a:moveTo>
                  <a:pt x="0" y="0"/>
                </a:moveTo>
                <a:lnTo>
                  <a:pt x="11353788" y="0"/>
                </a:lnTo>
                <a:lnTo>
                  <a:pt x="11353788" y="2195529"/>
                </a:lnTo>
                <a:lnTo>
                  <a:pt x="0" y="2195529"/>
                </a:lnTo>
                <a:lnTo>
                  <a:pt x="0" y="0"/>
                </a:lnTo>
                <a:close/>
              </a:path>
            </a:pathLst>
          </a:custGeom>
          <a:blipFill rotWithShape="1">
            <a:blip r:embed="rId4">
              <a:alphaModFix/>
            </a:blip>
            <a:stretch>
              <a:fillRect b="-31400" l="0" r="0" t="-88369"/>
            </a:stretch>
          </a:blipFill>
          <a:ln>
            <a:noFill/>
          </a:ln>
        </p:spPr>
      </p:sp>
      <p:sp>
        <p:nvSpPr>
          <p:cNvPr id="139" name="Google Shape;139;p3"/>
          <p:cNvSpPr/>
          <p:nvPr/>
        </p:nvSpPr>
        <p:spPr>
          <a:xfrm rot="4050216">
            <a:off x="15772048" y="419609"/>
            <a:ext cx="1337326" cy="1218183"/>
          </a:xfrm>
          <a:custGeom>
            <a:rect b="b" l="l" r="r" t="t"/>
            <a:pathLst>
              <a:path extrusionOk="0" h="1218183" w="1337326">
                <a:moveTo>
                  <a:pt x="0" y="0"/>
                </a:moveTo>
                <a:lnTo>
                  <a:pt x="1337326" y="0"/>
                </a:lnTo>
                <a:lnTo>
                  <a:pt x="1337326" y="1218182"/>
                </a:lnTo>
                <a:lnTo>
                  <a:pt x="0" y="1218182"/>
                </a:lnTo>
                <a:lnTo>
                  <a:pt x="0" y="0"/>
                </a:lnTo>
                <a:close/>
              </a:path>
            </a:pathLst>
          </a:custGeom>
          <a:blipFill rotWithShape="1">
            <a:blip r:embed="rId5">
              <a:alphaModFix/>
            </a:blip>
            <a:stretch>
              <a:fillRect b="0" l="0" r="0" t="0"/>
            </a:stretch>
          </a:blipFill>
          <a:ln>
            <a:noFill/>
          </a:ln>
        </p:spPr>
      </p:sp>
      <p:sp>
        <p:nvSpPr>
          <p:cNvPr id="140" name="Google Shape;140;p3"/>
          <p:cNvSpPr/>
          <p:nvPr/>
        </p:nvSpPr>
        <p:spPr>
          <a:xfrm rot="-2700000">
            <a:off x="13165297" y="7734583"/>
            <a:ext cx="5104835" cy="5104835"/>
          </a:xfrm>
          <a:custGeom>
            <a:rect b="b" l="l" r="r" t="t"/>
            <a:pathLst>
              <a:path extrusionOk="0" h="5104835" w="5104835">
                <a:moveTo>
                  <a:pt x="0" y="0"/>
                </a:moveTo>
                <a:lnTo>
                  <a:pt x="5104835" y="0"/>
                </a:lnTo>
                <a:lnTo>
                  <a:pt x="5104835" y="5104834"/>
                </a:lnTo>
                <a:lnTo>
                  <a:pt x="0" y="5104834"/>
                </a:lnTo>
                <a:lnTo>
                  <a:pt x="0" y="0"/>
                </a:lnTo>
                <a:close/>
              </a:path>
            </a:pathLst>
          </a:custGeom>
          <a:blipFill rotWithShape="1">
            <a:blip r:embed="rId6">
              <a:alphaModFix/>
            </a:blip>
            <a:stretch>
              <a:fillRect b="0" l="0" r="0" t="0"/>
            </a:stretch>
          </a:blipFill>
          <a:ln>
            <a:noFill/>
          </a:ln>
        </p:spPr>
      </p:sp>
      <p:sp>
        <p:nvSpPr>
          <p:cNvPr id="141" name="Google Shape;141;p3"/>
          <p:cNvSpPr/>
          <p:nvPr/>
        </p:nvSpPr>
        <p:spPr>
          <a:xfrm>
            <a:off x="134875" y="9083852"/>
            <a:ext cx="4049893" cy="1164473"/>
          </a:xfrm>
          <a:custGeom>
            <a:rect b="b" l="l" r="r" t="t"/>
            <a:pathLst>
              <a:path extrusionOk="0" h="1164473" w="4049893">
                <a:moveTo>
                  <a:pt x="0" y="0"/>
                </a:moveTo>
                <a:lnTo>
                  <a:pt x="4049892" y="0"/>
                </a:lnTo>
                <a:lnTo>
                  <a:pt x="4049892" y="1164474"/>
                </a:lnTo>
                <a:lnTo>
                  <a:pt x="0" y="1164474"/>
                </a:lnTo>
                <a:lnTo>
                  <a:pt x="0" y="0"/>
                </a:lnTo>
                <a:close/>
              </a:path>
            </a:pathLst>
          </a:custGeom>
          <a:blipFill rotWithShape="1">
            <a:blip r:embed="rId7">
              <a:alphaModFix/>
            </a:blip>
            <a:stretch>
              <a:fillRect b="0" l="0" r="0" t="0"/>
            </a:stretch>
          </a:blipFill>
          <a:ln>
            <a:noFill/>
          </a:ln>
        </p:spPr>
      </p:sp>
      <p:sp>
        <p:nvSpPr>
          <p:cNvPr id="142" name="Google Shape;142;p3"/>
          <p:cNvSpPr/>
          <p:nvPr/>
        </p:nvSpPr>
        <p:spPr>
          <a:xfrm>
            <a:off x="12382488" y="2138798"/>
            <a:ext cx="5596030" cy="4933342"/>
          </a:xfrm>
          <a:custGeom>
            <a:rect b="b" l="l" r="r" t="t"/>
            <a:pathLst>
              <a:path extrusionOk="0" h="4933342" w="5596030">
                <a:moveTo>
                  <a:pt x="0" y="0"/>
                </a:moveTo>
                <a:lnTo>
                  <a:pt x="5596030" y="0"/>
                </a:lnTo>
                <a:lnTo>
                  <a:pt x="5596030" y="4933342"/>
                </a:lnTo>
                <a:lnTo>
                  <a:pt x="0" y="4933342"/>
                </a:lnTo>
                <a:lnTo>
                  <a:pt x="0" y="0"/>
                </a:lnTo>
                <a:close/>
              </a:path>
            </a:pathLst>
          </a:custGeom>
          <a:blipFill rotWithShape="1">
            <a:blip r:embed="rId8">
              <a:alphaModFix/>
            </a:blip>
            <a:stretch>
              <a:fillRect b="0" l="0" r="0" t="0"/>
            </a:stretch>
          </a:blipFill>
          <a:ln>
            <a:noFill/>
          </a:ln>
        </p:spPr>
      </p:sp>
      <p:sp>
        <p:nvSpPr>
          <p:cNvPr id="143" name="Google Shape;143;p3"/>
          <p:cNvSpPr txBox="1"/>
          <p:nvPr/>
        </p:nvSpPr>
        <p:spPr>
          <a:xfrm>
            <a:off x="606739" y="2474107"/>
            <a:ext cx="11353788" cy="1372510"/>
          </a:xfrm>
          <a:prstGeom prst="rect">
            <a:avLst/>
          </a:prstGeom>
          <a:noFill/>
          <a:ln>
            <a:noFill/>
          </a:ln>
        </p:spPr>
        <p:txBody>
          <a:bodyPr anchorCtr="0" anchor="t" bIns="0" lIns="0" spcFirstLastPara="1" rIns="0" wrap="square" tIns="0">
            <a:spAutoFit/>
          </a:bodyPr>
          <a:lstStyle/>
          <a:p>
            <a:pPr indent="0" lvl="0" marL="0" marR="0" rtl="0" algn="ctr">
              <a:lnSpc>
                <a:spcPct val="140021"/>
              </a:lnSpc>
              <a:spcBef>
                <a:spcPts val="0"/>
              </a:spcBef>
              <a:spcAft>
                <a:spcPts val="0"/>
              </a:spcAft>
              <a:buNone/>
            </a:pPr>
            <a:r>
              <a:rPr b="1" i="0" lang="en-US" sz="3708" u="none" cap="none" strike="noStrike">
                <a:solidFill>
                  <a:srgbClr val="000000"/>
                </a:solidFill>
                <a:latin typeface="Gaegu"/>
                <a:ea typeface="Gaegu"/>
                <a:cs typeface="Gaegu"/>
                <a:sym typeface="Gaegu"/>
              </a:rPr>
              <a:t>Module 1: Ethical and Aesthetic Values in </a:t>
            </a:r>
            <a:endParaRPr/>
          </a:p>
          <a:p>
            <a:pPr indent="0" lvl="0" marL="0" marR="0" rtl="0" algn="ctr">
              <a:lnSpc>
                <a:spcPct val="140021"/>
              </a:lnSpc>
              <a:spcBef>
                <a:spcPts val="0"/>
              </a:spcBef>
              <a:spcAft>
                <a:spcPts val="0"/>
              </a:spcAft>
              <a:buNone/>
            </a:pPr>
            <a:r>
              <a:rPr b="1" i="0" lang="en-US" sz="3708" u="none" cap="none" strike="noStrike">
                <a:solidFill>
                  <a:srgbClr val="000000"/>
                </a:solidFill>
                <a:latin typeface="Gaegu"/>
                <a:ea typeface="Gaegu"/>
                <a:cs typeface="Gaegu"/>
                <a:sym typeface="Gaegu"/>
              </a:rPr>
              <a:t>Environmental Education</a:t>
            </a:r>
            <a:endParaRPr/>
          </a:p>
        </p:txBody>
      </p:sp>
      <p:sp>
        <p:nvSpPr>
          <p:cNvPr id="144" name="Google Shape;144;p3"/>
          <p:cNvSpPr txBox="1"/>
          <p:nvPr/>
        </p:nvSpPr>
        <p:spPr>
          <a:xfrm>
            <a:off x="396781" y="5253966"/>
            <a:ext cx="13797072" cy="2723301"/>
          </a:xfrm>
          <a:prstGeom prst="rect">
            <a:avLst/>
          </a:prstGeom>
          <a:noFill/>
          <a:ln>
            <a:noFill/>
          </a:ln>
        </p:spPr>
        <p:txBody>
          <a:bodyPr anchorCtr="0" anchor="t" bIns="0" lIns="0" spcFirstLastPara="1" rIns="0" wrap="square" tIns="0">
            <a:spAutoFit/>
          </a:bodyPr>
          <a:lstStyle/>
          <a:p>
            <a:pPr indent="0" lvl="0" marL="0" marR="0" rtl="0" algn="ctr">
              <a:lnSpc>
                <a:spcPct val="140026"/>
              </a:lnSpc>
              <a:spcBef>
                <a:spcPts val="0"/>
              </a:spcBef>
              <a:spcAft>
                <a:spcPts val="0"/>
              </a:spcAft>
              <a:buNone/>
            </a:pPr>
            <a:r>
              <a:rPr b="1" i="0" lang="en-US" sz="3013" u="none" cap="none" strike="noStrike">
                <a:solidFill>
                  <a:srgbClr val="000000"/>
                </a:solidFill>
                <a:latin typeface="Gaegu"/>
                <a:ea typeface="Gaegu"/>
                <a:cs typeface="Gaegu"/>
                <a:sym typeface="Gaegu"/>
              </a:rPr>
              <a:t>In this first module, we will delve into the world of environmental education, specifically focusing on the significance of ethical and aesthetic values. Environmental education is much more than just acquiring knowledge about the environment. It's a comprehensive learning journey that fosters a sense of responsibility and appreciation for the natural world. We will explore how integrating these values shapes our environmental attitudes and behaviors.</a:t>
            </a:r>
            <a:endParaRPr/>
          </a:p>
        </p:txBody>
      </p:sp>
      <p:sp>
        <p:nvSpPr>
          <p:cNvPr id="145" name="Google Shape;145;p3"/>
          <p:cNvSpPr/>
          <p:nvPr/>
        </p:nvSpPr>
        <p:spPr>
          <a:xfrm>
            <a:off x="4600075" y="9694263"/>
            <a:ext cx="1438010" cy="501631"/>
          </a:xfrm>
          <a:custGeom>
            <a:rect b="b" l="l" r="r" t="t"/>
            <a:pathLst>
              <a:path extrusionOk="0" h="501631" w="1438010">
                <a:moveTo>
                  <a:pt x="0" y="0"/>
                </a:moveTo>
                <a:lnTo>
                  <a:pt x="1438011" y="0"/>
                </a:lnTo>
                <a:lnTo>
                  <a:pt x="1438011" y="501632"/>
                </a:lnTo>
                <a:lnTo>
                  <a:pt x="0" y="501632"/>
                </a:lnTo>
                <a:lnTo>
                  <a:pt x="0" y="0"/>
                </a:lnTo>
                <a:close/>
              </a:path>
            </a:pathLst>
          </a:custGeom>
          <a:blipFill rotWithShape="1">
            <a:blip r:embed="rId9">
              <a:alphaModFix/>
            </a:blip>
            <a:stretch>
              <a:fillRect b="0" l="0" r="0" t="0"/>
            </a:stretch>
          </a:blipFill>
          <a:ln>
            <a:noFill/>
          </a:ln>
        </p:spPr>
      </p:sp>
      <p:sp>
        <p:nvSpPr>
          <p:cNvPr id="146" name="Google Shape;146;p3"/>
          <p:cNvSpPr txBox="1"/>
          <p:nvPr/>
        </p:nvSpPr>
        <p:spPr>
          <a:xfrm>
            <a:off x="6738335" y="9394208"/>
            <a:ext cx="8730265" cy="769441"/>
          </a:xfrm>
          <a:prstGeom prst="rect">
            <a:avLst/>
          </a:prstGeom>
          <a:noFill/>
          <a:ln>
            <a:noFill/>
          </a:ln>
        </p:spPr>
        <p:txBody>
          <a:bodyPr anchorCtr="0" anchor="t" bIns="0" lIns="0" spcFirstLastPara="1" rIns="0" wrap="square" tIns="0">
            <a:spAutoFit/>
          </a:bodyPr>
          <a:lstStyle/>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The European Commission's support for the production of this publication does not constitute an endorsement of the contents, which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reflect the views only of the authors, and the Commission cannot be held responsible for any use which may be made of the information contained therein. Project Number: 2021-1-DE04-KA220-YOU-000029209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      For more details visit our official website: </a:t>
            </a:r>
            <a:r>
              <a:rPr b="1" i="0" lang="en-US" sz="1200" u="sng" cap="none" strike="noStrike">
                <a:solidFill>
                  <a:srgbClr val="000000"/>
                </a:solidFill>
                <a:latin typeface="Gaegu"/>
                <a:ea typeface="Gaegu"/>
                <a:cs typeface="Gaegu"/>
                <a:sym typeface="Gaegu"/>
                <a:hlinkClick r:id="rId10">
                  <a:extLst>
                    <a:ext uri="{A12FA001-AC4F-418D-AE19-62706E023703}">
                      <ahyp:hlinkClr val="tx"/>
                    </a:ext>
                  </a:extLst>
                </a:hlinkClick>
              </a:rPr>
              <a:t>https://www.e-greenworld.org/</a:t>
            </a:r>
            <a:r>
              <a:rPr b="1" i="0" lang="en-US" sz="1200" u="none" cap="none" strike="noStrike">
                <a:solidFill>
                  <a:srgbClr val="000000"/>
                </a:solidFill>
                <a:latin typeface="Gaegu"/>
                <a:ea typeface="Gaegu"/>
                <a:cs typeface="Gaegu"/>
                <a:sym typeface="Gaegu"/>
              </a:rPr>
              <a:t> </a:t>
            </a:r>
            <a:endParaRPr b="1" i="0" sz="1200" u="none" cap="none" strike="noStrike">
              <a:solidFill>
                <a:srgbClr val="000000"/>
              </a:solidFill>
              <a:latin typeface="Gaegu"/>
              <a:ea typeface="Gaegu"/>
              <a:cs typeface="Gaegu"/>
              <a:sym typeface="Gaegu"/>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065" l="-1466" r="-2215" t="-10430"/>
            </a:stretch>
          </a:blipFill>
          <a:ln>
            <a:noFill/>
          </a:ln>
        </p:spPr>
      </p:sp>
      <p:sp>
        <p:nvSpPr>
          <p:cNvPr id="152" name="Google Shape;152;p4"/>
          <p:cNvSpPr/>
          <p:nvPr/>
        </p:nvSpPr>
        <p:spPr>
          <a:xfrm>
            <a:off x="1028700" y="2138798"/>
            <a:ext cx="11353788" cy="2195529"/>
          </a:xfrm>
          <a:custGeom>
            <a:rect b="b" l="l" r="r" t="t"/>
            <a:pathLst>
              <a:path extrusionOk="0" h="2195529" w="11353788">
                <a:moveTo>
                  <a:pt x="0" y="0"/>
                </a:moveTo>
                <a:lnTo>
                  <a:pt x="11353788" y="0"/>
                </a:lnTo>
                <a:lnTo>
                  <a:pt x="11353788" y="2195529"/>
                </a:lnTo>
                <a:lnTo>
                  <a:pt x="0" y="2195529"/>
                </a:lnTo>
                <a:lnTo>
                  <a:pt x="0" y="0"/>
                </a:lnTo>
                <a:close/>
              </a:path>
            </a:pathLst>
          </a:custGeom>
          <a:blipFill rotWithShape="1">
            <a:blip r:embed="rId4">
              <a:alphaModFix/>
            </a:blip>
            <a:stretch>
              <a:fillRect b="-31400" l="0" r="0" t="-88369"/>
            </a:stretch>
          </a:blipFill>
          <a:ln>
            <a:noFill/>
          </a:ln>
        </p:spPr>
      </p:sp>
      <p:sp>
        <p:nvSpPr>
          <p:cNvPr id="153" name="Google Shape;153;p4"/>
          <p:cNvSpPr/>
          <p:nvPr/>
        </p:nvSpPr>
        <p:spPr>
          <a:xfrm rot="4050216">
            <a:off x="15772048" y="419609"/>
            <a:ext cx="1337326" cy="1218183"/>
          </a:xfrm>
          <a:custGeom>
            <a:rect b="b" l="l" r="r" t="t"/>
            <a:pathLst>
              <a:path extrusionOk="0" h="1218183" w="1337326">
                <a:moveTo>
                  <a:pt x="0" y="0"/>
                </a:moveTo>
                <a:lnTo>
                  <a:pt x="1337326" y="0"/>
                </a:lnTo>
                <a:lnTo>
                  <a:pt x="1337326" y="1218182"/>
                </a:lnTo>
                <a:lnTo>
                  <a:pt x="0" y="1218182"/>
                </a:lnTo>
                <a:lnTo>
                  <a:pt x="0" y="0"/>
                </a:lnTo>
                <a:close/>
              </a:path>
            </a:pathLst>
          </a:custGeom>
          <a:blipFill rotWithShape="1">
            <a:blip r:embed="rId5">
              <a:alphaModFix/>
            </a:blip>
            <a:stretch>
              <a:fillRect b="0" l="0" r="0" t="0"/>
            </a:stretch>
          </a:blipFill>
          <a:ln>
            <a:noFill/>
          </a:ln>
        </p:spPr>
      </p:sp>
      <p:sp>
        <p:nvSpPr>
          <p:cNvPr id="154" name="Google Shape;154;p4"/>
          <p:cNvSpPr/>
          <p:nvPr/>
        </p:nvSpPr>
        <p:spPr>
          <a:xfrm rot="-2700000">
            <a:off x="13165297" y="7734583"/>
            <a:ext cx="5104835" cy="5104835"/>
          </a:xfrm>
          <a:custGeom>
            <a:rect b="b" l="l" r="r" t="t"/>
            <a:pathLst>
              <a:path extrusionOk="0" h="5104835" w="5104835">
                <a:moveTo>
                  <a:pt x="0" y="0"/>
                </a:moveTo>
                <a:lnTo>
                  <a:pt x="5104835" y="0"/>
                </a:lnTo>
                <a:lnTo>
                  <a:pt x="5104835" y="5104834"/>
                </a:lnTo>
                <a:lnTo>
                  <a:pt x="0" y="5104834"/>
                </a:lnTo>
                <a:lnTo>
                  <a:pt x="0" y="0"/>
                </a:lnTo>
                <a:close/>
              </a:path>
            </a:pathLst>
          </a:custGeom>
          <a:blipFill rotWithShape="1">
            <a:blip r:embed="rId6">
              <a:alphaModFix/>
            </a:blip>
            <a:stretch>
              <a:fillRect b="0" l="0" r="0" t="0"/>
            </a:stretch>
          </a:blipFill>
          <a:ln>
            <a:noFill/>
          </a:ln>
        </p:spPr>
      </p:sp>
      <p:sp>
        <p:nvSpPr>
          <p:cNvPr id="155" name="Google Shape;155;p4"/>
          <p:cNvSpPr/>
          <p:nvPr/>
        </p:nvSpPr>
        <p:spPr>
          <a:xfrm>
            <a:off x="134875" y="9083852"/>
            <a:ext cx="4049893" cy="1164473"/>
          </a:xfrm>
          <a:custGeom>
            <a:rect b="b" l="l" r="r" t="t"/>
            <a:pathLst>
              <a:path extrusionOk="0" h="1164473" w="4049893">
                <a:moveTo>
                  <a:pt x="0" y="0"/>
                </a:moveTo>
                <a:lnTo>
                  <a:pt x="4049892" y="0"/>
                </a:lnTo>
                <a:lnTo>
                  <a:pt x="4049892" y="1164474"/>
                </a:lnTo>
                <a:lnTo>
                  <a:pt x="0" y="1164474"/>
                </a:lnTo>
                <a:lnTo>
                  <a:pt x="0" y="0"/>
                </a:lnTo>
                <a:close/>
              </a:path>
            </a:pathLst>
          </a:custGeom>
          <a:blipFill rotWithShape="1">
            <a:blip r:embed="rId7">
              <a:alphaModFix/>
            </a:blip>
            <a:stretch>
              <a:fillRect b="0" l="0" r="0" t="0"/>
            </a:stretch>
          </a:blipFill>
          <a:ln>
            <a:noFill/>
          </a:ln>
        </p:spPr>
      </p:sp>
      <p:sp>
        <p:nvSpPr>
          <p:cNvPr id="156" name="Google Shape;156;p4"/>
          <p:cNvSpPr txBox="1"/>
          <p:nvPr/>
        </p:nvSpPr>
        <p:spPr>
          <a:xfrm>
            <a:off x="421534" y="2835103"/>
            <a:ext cx="12876114" cy="36500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45" u="none" cap="none" strike="noStrike">
                <a:solidFill>
                  <a:srgbClr val="000000"/>
                </a:solidFill>
                <a:latin typeface="Gaegu"/>
                <a:ea typeface="Gaegu"/>
                <a:cs typeface="Gaegu"/>
                <a:sym typeface="Gaegu"/>
              </a:rPr>
              <a:t>The Importance of Environmental Education</a:t>
            </a:r>
            <a:endParaRPr/>
          </a:p>
          <a:p>
            <a:pPr indent="0" lvl="0" marL="0" marR="0" rtl="0" algn="ctr">
              <a:lnSpc>
                <a:spcPct val="140000"/>
              </a:lnSpc>
              <a:spcBef>
                <a:spcPts val="0"/>
              </a:spcBef>
              <a:spcAft>
                <a:spcPts val="0"/>
              </a:spcAft>
              <a:buNone/>
            </a:pPr>
            <a:r>
              <a:t/>
            </a:r>
            <a:endParaRPr b="1" i="0" sz="4045" u="none" cap="none" strike="noStrike">
              <a:solidFill>
                <a:srgbClr val="000000"/>
              </a:solidFill>
              <a:latin typeface="Gaegu"/>
              <a:ea typeface="Gaegu"/>
              <a:cs typeface="Gaegu"/>
              <a:sym typeface="Gaegu"/>
            </a:endParaRPr>
          </a:p>
          <a:p>
            <a:pPr indent="0" lvl="0" marL="0" marR="0" rtl="0" algn="ctr">
              <a:lnSpc>
                <a:spcPct val="140000"/>
              </a:lnSpc>
              <a:spcBef>
                <a:spcPts val="0"/>
              </a:spcBef>
              <a:spcAft>
                <a:spcPts val="0"/>
              </a:spcAft>
              <a:buNone/>
            </a:pPr>
            <a:r>
              <a:rPr b="1" i="0" lang="en-US" sz="4045" u="none" cap="none" strike="noStrike">
                <a:solidFill>
                  <a:srgbClr val="000000"/>
                </a:solidFill>
                <a:latin typeface="Gaegu"/>
                <a:ea typeface="Gaegu"/>
                <a:cs typeface="Gaegu"/>
                <a:sym typeface="Gaegu"/>
              </a:rPr>
              <a:t>Environmental education is a comprehensive learning process.</a:t>
            </a:r>
            <a:endParaRPr/>
          </a:p>
          <a:p>
            <a:pPr indent="0" lvl="0" marL="0" marR="0" rtl="0" algn="ctr">
              <a:lnSpc>
                <a:spcPct val="140000"/>
              </a:lnSpc>
              <a:spcBef>
                <a:spcPts val="0"/>
              </a:spcBef>
              <a:spcAft>
                <a:spcPts val="0"/>
              </a:spcAft>
              <a:buNone/>
            </a:pPr>
            <a:r>
              <a:rPr b="1" i="0" lang="en-US" sz="4045" u="none" cap="none" strike="noStrike">
                <a:solidFill>
                  <a:srgbClr val="000000"/>
                </a:solidFill>
                <a:latin typeface="Gaegu"/>
                <a:ea typeface="Gaegu"/>
                <a:cs typeface="Gaegu"/>
                <a:sym typeface="Gaegu"/>
              </a:rPr>
              <a:t>It fosters conscious and ethical perspectives on environmental issues.</a:t>
            </a:r>
            <a:endParaRPr/>
          </a:p>
          <a:p>
            <a:pPr indent="0" lvl="0" marL="0" marR="0" rtl="0" algn="ctr">
              <a:lnSpc>
                <a:spcPct val="140000"/>
              </a:lnSpc>
              <a:spcBef>
                <a:spcPts val="0"/>
              </a:spcBef>
              <a:spcAft>
                <a:spcPts val="0"/>
              </a:spcAft>
              <a:buNone/>
            </a:pPr>
            <a:r>
              <a:rPr b="1" i="0" lang="en-US" sz="4045" u="none" cap="none" strike="noStrike">
                <a:solidFill>
                  <a:srgbClr val="000000"/>
                </a:solidFill>
                <a:latin typeface="Gaegu"/>
                <a:ea typeface="Gaegu"/>
                <a:cs typeface="Gaegu"/>
                <a:sym typeface="Gaegu"/>
              </a:rPr>
              <a:t>Considers the relationships between nature, ethics, and aesthetics</a:t>
            </a:r>
            <a:endParaRPr/>
          </a:p>
        </p:txBody>
      </p:sp>
      <p:sp>
        <p:nvSpPr>
          <p:cNvPr id="157" name="Google Shape;157;p4"/>
          <p:cNvSpPr/>
          <p:nvPr/>
        </p:nvSpPr>
        <p:spPr>
          <a:xfrm>
            <a:off x="12382488" y="2138798"/>
            <a:ext cx="5596030" cy="4933342"/>
          </a:xfrm>
          <a:custGeom>
            <a:rect b="b" l="l" r="r" t="t"/>
            <a:pathLst>
              <a:path extrusionOk="0" h="4933342" w="5596030">
                <a:moveTo>
                  <a:pt x="0" y="0"/>
                </a:moveTo>
                <a:lnTo>
                  <a:pt x="5596030" y="0"/>
                </a:lnTo>
                <a:lnTo>
                  <a:pt x="5596030" y="4933342"/>
                </a:lnTo>
                <a:lnTo>
                  <a:pt x="0" y="4933342"/>
                </a:lnTo>
                <a:lnTo>
                  <a:pt x="0" y="0"/>
                </a:lnTo>
                <a:close/>
              </a:path>
            </a:pathLst>
          </a:custGeom>
          <a:blipFill rotWithShape="1">
            <a:blip r:embed="rId8">
              <a:alphaModFix/>
            </a:blip>
            <a:stretch>
              <a:fillRect b="0" l="0" r="0" t="0"/>
            </a:stretch>
          </a:blipFill>
          <a:ln>
            <a:noFill/>
          </a:ln>
        </p:spPr>
      </p:sp>
      <p:sp>
        <p:nvSpPr>
          <p:cNvPr id="158" name="Google Shape;158;p4"/>
          <p:cNvSpPr txBox="1"/>
          <p:nvPr/>
        </p:nvSpPr>
        <p:spPr>
          <a:xfrm>
            <a:off x="6738335" y="9394208"/>
            <a:ext cx="8730265" cy="769441"/>
          </a:xfrm>
          <a:prstGeom prst="rect">
            <a:avLst/>
          </a:prstGeom>
          <a:noFill/>
          <a:ln>
            <a:noFill/>
          </a:ln>
        </p:spPr>
        <p:txBody>
          <a:bodyPr anchorCtr="0" anchor="t" bIns="0" lIns="0" spcFirstLastPara="1" rIns="0" wrap="square" tIns="0">
            <a:spAutoFit/>
          </a:bodyPr>
          <a:lstStyle/>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The European Commission's support for the production of this publication does not constitute an endorsement of the contents, which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reflect the views only of the authors, and the Commission cannot be held responsible for any use which may be made of the information contained therein. Project Number: 2021-1-DE04-KA220-YOU-000029209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      For more details visit our official website: </a:t>
            </a:r>
            <a:r>
              <a:rPr b="1" i="0" lang="en-US" sz="1200" u="sng" cap="none" strike="noStrike">
                <a:solidFill>
                  <a:srgbClr val="000000"/>
                </a:solidFill>
                <a:latin typeface="Gaegu"/>
                <a:ea typeface="Gaegu"/>
                <a:cs typeface="Gaegu"/>
                <a:sym typeface="Gaegu"/>
                <a:hlinkClick r:id="rId9">
                  <a:extLst>
                    <a:ext uri="{A12FA001-AC4F-418D-AE19-62706E023703}">
                      <ahyp:hlinkClr val="tx"/>
                    </a:ext>
                  </a:extLst>
                </a:hlinkClick>
              </a:rPr>
              <a:t>https://www.e-greenworld.org/</a:t>
            </a:r>
            <a:r>
              <a:rPr b="1" i="0" lang="en-US" sz="1200" u="none" cap="none" strike="noStrike">
                <a:solidFill>
                  <a:srgbClr val="000000"/>
                </a:solidFill>
                <a:latin typeface="Gaegu"/>
                <a:ea typeface="Gaegu"/>
                <a:cs typeface="Gaegu"/>
                <a:sym typeface="Gaegu"/>
              </a:rPr>
              <a:t> </a:t>
            </a:r>
            <a:endParaRPr b="1" i="0" sz="1200" u="none" cap="none" strike="noStrike">
              <a:solidFill>
                <a:srgbClr val="000000"/>
              </a:solidFill>
              <a:latin typeface="Gaegu"/>
              <a:ea typeface="Gaegu"/>
              <a:cs typeface="Gaegu"/>
              <a:sym typeface="Gaegu"/>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5"/>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065" l="-1466" r="-2215" t="-10430"/>
            </a:stretch>
          </a:blipFill>
          <a:ln>
            <a:noFill/>
          </a:ln>
        </p:spPr>
      </p:sp>
      <p:sp>
        <p:nvSpPr>
          <p:cNvPr id="164" name="Google Shape;164;p5"/>
          <p:cNvSpPr/>
          <p:nvPr/>
        </p:nvSpPr>
        <p:spPr>
          <a:xfrm>
            <a:off x="1646826" y="2318144"/>
            <a:ext cx="9498880" cy="1836838"/>
          </a:xfrm>
          <a:custGeom>
            <a:rect b="b" l="l" r="r" t="t"/>
            <a:pathLst>
              <a:path extrusionOk="0" h="1836838" w="9498880">
                <a:moveTo>
                  <a:pt x="0" y="0"/>
                </a:moveTo>
                <a:lnTo>
                  <a:pt x="9498881" y="0"/>
                </a:lnTo>
                <a:lnTo>
                  <a:pt x="9498881" y="1836837"/>
                </a:lnTo>
                <a:lnTo>
                  <a:pt x="0" y="1836837"/>
                </a:lnTo>
                <a:lnTo>
                  <a:pt x="0" y="0"/>
                </a:lnTo>
                <a:close/>
              </a:path>
            </a:pathLst>
          </a:custGeom>
          <a:blipFill rotWithShape="1">
            <a:blip r:embed="rId4">
              <a:alphaModFix/>
            </a:blip>
            <a:stretch>
              <a:fillRect b="-31400" l="0" r="0" t="-88369"/>
            </a:stretch>
          </a:blipFill>
          <a:ln>
            <a:noFill/>
          </a:ln>
        </p:spPr>
      </p:sp>
      <p:sp>
        <p:nvSpPr>
          <p:cNvPr id="165" name="Google Shape;165;p5"/>
          <p:cNvSpPr/>
          <p:nvPr/>
        </p:nvSpPr>
        <p:spPr>
          <a:xfrm rot="4050216">
            <a:off x="15772048" y="419609"/>
            <a:ext cx="1337326" cy="1218183"/>
          </a:xfrm>
          <a:custGeom>
            <a:rect b="b" l="l" r="r" t="t"/>
            <a:pathLst>
              <a:path extrusionOk="0" h="1218183" w="1337326">
                <a:moveTo>
                  <a:pt x="0" y="0"/>
                </a:moveTo>
                <a:lnTo>
                  <a:pt x="1337326" y="0"/>
                </a:lnTo>
                <a:lnTo>
                  <a:pt x="1337326" y="1218182"/>
                </a:lnTo>
                <a:lnTo>
                  <a:pt x="0" y="1218182"/>
                </a:lnTo>
                <a:lnTo>
                  <a:pt x="0" y="0"/>
                </a:lnTo>
                <a:close/>
              </a:path>
            </a:pathLst>
          </a:custGeom>
          <a:blipFill rotWithShape="1">
            <a:blip r:embed="rId5">
              <a:alphaModFix/>
            </a:blip>
            <a:stretch>
              <a:fillRect b="0" l="0" r="0" t="0"/>
            </a:stretch>
          </a:blipFill>
          <a:ln>
            <a:noFill/>
          </a:ln>
        </p:spPr>
      </p:sp>
      <p:sp>
        <p:nvSpPr>
          <p:cNvPr id="166" name="Google Shape;166;p5"/>
          <p:cNvSpPr/>
          <p:nvPr/>
        </p:nvSpPr>
        <p:spPr>
          <a:xfrm rot="-2700000">
            <a:off x="13165297" y="7734583"/>
            <a:ext cx="5104835" cy="5104835"/>
          </a:xfrm>
          <a:custGeom>
            <a:rect b="b" l="l" r="r" t="t"/>
            <a:pathLst>
              <a:path extrusionOk="0" h="5104835" w="5104835">
                <a:moveTo>
                  <a:pt x="0" y="0"/>
                </a:moveTo>
                <a:lnTo>
                  <a:pt x="5104835" y="0"/>
                </a:lnTo>
                <a:lnTo>
                  <a:pt x="5104835" y="5104834"/>
                </a:lnTo>
                <a:lnTo>
                  <a:pt x="0" y="5104834"/>
                </a:lnTo>
                <a:lnTo>
                  <a:pt x="0" y="0"/>
                </a:lnTo>
                <a:close/>
              </a:path>
            </a:pathLst>
          </a:custGeom>
          <a:blipFill rotWithShape="1">
            <a:blip r:embed="rId6">
              <a:alphaModFix/>
            </a:blip>
            <a:stretch>
              <a:fillRect b="0" l="0" r="0" t="0"/>
            </a:stretch>
          </a:blipFill>
          <a:ln>
            <a:noFill/>
          </a:ln>
        </p:spPr>
      </p:sp>
      <p:sp>
        <p:nvSpPr>
          <p:cNvPr id="167" name="Google Shape;167;p5"/>
          <p:cNvSpPr/>
          <p:nvPr/>
        </p:nvSpPr>
        <p:spPr>
          <a:xfrm>
            <a:off x="134875" y="9083852"/>
            <a:ext cx="4049893" cy="1164473"/>
          </a:xfrm>
          <a:custGeom>
            <a:rect b="b" l="l" r="r" t="t"/>
            <a:pathLst>
              <a:path extrusionOk="0" h="1164473" w="4049893">
                <a:moveTo>
                  <a:pt x="0" y="0"/>
                </a:moveTo>
                <a:lnTo>
                  <a:pt x="4049892" y="0"/>
                </a:lnTo>
                <a:lnTo>
                  <a:pt x="4049892" y="1164474"/>
                </a:lnTo>
                <a:lnTo>
                  <a:pt x="0" y="1164474"/>
                </a:lnTo>
                <a:lnTo>
                  <a:pt x="0" y="0"/>
                </a:lnTo>
                <a:close/>
              </a:path>
            </a:pathLst>
          </a:custGeom>
          <a:blipFill rotWithShape="1">
            <a:blip r:embed="rId7">
              <a:alphaModFix/>
            </a:blip>
            <a:stretch>
              <a:fillRect b="0" l="0" r="0" t="0"/>
            </a:stretch>
          </a:blipFill>
          <a:ln>
            <a:noFill/>
          </a:ln>
        </p:spPr>
      </p:sp>
      <p:sp>
        <p:nvSpPr>
          <p:cNvPr id="168" name="Google Shape;168;p5"/>
          <p:cNvSpPr txBox="1"/>
          <p:nvPr/>
        </p:nvSpPr>
        <p:spPr>
          <a:xfrm>
            <a:off x="0" y="3112737"/>
            <a:ext cx="12242901" cy="3279480"/>
          </a:xfrm>
          <a:prstGeom prst="rect">
            <a:avLst/>
          </a:prstGeom>
          <a:noFill/>
          <a:ln>
            <a:noFill/>
          </a:ln>
        </p:spPr>
        <p:txBody>
          <a:bodyPr anchorCtr="0" anchor="t" bIns="0" lIns="0" spcFirstLastPara="1" rIns="0" wrap="square" tIns="0">
            <a:spAutoFit/>
          </a:bodyPr>
          <a:lstStyle/>
          <a:p>
            <a:pPr indent="0" lvl="0" marL="0" marR="0" rtl="0" algn="ctr">
              <a:lnSpc>
                <a:spcPct val="139986"/>
              </a:lnSpc>
              <a:spcBef>
                <a:spcPts val="0"/>
              </a:spcBef>
              <a:spcAft>
                <a:spcPts val="0"/>
              </a:spcAft>
              <a:buNone/>
            </a:pPr>
            <a:r>
              <a:rPr b="1" i="0" lang="en-US" sz="3051" u="none" cap="none" strike="noStrike">
                <a:solidFill>
                  <a:srgbClr val="000000"/>
                </a:solidFill>
                <a:latin typeface="Gaegu"/>
                <a:ea typeface="Gaegu"/>
                <a:cs typeface="Gaegu"/>
                <a:sym typeface="Gaegu"/>
              </a:rPr>
              <a:t>The Role of Ethical Values</a:t>
            </a:r>
            <a:endParaRPr/>
          </a:p>
          <a:p>
            <a:pPr indent="0" lvl="0" marL="0" marR="0" rtl="0" algn="ctr">
              <a:lnSpc>
                <a:spcPct val="139986"/>
              </a:lnSpc>
              <a:spcBef>
                <a:spcPts val="0"/>
              </a:spcBef>
              <a:spcAft>
                <a:spcPts val="0"/>
              </a:spcAft>
              <a:buNone/>
            </a:pPr>
            <a:r>
              <a:t/>
            </a:r>
            <a:endParaRPr b="1" i="0" sz="3051" u="none" cap="none" strike="noStrike">
              <a:solidFill>
                <a:srgbClr val="000000"/>
              </a:solidFill>
              <a:latin typeface="Gaegu"/>
              <a:ea typeface="Gaegu"/>
              <a:cs typeface="Gaegu"/>
              <a:sym typeface="Gaegu"/>
            </a:endParaRPr>
          </a:p>
          <a:p>
            <a:pPr indent="0" lvl="0" marL="0" marR="0" rtl="0" algn="ctr">
              <a:lnSpc>
                <a:spcPct val="139986"/>
              </a:lnSpc>
              <a:spcBef>
                <a:spcPts val="0"/>
              </a:spcBef>
              <a:spcAft>
                <a:spcPts val="0"/>
              </a:spcAft>
              <a:buNone/>
            </a:pPr>
            <a:r>
              <a:rPr b="1" i="0" lang="en-US" sz="3051" u="none" cap="none" strike="noStrike">
                <a:solidFill>
                  <a:srgbClr val="000000"/>
                </a:solidFill>
                <a:latin typeface="Gaegu"/>
                <a:ea typeface="Gaegu"/>
                <a:cs typeface="Gaegu"/>
                <a:sym typeface="Gaegu"/>
              </a:rPr>
              <a:t>Environmental education emphasizes ethical values.</a:t>
            </a:r>
            <a:endParaRPr/>
          </a:p>
          <a:p>
            <a:pPr indent="0" lvl="0" marL="0" marR="0" rtl="0" algn="ctr">
              <a:lnSpc>
                <a:spcPct val="139986"/>
              </a:lnSpc>
              <a:spcBef>
                <a:spcPts val="0"/>
              </a:spcBef>
              <a:spcAft>
                <a:spcPts val="0"/>
              </a:spcAft>
              <a:buNone/>
            </a:pPr>
            <a:r>
              <a:rPr b="1" i="0" lang="en-US" sz="3051" u="none" cap="none" strike="noStrike">
                <a:solidFill>
                  <a:srgbClr val="000000"/>
                </a:solidFill>
                <a:latin typeface="Gaegu"/>
                <a:ea typeface="Gaegu"/>
                <a:cs typeface="Gaegu"/>
                <a:sym typeface="Gaegu"/>
              </a:rPr>
              <a:t>Develops a responsible attitude towards nature.</a:t>
            </a:r>
            <a:endParaRPr/>
          </a:p>
          <a:p>
            <a:pPr indent="0" lvl="0" marL="0" marR="0" rtl="0" algn="ctr">
              <a:lnSpc>
                <a:spcPct val="139986"/>
              </a:lnSpc>
              <a:spcBef>
                <a:spcPts val="0"/>
              </a:spcBef>
              <a:spcAft>
                <a:spcPts val="0"/>
              </a:spcAft>
              <a:buNone/>
            </a:pPr>
            <a:r>
              <a:rPr b="1" i="0" lang="en-US" sz="3051" u="none" cap="none" strike="noStrike">
                <a:solidFill>
                  <a:srgbClr val="000000"/>
                </a:solidFill>
                <a:latin typeface="Gaegu"/>
                <a:ea typeface="Gaegu"/>
                <a:cs typeface="Gaegu"/>
                <a:sym typeface="Gaegu"/>
              </a:rPr>
              <a:t>Includes issues like sustainable management, fair resource use, and environmental justice.</a:t>
            </a:r>
            <a:endParaRPr/>
          </a:p>
        </p:txBody>
      </p:sp>
      <p:sp>
        <p:nvSpPr>
          <p:cNvPr id="169" name="Google Shape;169;p5"/>
          <p:cNvSpPr/>
          <p:nvPr/>
        </p:nvSpPr>
        <p:spPr>
          <a:xfrm>
            <a:off x="12382488" y="2138798"/>
            <a:ext cx="5596030" cy="4933342"/>
          </a:xfrm>
          <a:custGeom>
            <a:rect b="b" l="l" r="r" t="t"/>
            <a:pathLst>
              <a:path extrusionOk="0" h="4933342" w="5596030">
                <a:moveTo>
                  <a:pt x="0" y="0"/>
                </a:moveTo>
                <a:lnTo>
                  <a:pt x="5596030" y="0"/>
                </a:lnTo>
                <a:lnTo>
                  <a:pt x="5596030" y="4933342"/>
                </a:lnTo>
                <a:lnTo>
                  <a:pt x="0" y="4933342"/>
                </a:lnTo>
                <a:lnTo>
                  <a:pt x="0" y="0"/>
                </a:lnTo>
                <a:close/>
              </a:path>
            </a:pathLst>
          </a:custGeom>
          <a:blipFill rotWithShape="1">
            <a:blip r:embed="rId8">
              <a:alphaModFix/>
            </a:blip>
            <a:stretch>
              <a:fillRect b="0" l="0" r="0" t="0"/>
            </a:stretch>
          </a:blipFill>
          <a:ln>
            <a:noFill/>
          </a:ln>
        </p:spPr>
      </p:sp>
      <p:sp>
        <p:nvSpPr>
          <p:cNvPr id="170" name="Google Shape;170;p5"/>
          <p:cNvSpPr/>
          <p:nvPr/>
        </p:nvSpPr>
        <p:spPr>
          <a:xfrm>
            <a:off x="4600075" y="9694263"/>
            <a:ext cx="1438010" cy="501631"/>
          </a:xfrm>
          <a:custGeom>
            <a:rect b="b" l="l" r="r" t="t"/>
            <a:pathLst>
              <a:path extrusionOk="0" h="501631" w="1438010">
                <a:moveTo>
                  <a:pt x="0" y="0"/>
                </a:moveTo>
                <a:lnTo>
                  <a:pt x="1438011" y="0"/>
                </a:lnTo>
                <a:lnTo>
                  <a:pt x="1438011" y="501632"/>
                </a:lnTo>
                <a:lnTo>
                  <a:pt x="0" y="501632"/>
                </a:lnTo>
                <a:lnTo>
                  <a:pt x="0" y="0"/>
                </a:lnTo>
                <a:close/>
              </a:path>
            </a:pathLst>
          </a:custGeom>
          <a:blipFill rotWithShape="1">
            <a:blip r:embed="rId9">
              <a:alphaModFix/>
            </a:blip>
            <a:stretch>
              <a:fillRect b="0" l="0" r="0" t="0"/>
            </a:stretch>
          </a:blipFill>
          <a:ln>
            <a:noFill/>
          </a:ln>
        </p:spPr>
      </p:sp>
      <p:sp>
        <p:nvSpPr>
          <p:cNvPr id="171" name="Google Shape;171;p5"/>
          <p:cNvSpPr txBox="1"/>
          <p:nvPr/>
        </p:nvSpPr>
        <p:spPr>
          <a:xfrm>
            <a:off x="6738335" y="9394208"/>
            <a:ext cx="8730265" cy="769441"/>
          </a:xfrm>
          <a:prstGeom prst="rect">
            <a:avLst/>
          </a:prstGeom>
          <a:noFill/>
          <a:ln>
            <a:noFill/>
          </a:ln>
        </p:spPr>
        <p:txBody>
          <a:bodyPr anchorCtr="0" anchor="t" bIns="0" lIns="0" spcFirstLastPara="1" rIns="0" wrap="square" tIns="0">
            <a:spAutoFit/>
          </a:bodyPr>
          <a:lstStyle/>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The European Commission's support for the production of this publication does not constitute an endorsement of the contents, which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reflect the views only of the authors, and the Commission cannot be held responsible for any use which may be made of the information contained therein. Project Number: 2021-1-DE04-KA220-YOU-000029209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      For more details visit our official website: </a:t>
            </a:r>
            <a:r>
              <a:rPr b="1" i="0" lang="en-US" sz="1200" u="sng" cap="none" strike="noStrike">
                <a:solidFill>
                  <a:srgbClr val="000000"/>
                </a:solidFill>
                <a:latin typeface="Gaegu"/>
                <a:ea typeface="Gaegu"/>
                <a:cs typeface="Gaegu"/>
                <a:sym typeface="Gaegu"/>
                <a:hlinkClick r:id="rId10">
                  <a:extLst>
                    <a:ext uri="{A12FA001-AC4F-418D-AE19-62706E023703}">
                      <ahyp:hlinkClr val="tx"/>
                    </a:ext>
                  </a:extLst>
                </a:hlinkClick>
              </a:rPr>
              <a:t>https://www.e-greenworld.org/</a:t>
            </a:r>
            <a:r>
              <a:rPr b="1" i="0" lang="en-US" sz="1200" u="none" cap="none" strike="noStrike">
                <a:solidFill>
                  <a:srgbClr val="000000"/>
                </a:solidFill>
                <a:latin typeface="Gaegu"/>
                <a:ea typeface="Gaegu"/>
                <a:cs typeface="Gaegu"/>
                <a:sym typeface="Gaegu"/>
              </a:rPr>
              <a:t> </a:t>
            </a:r>
            <a:endParaRPr b="1" i="0" sz="1200" u="none" cap="none" strike="noStrike">
              <a:solidFill>
                <a:srgbClr val="000000"/>
              </a:solidFill>
              <a:latin typeface="Gaegu"/>
              <a:ea typeface="Gaegu"/>
              <a:cs typeface="Gaegu"/>
              <a:sym typeface="Gaegu"/>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6"/>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065" l="-1466" r="-2215" t="-10430"/>
            </a:stretch>
          </a:blipFill>
          <a:ln>
            <a:noFill/>
          </a:ln>
        </p:spPr>
      </p:sp>
      <p:sp>
        <p:nvSpPr>
          <p:cNvPr id="177" name="Google Shape;177;p6"/>
          <p:cNvSpPr/>
          <p:nvPr/>
        </p:nvSpPr>
        <p:spPr>
          <a:xfrm rot="-380265">
            <a:off x="1451397" y="746551"/>
            <a:ext cx="12602964" cy="16662573"/>
          </a:xfrm>
          <a:custGeom>
            <a:rect b="b" l="l" r="r" t="t"/>
            <a:pathLst>
              <a:path extrusionOk="0" h="16662573" w="12602964">
                <a:moveTo>
                  <a:pt x="0" y="0"/>
                </a:moveTo>
                <a:lnTo>
                  <a:pt x="12602964" y="0"/>
                </a:lnTo>
                <a:lnTo>
                  <a:pt x="12602964" y="16662573"/>
                </a:lnTo>
                <a:lnTo>
                  <a:pt x="0" y="16662573"/>
                </a:lnTo>
                <a:lnTo>
                  <a:pt x="0" y="0"/>
                </a:lnTo>
                <a:close/>
              </a:path>
            </a:pathLst>
          </a:custGeom>
          <a:blipFill rotWithShape="1">
            <a:blip r:embed="rId4">
              <a:alphaModFix/>
            </a:blip>
            <a:stretch>
              <a:fillRect b="0" l="0" r="0" t="0"/>
            </a:stretch>
          </a:blipFill>
          <a:ln>
            <a:noFill/>
          </a:ln>
        </p:spPr>
      </p:sp>
      <p:sp>
        <p:nvSpPr>
          <p:cNvPr id="178" name="Google Shape;178;p6"/>
          <p:cNvSpPr/>
          <p:nvPr/>
        </p:nvSpPr>
        <p:spPr>
          <a:xfrm rot="1388038">
            <a:off x="14173390" y="434465"/>
            <a:ext cx="1342255" cy="1924380"/>
          </a:xfrm>
          <a:custGeom>
            <a:rect b="b" l="l" r="r" t="t"/>
            <a:pathLst>
              <a:path extrusionOk="0" h="1924380" w="1342255">
                <a:moveTo>
                  <a:pt x="0" y="0"/>
                </a:moveTo>
                <a:lnTo>
                  <a:pt x="1342255" y="0"/>
                </a:lnTo>
                <a:lnTo>
                  <a:pt x="1342255" y="1924380"/>
                </a:lnTo>
                <a:lnTo>
                  <a:pt x="0" y="1924380"/>
                </a:lnTo>
                <a:lnTo>
                  <a:pt x="0" y="0"/>
                </a:lnTo>
                <a:close/>
              </a:path>
            </a:pathLst>
          </a:custGeom>
          <a:blipFill rotWithShape="1">
            <a:blip r:embed="rId5">
              <a:alphaModFix/>
            </a:blip>
            <a:stretch>
              <a:fillRect b="0" l="0" r="0" t="0"/>
            </a:stretch>
          </a:blipFill>
          <a:ln>
            <a:noFill/>
          </a:ln>
        </p:spPr>
      </p:sp>
      <p:sp>
        <p:nvSpPr>
          <p:cNvPr id="179" name="Google Shape;179;p6"/>
          <p:cNvSpPr/>
          <p:nvPr/>
        </p:nvSpPr>
        <p:spPr>
          <a:xfrm rot="6626465">
            <a:off x="15818470" y="621490"/>
            <a:ext cx="4200691" cy="4451599"/>
          </a:xfrm>
          <a:custGeom>
            <a:rect b="b" l="l" r="r" t="t"/>
            <a:pathLst>
              <a:path extrusionOk="0" h="4451599" w="4200691">
                <a:moveTo>
                  <a:pt x="4200691" y="4451600"/>
                </a:moveTo>
                <a:lnTo>
                  <a:pt x="0" y="4451600"/>
                </a:lnTo>
                <a:lnTo>
                  <a:pt x="0" y="0"/>
                </a:lnTo>
                <a:lnTo>
                  <a:pt x="4200691" y="0"/>
                </a:lnTo>
                <a:lnTo>
                  <a:pt x="4200691" y="4451600"/>
                </a:lnTo>
                <a:close/>
              </a:path>
            </a:pathLst>
          </a:custGeom>
          <a:blipFill rotWithShape="1">
            <a:blip r:embed="rId6">
              <a:alphaModFix/>
            </a:blip>
            <a:stretch>
              <a:fillRect b="0" l="0" r="0" t="0"/>
            </a:stretch>
          </a:blipFill>
          <a:ln>
            <a:noFill/>
          </a:ln>
        </p:spPr>
      </p:sp>
      <p:sp>
        <p:nvSpPr>
          <p:cNvPr id="180" name="Google Shape;180;p6"/>
          <p:cNvSpPr/>
          <p:nvPr/>
        </p:nvSpPr>
        <p:spPr>
          <a:xfrm>
            <a:off x="-287086" y="9258300"/>
            <a:ext cx="4049893" cy="1164473"/>
          </a:xfrm>
          <a:custGeom>
            <a:rect b="b" l="l" r="r" t="t"/>
            <a:pathLst>
              <a:path extrusionOk="0" h="1164473" w="4049893">
                <a:moveTo>
                  <a:pt x="0" y="0"/>
                </a:moveTo>
                <a:lnTo>
                  <a:pt x="4049893" y="0"/>
                </a:lnTo>
                <a:lnTo>
                  <a:pt x="4049893" y="1164473"/>
                </a:lnTo>
                <a:lnTo>
                  <a:pt x="0" y="1164473"/>
                </a:lnTo>
                <a:lnTo>
                  <a:pt x="0" y="0"/>
                </a:lnTo>
                <a:close/>
              </a:path>
            </a:pathLst>
          </a:custGeom>
          <a:blipFill rotWithShape="1">
            <a:blip r:embed="rId7">
              <a:alphaModFix/>
            </a:blip>
            <a:stretch>
              <a:fillRect b="0" l="0" r="0" t="0"/>
            </a:stretch>
          </a:blipFill>
          <a:ln>
            <a:noFill/>
          </a:ln>
        </p:spPr>
      </p:sp>
      <p:sp>
        <p:nvSpPr>
          <p:cNvPr id="181" name="Google Shape;181;p6"/>
          <p:cNvSpPr/>
          <p:nvPr/>
        </p:nvSpPr>
        <p:spPr>
          <a:xfrm>
            <a:off x="12817389" y="4042888"/>
            <a:ext cx="5596030" cy="4933342"/>
          </a:xfrm>
          <a:custGeom>
            <a:rect b="b" l="l" r="r" t="t"/>
            <a:pathLst>
              <a:path extrusionOk="0" h="4933342" w="5596030">
                <a:moveTo>
                  <a:pt x="0" y="0"/>
                </a:moveTo>
                <a:lnTo>
                  <a:pt x="5596030" y="0"/>
                </a:lnTo>
                <a:lnTo>
                  <a:pt x="5596030" y="4933343"/>
                </a:lnTo>
                <a:lnTo>
                  <a:pt x="0" y="4933343"/>
                </a:lnTo>
                <a:lnTo>
                  <a:pt x="0" y="0"/>
                </a:lnTo>
                <a:close/>
              </a:path>
            </a:pathLst>
          </a:custGeom>
          <a:blipFill rotWithShape="1">
            <a:blip r:embed="rId8">
              <a:alphaModFix/>
            </a:blip>
            <a:stretch>
              <a:fillRect b="0" l="0" r="0" t="0"/>
            </a:stretch>
          </a:blipFill>
          <a:ln>
            <a:noFill/>
          </a:ln>
        </p:spPr>
      </p:sp>
      <p:sp>
        <p:nvSpPr>
          <p:cNvPr id="182" name="Google Shape;182;p6"/>
          <p:cNvSpPr/>
          <p:nvPr/>
        </p:nvSpPr>
        <p:spPr>
          <a:xfrm>
            <a:off x="15514011" y="382573"/>
            <a:ext cx="2541183" cy="894560"/>
          </a:xfrm>
          <a:custGeom>
            <a:rect b="b" l="l" r="r" t="t"/>
            <a:pathLst>
              <a:path extrusionOk="0" h="894560" w="2541183">
                <a:moveTo>
                  <a:pt x="0" y="0"/>
                </a:moveTo>
                <a:lnTo>
                  <a:pt x="2541183" y="0"/>
                </a:lnTo>
                <a:lnTo>
                  <a:pt x="2541183" y="894559"/>
                </a:lnTo>
                <a:lnTo>
                  <a:pt x="0" y="894559"/>
                </a:lnTo>
                <a:lnTo>
                  <a:pt x="0" y="0"/>
                </a:lnTo>
                <a:close/>
              </a:path>
            </a:pathLst>
          </a:custGeom>
          <a:blipFill rotWithShape="1">
            <a:blip r:embed="rId9">
              <a:alphaModFix/>
            </a:blip>
            <a:stretch>
              <a:fillRect b="0" l="0" r="0" t="0"/>
            </a:stretch>
          </a:blipFill>
          <a:ln>
            <a:noFill/>
          </a:ln>
        </p:spPr>
      </p:sp>
      <p:sp>
        <p:nvSpPr>
          <p:cNvPr id="183" name="Google Shape;183;p6"/>
          <p:cNvSpPr txBox="1"/>
          <p:nvPr/>
        </p:nvSpPr>
        <p:spPr>
          <a:xfrm>
            <a:off x="5530818" y="1339228"/>
            <a:ext cx="3821576" cy="7925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45" u="none" cap="none" strike="noStrike">
                <a:solidFill>
                  <a:srgbClr val="000000"/>
                </a:solidFill>
                <a:latin typeface="Gaegu"/>
                <a:ea typeface="Gaegu"/>
                <a:cs typeface="Gaegu"/>
                <a:sym typeface="Gaegu"/>
              </a:rPr>
              <a:t>Environmental Ethics</a:t>
            </a:r>
            <a:endParaRPr/>
          </a:p>
        </p:txBody>
      </p:sp>
      <p:sp>
        <p:nvSpPr>
          <p:cNvPr id="184" name="Google Shape;184;p6"/>
          <p:cNvSpPr txBox="1"/>
          <p:nvPr/>
        </p:nvSpPr>
        <p:spPr>
          <a:xfrm>
            <a:off x="2532239" y="2440373"/>
            <a:ext cx="10441279" cy="1723612"/>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1" i="0" lang="en-US" sz="2399" u="none" cap="none" strike="noStrike">
                <a:solidFill>
                  <a:srgbClr val="000000"/>
                </a:solidFill>
                <a:latin typeface="Gaegu"/>
                <a:ea typeface="Gaegu"/>
                <a:cs typeface="Gaegu"/>
                <a:sym typeface="Gaegu"/>
              </a:rPr>
              <a:t>In this presentation, we'll explore the concept of environmental ethics, </a:t>
            </a:r>
            <a:endParaRPr/>
          </a:p>
          <a:p>
            <a:pPr indent="0" lvl="0" marL="0" marR="0" rtl="0" algn="ctr">
              <a:lnSpc>
                <a:spcPct val="140016"/>
              </a:lnSpc>
              <a:spcBef>
                <a:spcPts val="0"/>
              </a:spcBef>
              <a:spcAft>
                <a:spcPts val="0"/>
              </a:spcAft>
              <a:buNone/>
            </a:pPr>
            <a:r>
              <a:rPr b="1" i="0" lang="en-US" sz="2399" u="none" cap="none" strike="noStrike">
                <a:solidFill>
                  <a:srgbClr val="000000"/>
                </a:solidFill>
                <a:latin typeface="Gaegu"/>
                <a:ea typeface="Gaegu"/>
                <a:cs typeface="Gaegu"/>
                <a:sym typeface="Gaegu"/>
              </a:rPr>
              <a:t>the branch of moral philosophy that examines ethical issues related to the environment. </a:t>
            </a:r>
            <a:endParaRPr/>
          </a:p>
          <a:p>
            <a:pPr indent="0" lvl="0" marL="0" marR="0" rtl="0" algn="ctr">
              <a:lnSpc>
                <a:spcPct val="140016"/>
              </a:lnSpc>
              <a:spcBef>
                <a:spcPts val="0"/>
              </a:spcBef>
              <a:spcAft>
                <a:spcPts val="0"/>
              </a:spcAft>
              <a:buNone/>
            </a:pPr>
            <a:r>
              <a:rPr b="1" i="0" lang="en-US" sz="2399" u="none" cap="none" strike="noStrike">
                <a:solidFill>
                  <a:srgbClr val="000000"/>
                </a:solidFill>
                <a:latin typeface="Gaegu"/>
                <a:ea typeface="Gaegu"/>
                <a:cs typeface="Gaegu"/>
                <a:sym typeface="Gaegu"/>
              </a:rPr>
              <a:t>We'll delve into different approaches to environmental ethics,</a:t>
            </a:r>
            <a:endParaRPr/>
          </a:p>
          <a:p>
            <a:pPr indent="0" lvl="0" marL="0" marR="0" rtl="0" algn="ctr">
              <a:lnSpc>
                <a:spcPct val="140016"/>
              </a:lnSpc>
              <a:spcBef>
                <a:spcPts val="0"/>
              </a:spcBef>
              <a:spcAft>
                <a:spcPts val="0"/>
              </a:spcAft>
              <a:buNone/>
            </a:pPr>
            <a:r>
              <a:rPr b="1" i="0" lang="en-US" sz="2399" u="none" cap="none" strike="noStrike">
                <a:solidFill>
                  <a:srgbClr val="000000"/>
                </a:solidFill>
                <a:latin typeface="Gaegu"/>
                <a:ea typeface="Gaegu"/>
                <a:cs typeface="Gaegu"/>
                <a:sym typeface="Gaegu"/>
              </a:rPr>
              <a:t> their core principles, and how they can guide us towards building a more sustainable future.</a:t>
            </a:r>
            <a:endParaRPr/>
          </a:p>
        </p:txBody>
      </p:sp>
      <p:sp>
        <p:nvSpPr>
          <p:cNvPr id="185" name="Google Shape;185;p6"/>
          <p:cNvSpPr txBox="1"/>
          <p:nvPr/>
        </p:nvSpPr>
        <p:spPr>
          <a:xfrm>
            <a:off x="1670393" y="4695326"/>
            <a:ext cx="12164972" cy="1904224"/>
          </a:xfrm>
          <a:prstGeom prst="rect">
            <a:avLst/>
          </a:prstGeom>
          <a:noFill/>
          <a:ln>
            <a:noFill/>
          </a:ln>
        </p:spPr>
        <p:txBody>
          <a:bodyPr anchorCtr="0" anchor="t" bIns="0" lIns="0" spcFirstLastPara="1" rIns="0" wrap="square" tIns="0">
            <a:spAutoFit/>
          </a:bodyPr>
          <a:lstStyle/>
          <a:p>
            <a:pPr indent="0" lvl="0" marL="0" marR="0" rtl="0" algn="ctr">
              <a:lnSpc>
                <a:spcPct val="140019"/>
              </a:lnSpc>
              <a:spcBef>
                <a:spcPts val="0"/>
              </a:spcBef>
              <a:spcAft>
                <a:spcPts val="0"/>
              </a:spcAft>
              <a:buNone/>
            </a:pPr>
            <a:r>
              <a:rPr b="1" i="0" lang="en-US" sz="2099" u="none" cap="none" strike="noStrike">
                <a:solidFill>
                  <a:srgbClr val="000000"/>
                </a:solidFill>
                <a:latin typeface="Gaegu"/>
                <a:ea typeface="Gaegu"/>
                <a:cs typeface="Gaegu"/>
                <a:sym typeface="Gaegu"/>
              </a:rPr>
              <a:t>What is Environment and Ethics?</a:t>
            </a:r>
            <a:endParaRPr/>
          </a:p>
          <a:p>
            <a:pPr indent="0" lvl="0" marL="0" marR="0" rtl="0" algn="ctr">
              <a:lnSpc>
                <a:spcPct val="140019"/>
              </a:lnSpc>
              <a:spcBef>
                <a:spcPts val="0"/>
              </a:spcBef>
              <a:spcAft>
                <a:spcPts val="0"/>
              </a:spcAft>
              <a:buNone/>
            </a:pPr>
            <a:r>
              <a:rPr b="1" i="0" lang="en-US" sz="2099" u="none" cap="none" strike="noStrike">
                <a:solidFill>
                  <a:srgbClr val="000000"/>
                </a:solidFill>
                <a:latin typeface="Gaegu"/>
                <a:ea typeface="Gaegu"/>
                <a:cs typeface="Gaegu"/>
                <a:sym typeface="Gaegu"/>
              </a:rPr>
              <a:t>Environment: Everything essential for human life and well-being, including the natural world (plants, animals, water, air, soil) and the human-made world (buildings, roads, vehicles).</a:t>
            </a:r>
            <a:endParaRPr/>
          </a:p>
          <a:p>
            <a:pPr indent="0" lvl="0" marL="0" marR="0" rtl="0" algn="ctr">
              <a:lnSpc>
                <a:spcPct val="140019"/>
              </a:lnSpc>
              <a:spcBef>
                <a:spcPts val="0"/>
              </a:spcBef>
              <a:spcAft>
                <a:spcPts val="0"/>
              </a:spcAft>
              <a:buNone/>
            </a:pPr>
            <a:r>
              <a:rPr b="1" i="0" lang="en-US" sz="2099" u="none" cap="none" strike="noStrike">
                <a:solidFill>
                  <a:srgbClr val="000000"/>
                </a:solidFill>
                <a:latin typeface="Gaegu"/>
                <a:ea typeface="Gaegu"/>
                <a:cs typeface="Gaegu"/>
                <a:sym typeface="Gaegu"/>
              </a:rPr>
              <a:t>Ethics: A moral philosophy that serves as a guide for distinguishing right from wrong and good from bad. It provides a broad perspective for evaluating individual behaviors and actions.</a:t>
            </a:r>
            <a:endParaRPr/>
          </a:p>
        </p:txBody>
      </p:sp>
      <p:sp>
        <p:nvSpPr>
          <p:cNvPr id="186" name="Google Shape;186;p6"/>
          <p:cNvSpPr/>
          <p:nvPr/>
        </p:nvSpPr>
        <p:spPr>
          <a:xfrm>
            <a:off x="4600075" y="9694263"/>
            <a:ext cx="1438010" cy="501631"/>
          </a:xfrm>
          <a:custGeom>
            <a:rect b="b" l="l" r="r" t="t"/>
            <a:pathLst>
              <a:path extrusionOk="0" h="501631" w="1438010">
                <a:moveTo>
                  <a:pt x="0" y="0"/>
                </a:moveTo>
                <a:lnTo>
                  <a:pt x="1438011" y="0"/>
                </a:lnTo>
                <a:lnTo>
                  <a:pt x="1438011" y="501632"/>
                </a:lnTo>
                <a:lnTo>
                  <a:pt x="0" y="501632"/>
                </a:lnTo>
                <a:lnTo>
                  <a:pt x="0" y="0"/>
                </a:lnTo>
                <a:close/>
              </a:path>
            </a:pathLst>
          </a:custGeom>
          <a:blipFill rotWithShape="1">
            <a:blip r:embed="rId10">
              <a:alphaModFix/>
            </a:blip>
            <a:stretch>
              <a:fillRect b="0" l="0" r="0" t="0"/>
            </a:stretch>
          </a:blipFill>
          <a:ln>
            <a:noFill/>
          </a:ln>
        </p:spPr>
      </p:sp>
      <p:sp>
        <p:nvSpPr>
          <p:cNvPr id="187" name="Google Shape;187;p6"/>
          <p:cNvSpPr txBox="1"/>
          <p:nvPr/>
        </p:nvSpPr>
        <p:spPr>
          <a:xfrm>
            <a:off x="6738335" y="9394208"/>
            <a:ext cx="8730265" cy="769441"/>
          </a:xfrm>
          <a:prstGeom prst="rect">
            <a:avLst/>
          </a:prstGeom>
          <a:noFill/>
          <a:ln>
            <a:noFill/>
          </a:ln>
        </p:spPr>
        <p:txBody>
          <a:bodyPr anchorCtr="0" anchor="t" bIns="0" lIns="0" spcFirstLastPara="1" rIns="0" wrap="square" tIns="0">
            <a:spAutoFit/>
          </a:bodyPr>
          <a:lstStyle/>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The European Commission's support for the production of this publication does not constitute an endorsement of the contents, which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reflect the views only of the authors, and the Commission cannot be held responsible for any use which may be made of the information contained therein. Project Number: 2021-1-DE04-KA220-YOU-000029209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      For more details visit our official website: </a:t>
            </a:r>
            <a:r>
              <a:rPr b="1" i="0" lang="en-US" sz="1200" u="sng" cap="none" strike="noStrike">
                <a:solidFill>
                  <a:srgbClr val="000000"/>
                </a:solidFill>
                <a:latin typeface="Gaegu"/>
                <a:ea typeface="Gaegu"/>
                <a:cs typeface="Gaegu"/>
                <a:sym typeface="Gaegu"/>
                <a:hlinkClick r:id="rId11">
                  <a:extLst>
                    <a:ext uri="{A12FA001-AC4F-418D-AE19-62706E023703}">
                      <ahyp:hlinkClr val="tx"/>
                    </a:ext>
                  </a:extLst>
                </a:hlinkClick>
              </a:rPr>
              <a:t>https://www.e-greenworld.org/</a:t>
            </a:r>
            <a:r>
              <a:rPr b="1" i="0" lang="en-US" sz="1200" u="none" cap="none" strike="noStrike">
                <a:solidFill>
                  <a:srgbClr val="000000"/>
                </a:solidFill>
                <a:latin typeface="Gaegu"/>
                <a:ea typeface="Gaegu"/>
                <a:cs typeface="Gaegu"/>
                <a:sym typeface="Gaegu"/>
              </a:rPr>
              <a:t> </a:t>
            </a:r>
            <a:endParaRPr b="1" i="0" sz="1200" u="none" cap="none" strike="noStrike">
              <a:solidFill>
                <a:srgbClr val="000000"/>
              </a:solidFill>
              <a:latin typeface="Gaegu"/>
              <a:ea typeface="Gaegu"/>
              <a:cs typeface="Gaegu"/>
              <a:sym typeface="Gaegu"/>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7"/>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065" l="-1466" r="-2215" t="-10430"/>
            </a:stretch>
          </a:blipFill>
          <a:ln>
            <a:noFill/>
          </a:ln>
        </p:spPr>
      </p:sp>
      <p:sp>
        <p:nvSpPr>
          <p:cNvPr id="193" name="Google Shape;193;p7"/>
          <p:cNvSpPr/>
          <p:nvPr/>
        </p:nvSpPr>
        <p:spPr>
          <a:xfrm rot="-380265">
            <a:off x="2131268" y="368241"/>
            <a:ext cx="12602964" cy="16662573"/>
          </a:xfrm>
          <a:custGeom>
            <a:rect b="b" l="l" r="r" t="t"/>
            <a:pathLst>
              <a:path extrusionOk="0" h="16662573" w="12602964">
                <a:moveTo>
                  <a:pt x="0" y="0"/>
                </a:moveTo>
                <a:lnTo>
                  <a:pt x="12602964" y="0"/>
                </a:lnTo>
                <a:lnTo>
                  <a:pt x="12602964" y="16662573"/>
                </a:lnTo>
                <a:lnTo>
                  <a:pt x="0" y="16662573"/>
                </a:lnTo>
                <a:lnTo>
                  <a:pt x="0" y="0"/>
                </a:lnTo>
                <a:close/>
              </a:path>
            </a:pathLst>
          </a:custGeom>
          <a:blipFill rotWithShape="1">
            <a:blip r:embed="rId4">
              <a:alphaModFix/>
            </a:blip>
            <a:stretch>
              <a:fillRect b="0" l="0" r="0" t="0"/>
            </a:stretch>
          </a:blipFill>
          <a:ln>
            <a:noFill/>
          </a:ln>
        </p:spPr>
      </p:sp>
      <p:sp>
        <p:nvSpPr>
          <p:cNvPr id="194" name="Google Shape;194;p7"/>
          <p:cNvSpPr/>
          <p:nvPr/>
        </p:nvSpPr>
        <p:spPr>
          <a:xfrm rot="1388038">
            <a:off x="14173390" y="434465"/>
            <a:ext cx="1342255" cy="1924380"/>
          </a:xfrm>
          <a:custGeom>
            <a:rect b="b" l="l" r="r" t="t"/>
            <a:pathLst>
              <a:path extrusionOk="0" h="1924380" w="1342255">
                <a:moveTo>
                  <a:pt x="0" y="0"/>
                </a:moveTo>
                <a:lnTo>
                  <a:pt x="1342255" y="0"/>
                </a:lnTo>
                <a:lnTo>
                  <a:pt x="1342255" y="1924380"/>
                </a:lnTo>
                <a:lnTo>
                  <a:pt x="0" y="1924380"/>
                </a:lnTo>
                <a:lnTo>
                  <a:pt x="0" y="0"/>
                </a:lnTo>
                <a:close/>
              </a:path>
            </a:pathLst>
          </a:custGeom>
          <a:blipFill rotWithShape="1">
            <a:blip r:embed="rId5">
              <a:alphaModFix/>
            </a:blip>
            <a:stretch>
              <a:fillRect b="0" l="0" r="0" t="0"/>
            </a:stretch>
          </a:blipFill>
          <a:ln>
            <a:noFill/>
          </a:ln>
        </p:spPr>
      </p:sp>
      <p:sp>
        <p:nvSpPr>
          <p:cNvPr id="195" name="Google Shape;195;p7"/>
          <p:cNvSpPr/>
          <p:nvPr/>
        </p:nvSpPr>
        <p:spPr>
          <a:xfrm rot="6626465">
            <a:off x="15818470" y="621490"/>
            <a:ext cx="4200691" cy="4451599"/>
          </a:xfrm>
          <a:custGeom>
            <a:rect b="b" l="l" r="r" t="t"/>
            <a:pathLst>
              <a:path extrusionOk="0" h="4451599" w="4200691">
                <a:moveTo>
                  <a:pt x="4200691" y="4451600"/>
                </a:moveTo>
                <a:lnTo>
                  <a:pt x="0" y="4451600"/>
                </a:lnTo>
                <a:lnTo>
                  <a:pt x="0" y="0"/>
                </a:lnTo>
                <a:lnTo>
                  <a:pt x="4200691" y="0"/>
                </a:lnTo>
                <a:lnTo>
                  <a:pt x="4200691" y="4451600"/>
                </a:lnTo>
                <a:close/>
              </a:path>
            </a:pathLst>
          </a:custGeom>
          <a:blipFill rotWithShape="1">
            <a:blip r:embed="rId6">
              <a:alphaModFix/>
            </a:blip>
            <a:stretch>
              <a:fillRect b="0" l="0" r="0" t="0"/>
            </a:stretch>
          </a:blipFill>
          <a:ln>
            <a:noFill/>
          </a:ln>
        </p:spPr>
      </p:sp>
      <p:sp>
        <p:nvSpPr>
          <p:cNvPr id="196" name="Google Shape;196;p7"/>
          <p:cNvSpPr/>
          <p:nvPr/>
        </p:nvSpPr>
        <p:spPr>
          <a:xfrm>
            <a:off x="-287086" y="9258300"/>
            <a:ext cx="4049893" cy="1164473"/>
          </a:xfrm>
          <a:custGeom>
            <a:rect b="b" l="l" r="r" t="t"/>
            <a:pathLst>
              <a:path extrusionOk="0" h="1164473" w="4049893">
                <a:moveTo>
                  <a:pt x="0" y="0"/>
                </a:moveTo>
                <a:lnTo>
                  <a:pt x="4049893" y="0"/>
                </a:lnTo>
                <a:lnTo>
                  <a:pt x="4049893" y="1164473"/>
                </a:lnTo>
                <a:lnTo>
                  <a:pt x="0" y="1164473"/>
                </a:lnTo>
                <a:lnTo>
                  <a:pt x="0" y="0"/>
                </a:lnTo>
                <a:close/>
              </a:path>
            </a:pathLst>
          </a:custGeom>
          <a:blipFill rotWithShape="1">
            <a:blip r:embed="rId7">
              <a:alphaModFix/>
            </a:blip>
            <a:stretch>
              <a:fillRect b="0" l="0" r="0" t="0"/>
            </a:stretch>
          </a:blipFill>
          <a:ln>
            <a:noFill/>
          </a:ln>
        </p:spPr>
      </p:sp>
      <p:sp>
        <p:nvSpPr>
          <p:cNvPr id="197" name="Google Shape;197;p7"/>
          <p:cNvSpPr/>
          <p:nvPr/>
        </p:nvSpPr>
        <p:spPr>
          <a:xfrm>
            <a:off x="12817389" y="4042888"/>
            <a:ext cx="5596030" cy="4933342"/>
          </a:xfrm>
          <a:custGeom>
            <a:rect b="b" l="l" r="r" t="t"/>
            <a:pathLst>
              <a:path extrusionOk="0" h="4933342" w="5596030">
                <a:moveTo>
                  <a:pt x="0" y="0"/>
                </a:moveTo>
                <a:lnTo>
                  <a:pt x="5596030" y="0"/>
                </a:lnTo>
                <a:lnTo>
                  <a:pt x="5596030" y="4933343"/>
                </a:lnTo>
                <a:lnTo>
                  <a:pt x="0" y="4933343"/>
                </a:lnTo>
                <a:lnTo>
                  <a:pt x="0" y="0"/>
                </a:lnTo>
                <a:close/>
              </a:path>
            </a:pathLst>
          </a:custGeom>
          <a:blipFill rotWithShape="1">
            <a:blip r:embed="rId8">
              <a:alphaModFix/>
            </a:blip>
            <a:stretch>
              <a:fillRect b="0" l="0" r="0" t="0"/>
            </a:stretch>
          </a:blipFill>
          <a:ln>
            <a:noFill/>
          </a:ln>
        </p:spPr>
      </p:sp>
      <p:sp>
        <p:nvSpPr>
          <p:cNvPr id="198" name="Google Shape;198;p7"/>
          <p:cNvSpPr/>
          <p:nvPr/>
        </p:nvSpPr>
        <p:spPr>
          <a:xfrm>
            <a:off x="15746817" y="9258300"/>
            <a:ext cx="2541183" cy="894560"/>
          </a:xfrm>
          <a:custGeom>
            <a:rect b="b" l="l" r="r" t="t"/>
            <a:pathLst>
              <a:path extrusionOk="0" h="894560" w="2541183">
                <a:moveTo>
                  <a:pt x="0" y="0"/>
                </a:moveTo>
                <a:lnTo>
                  <a:pt x="2541183" y="0"/>
                </a:lnTo>
                <a:lnTo>
                  <a:pt x="2541183" y="894560"/>
                </a:lnTo>
                <a:lnTo>
                  <a:pt x="0" y="894560"/>
                </a:lnTo>
                <a:lnTo>
                  <a:pt x="0" y="0"/>
                </a:lnTo>
                <a:close/>
              </a:path>
            </a:pathLst>
          </a:custGeom>
          <a:blipFill rotWithShape="1">
            <a:blip r:embed="rId9">
              <a:alphaModFix/>
            </a:blip>
            <a:stretch>
              <a:fillRect b="0" l="0" r="0" t="0"/>
            </a:stretch>
          </a:blipFill>
          <a:ln>
            <a:noFill/>
          </a:ln>
        </p:spPr>
      </p:sp>
      <p:sp>
        <p:nvSpPr>
          <p:cNvPr id="199" name="Google Shape;199;p7"/>
          <p:cNvSpPr txBox="1"/>
          <p:nvPr/>
        </p:nvSpPr>
        <p:spPr>
          <a:xfrm>
            <a:off x="4178963" y="1339228"/>
            <a:ext cx="6525287" cy="7925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45" u="none" cap="none" strike="noStrike">
                <a:solidFill>
                  <a:srgbClr val="000000"/>
                </a:solidFill>
                <a:latin typeface="Gaegu"/>
                <a:ea typeface="Gaegu"/>
                <a:cs typeface="Gaegu"/>
                <a:sym typeface="Gaegu"/>
              </a:rPr>
              <a:t>Approaches to Environmental Ethics</a:t>
            </a:r>
            <a:endParaRPr/>
          </a:p>
        </p:txBody>
      </p:sp>
      <p:sp>
        <p:nvSpPr>
          <p:cNvPr id="200" name="Google Shape;200;p7"/>
          <p:cNvSpPr txBox="1"/>
          <p:nvPr/>
        </p:nvSpPr>
        <p:spPr>
          <a:xfrm>
            <a:off x="2728335" y="3805312"/>
            <a:ext cx="11120993" cy="2883595"/>
          </a:xfrm>
          <a:prstGeom prst="rect">
            <a:avLst/>
          </a:prstGeom>
          <a:noFill/>
          <a:ln>
            <a:noFill/>
          </a:ln>
        </p:spPr>
        <p:txBody>
          <a:bodyPr anchorCtr="0" anchor="t" bIns="0" lIns="0" spcFirstLastPara="1" rIns="0" wrap="square" tIns="0">
            <a:spAutoFit/>
          </a:bodyPr>
          <a:lstStyle/>
          <a:p>
            <a:pPr indent="0" lvl="0" marL="0" marR="0" rtl="0" algn="ctr">
              <a:lnSpc>
                <a:spcPct val="139975"/>
              </a:lnSpc>
              <a:spcBef>
                <a:spcPts val="0"/>
              </a:spcBef>
              <a:spcAft>
                <a:spcPts val="0"/>
              </a:spcAft>
              <a:buNone/>
            </a:pPr>
            <a:r>
              <a:rPr b="1" i="0" lang="en-US" sz="3207" u="none" cap="none" strike="noStrike">
                <a:solidFill>
                  <a:srgbClr val="000000"/>
                </a:solidFill>
                <a:latin typeface="Gaegu"/>
                <a:ea typeface="Gaegu"/>
                <a:cs typeface="Gaegu"/>
                <a:sym typeface="Gaegu"/>
              </a:rPr>
              <a:t>Anthropocentrism: Nature's value depends on its benefit to humans.</a:t>
            </a:r>
            <a:endParaRPr/>
          </a:p>
          <a:p>
            <a:pPr indent="0" lvl="0" marL="0" marR="0" rtl="0" algn="ctr">
              <a:lnSpc>
                <a:spcPct val="139975"/>
              </a:lnSpc>
              <a:spcBef>
                <a:spcPts val="0"/>
              </a:spcBef>
              <a:spcAft>
                <a:spcPts val="0"/>
              </a:spcAft>
              <a:buNone/>
            </a:pPr>
            <a:r>
              <a:rPr b="1" i="0" lang="en-US" sz="3207" u="none" cap="none" strike="noStrike">
                <a:solidFill>
                  <a:srgbClr val="000000"/>
                </a:solidFill>
                <a:latin typeface="Gaegu"/>
                <a:ea typeface="Gaegu"/>
                <a:cs typeface="Gaegu"/>
                <a:sym typeface="Gaegu"/>
              </a:rPr>
              <a:t>Ecocentrism: Nature has intrinsic value independent of humans.</a:t>
            </a:r>
            <a:endParaRPr/>
          </a:p>
          <a:p>
            <a:pPr indent="0" lvl="0" marL="0" marR="0" rtl="0" algn="ctr">
              <a:lnSpc>
                <a:spcPct val="139975"/>
              </a:lnSpc>
              <a:spcBef>
                <a:spcPts val="0"/>
              </a:spcBef>
              <a:spcAft>
                <a:spcPts val="0"/>
              </a:spcAft>
              <a:buNone/>
            </a:pPr>
            <a:r>
              <a:rPr b="1" i="0" lang="en-US" sz="3207" u="none" cap="none" strike="noStrike">
                <a:solidFill>
                  <a:srgbClr val="000000"/>
                </a:solidFill>
                <a:latin typeface="Gaegu"/>
                <a:ea typeface="Gaegu"/>
                <a:cs typeface="Gaegu"/>
                <a:sym typeface="Gaegu"/>
              </a:rPr>
              <a:t>Sentientism: Ethical status for beings capable of sensation (animal rights).</a:t>
            </a:r>
            <a:endParaRPr/>
          </a:p>
          <a:p>
            <a:pPr indent="0" lvl="0" marL="0" marR="0" rtl="0" algn="ctr">
              <a:lnSpc>
                <a:spcPct val="139975"/>
              </a:lnSpc>
              <a:spcBef>
                <a:spcPts val="0"/>
              </a:spcBef>
              <a:spcAft>
                <a:spcPts val="0"/>
              </a:spcAft>
              <a:buNone/>
            </a:pPr>
            <a:r>
              <a:rPr b="1" i="0" lang="en-US" sz="3207" u="none" cap="none" strike="noStrike">
                <a:solidFill>
                  <a:srgbClr val="000000"/>
                </a:solidFill>
                <a:latin typeface="Gaegu"/>
                <a:ea typeface="Gaegu"/>
                <a:cs typeface="Gaegu"/>
                <a:sym typeface="Gaegu"/>
              </a:rPr>
              <a:t>Ethical Anthropocentrism: Nature has value for itself and for humans.</a:t>
            </a:r>
            <a:endParaRPr/>
          </a:p>
          <a:p>
            <a:pPr indent="0" lvl="0" marL="0" marR="0" rtl="0" algn="ctr">
              <a:lnSpc>
                <a:spcPct val="139975"/>
              </a:lnSpc>
              <a:spcBef>
                <a:spcPts val="0"/>
              </a:spcBef>
              <a:spcAft>
                <a:spcPts val="0"/>
              </a:spcAft>
              <a:buNone/>
            </a:pPr>
            <a:r>
              <a:rPr b="1" i="0" lang="en-US" sz="3207" u="none" cap="none" strike="noStrike">
                <a:solidFill>
                  <a:srgbClr val="000000"/>
                </a:solidFill>
                <a:latin typeface="Gaegu"/>
                <a:ea typeface="Gaegu"/>
                <a:cs typeface="Gaegu"/>
                <a:sym typeface="Gaegu"/>
              </a:rPr>
              <a:t>Ecofeminism: Connects environmental issues with gender equality.</a:t>
            </a:r>
            <a:endParaRPr/>
          </a:p>
        </p:txBody>
      </p:sp>
      <p:sp>
        <p:nvSpPr>
          <p:cNvPr id="201" name="Google Shape;201;p7"/>
          <p:cNvSpPr/>
          <p:nvPr/>
        </p:nvSpPr>
        <p:spPr>
          <a:xfrm>
            <a:off x="4279967" y="9673299"/>
            <a:ext cx="1438010" cy="501631"/>
          </a:xfrm>
          <a:custGeom>
            <a:rect b="b" l="l" r="r" t="t"/>
            <a:pathLst>
              <a:path extrusionOk="0" h="501631" w="1438010">
                <a:moveTo>
                  <a:pt x="0" y="0"/>
                </a:moveTo>
                <a:lnTo>
                  <a:pt x="1438010" y="0"/>
                </a:lnTo>
                <a:lnTo>
                  <a:pt x="1438010" y="501632"/>
                </a:lnTo>
                <a:lnTo>
                  <a:pt x="0" y="501632"/>
                </a:lnTo>
                <a:lnTo>
                  <a:pt x="0" y="0"/>
                </a:lnTo>
                <a:close/>
              </a:path>
            </a:pathLst>
          </a:custGeom>
          <a:blipFill rotWithShape="1">
            <a:blip r:embed="rId10">
              <a:alphaModFix/>
            </a:blip>
            <a:stretch>
              <a:fillRect b="0" l="0" r="0" t="0"/>
            </a:stretch>
          </a:blipFill>
          <a:ln>
            <a:noFill/>
          </a:ln>
        </p:spPr>
      </p:sp>
      <p:sp>
        <p:nvSpPr>
          <p:cNvPr id="202" name="Google Shape;202;p7"/>
          <p:cNvSpPr txBox="1"/>
          <p:nvPr/>
        </p:nvSpPr>
        <p:spPr>
          <a:xfrm>
            <a:off x="6738335" y="9394208"/>
            <a:ext cx="8730265" cy="769441"/>
          </a:xfrm>
          <a:prstGeom prst="rect">
            <a:avLst/>
          </a:prstGeom>
          <a:noFill/>
          <a:ln>
            <a:noFill/>
          </a:ln>
        </p:spPr>
        <p:txBody>
          <a:bodyPr anchorCtr="0" anchor="t" bIns="0" lIns="0" spcFirstLastPara="1" rIns="0" wrap="square" tIns="0">
            <a:spAutoFit/>
          </a:bodyPr>
          <a:lstStyle/>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The European Commission's support for the production of this publication does not constitute an endorsement of the contents, which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reflect the views only of the authors, and the Commission cannot be held responsible for any use which may be made of the information contained therein. Project Number: 2021-1-DE04-KA220-YOU-000029209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      For more details visit our official website: </a:t>
            </a:r>
            <a:r>
              <a:rPr b="1" i="0" lang="en-US" sz="1200" u="sng" cap="none" strike="noStrike">
                <a:solidFill>
                  <a:srgbClr val="000000"/>
                </a:solidFill>
                <a:latin typeface="Gaegu"/>
                <a:ea typeface="Gaegu"/>
                <a:cs typeface="Gaegu"/>
                <a:sym typeface="Gaegu"/>
                <a:hlinkClick r:id="rId11">
                  <a:extLst>
                    <a:ext uri="{A12FA001-AC4F-418D-AE19-62706E023703}">
                      <ahyp:hlinkClr val="tx"/>
                    </a:ext>
                  </a:extLst>
                </a:hlinkClick>
              </a:rPr>
              <a:t>https://www.e-greenworld.org/</a:t>
            </a:r>
            <a:r>
              <a:rPr b="1" i="0" lang="en-US" sz="1200" u="none" cap="none" strike="noStrike">
                <a:solidFill>
                  <a:srgbClr val="000000"/>
                </a:solidFill>
                <a:latin typeface="Gaegu"/>
                <a:ea typeface="Gaegu"/>
                <a:cs typeface="Gaegu"/>
                <a:sym typeface="Gaegu"/>
              </a:rPr>
              <a:t> </a:t>
            </a:r>
            <a:endParaRPr b="1" i="0" sz="1200" u="none" cap="none" strike="noStrike">
              <a:solidFill>
                <a:srgbClr val="000000"/>
              </a:solidFill>
              <a:latin typeface="Gaegu"/>
              <a:ea typeface="Gaegu"/>
              <a:cs typeface="Gaegu"/>
              <a:sym typeface="Gaegu"/>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065" l="-1466" r="-2215" t="-10430"/>
            </a:stretch>
          </a:blipFill>
          <a:ln>
            <a:noFill/>
          </a:ln>
        </p:spPr>
      </p:sp>
      <p:sp>
        <p:nvSpPr>
          <p:cNvPr id="208" name="Google Shape;208;p8"/>
          <p:cNvSpPr/>
          <p:nvPr/>
        </p:nvSpPr>
        <p:spPr>
          <a:xfrm rot="-380265">
            <a:off x="1801782" y="-446580"/>
            <a:ext cx="12602964" cy="16662573"/>
          </a:xfrm>
          <a:custGeom>
            <a:rect b="b" l="l" r="r" t="t"/>
            <a:pathLst>
              <a:path extrusionOk="0" h="16662573" w="12602964">
                <a:moveTo>
                  <a:pt x="0" y="0"/>
                </a:moveTo>
                <a:lnTo>
                  <a:pt x="12602965" y="0"/>
                </a:lnTo>
                <a:lnTo>
                  <a:pt x="12602965" y="16662573"/>
                </a:lnTo>
                <a:lnTo>
                  <a:pt x="0" y="16662573"/>
                </a:lnTo>
                <a:lnTo>
                  <a:pt x="0" y="0"/>
                </a:lnTo>
                <a:close/>
              </a:path>
            </a:pathLst>
          </a:custGeom>
          <a:blipFill rotWithShape="1">
            <a:blip r:embed="rId4">
              <a:alphaModFix/>
            </a:blip>
            <a:stretch>
              <a:fillRect b="0" l="0" r="0" t="0"/>
            </a:stretch>
          </a:blipFill>
          <a:ln>
            <a:noFill/>
          </a:ln>
        </p:spPr>
      </p:sp>
      <p:sp>
        <p:nvSpPr>
          <p:cNvPr id="209" name="Google Shape;209;p8"/>
          <p:cNvSpPr/>
          <p:nvPr/>
        </p:nvSpPr>
        <p:spPr>
          <a:xfrm rot="1388038">
            <a:off x="14173390" y="434465"/>
            <a:ext cx="1342255" cy="1924380"/>
          </a:xfrm>
          <a:custGeom>
            <a:rect b="b" l="l" r="r" t="t"/>
            <a:pathLst>
              <a:path extrusionOk="0" h="1924380" w="1342255">
                <a:moveTo>
                  <a:pt x="0" y="0"/>
                </a:moveTo>
                <a:lnTo>
                  <a:pt x="1342255" y="0"/>
                </a:lnTo>
                <a:lnTo>
                  <a:pt x="1342255" y="1924380"/>
                </a:lnTo>
                <a:lnTo>
                  <a:pt x="0" y="1924380"/>
                </a:lnTo>
                <a:lnTo>
                  <a:pt x="0" y="0"/>
                </a:lnTo>
                <a:close/>
              </a:path>
            </a:pathLst>
          </a:custGeom>
          <a:blipFill rotWithShape="1">
            <a:blip r:embed="rId5">
              <a:alphaModFix/>
            </a:blip>
            <a:stretch>
              <a:fillRect b="0" l="0" r="0" t="0"/>
            </a:stretch>
          </a:blipFill>
          <a:ln>
            <a:noFill/>
          </a:ln>
        </p:spPr>
      </p:sp>
      <p:sp>
        <p:nvSpPr>
          <p:cNvPr id="210" name="Google Shape;210;p8"/>
          <p:cNvSpPr/>
          <p:nvPr/>
        </p:nvSpPr>
        <p:spPr>
          <a:xfrm rot="6626465">
            <a:off x="15818470" y="621490"/>
            <a:ext cx="4200691" cy="4451599"/>
          </a:xfrm>
          <a:custGeom>
            <a:rect b="b" l="l" r="r" t="t"/>
            <a:pathLst>
              <a:path extrusionOk="0" h="4451599" w="4200691">
                <a:moveTo>
                  <a:pt x="4200691" y="4451600"/>
                </a:moveTo>
                <a:lnTo>
                  <a:pt x="0" y="4451600"/>
                </a:lnTo>
                <a:lnTo>
                  <a:pt x="0" y="0"/>
                </a:lnTo>
                <a:lnTo>
                  <a:pt x="4200691" y="0"/>
                </a:lnTo>
                <a:lnTo>
                  <a:pt x="4200691" y="4451600"/>
                </a:lnTo>
                <a:close/>
              </a:path>
            </a:pathLst>
          </a:custGeom>
          <a:blipFill rotWithShape="1">
            <a:blip r:embed="rId6">
              <a:alphaModFix/>
            </a:blip>
            <a:stretch>
              <a:fillRect b="0" l="0" r="0" t="0"/>
            </a:stretch>
          </a:blipFill>
          <a:ln>
            <a:noFill/>
          </a:ln>
        </p:spPr>
      </p:sp>
      <p:sp>
        <p:nvSpPr>
          <p:cNvPr id="211" name="Google Shape;211;p8"/>
          <p:cNvSpPr/>
          <p:nvPr/>
        </p:nvSpPr>
        <p:spPr>
          <a:xfrm>
            <a:off x="-287086" y="9258300"/>
            <a:ext cx="4049893" cy="1164473"/>
          </a:xfrm>
          <a:custGeom>
            <a:rect b="b" l="l" r="r" t="t"/>
            <a:pathLst>
              <a:path extrusionOk="0" h="1164473" w="4049893">
                <a:moveTo>
                  <a:pt x="0" y="0"/>
                </a:moveTo>
                <a:lnTo>
                  <a:pt x="4049893" y="0"/>
                </a:lnTo>
                <a:lnTo>
                  <a:pt x="4049893" y="1164473"/>
                </a:lnTo>
                <a:lnTo>
                  <a:pt x="0" y="1164473"/>
                </a:lnTo>
                <a:lnTo>
                  <a:pt x="0" y="0"/>
                </a:lnTo>
                <a:close/>
              </a:path>
            </a:pathLst>
          </a:custGeom>
          <a:blipFill rotWithShape="1">
            <a:blip r:embed="rId7">
              <a:alphaModFix/>
            </a:blip>
            <a:stretch>
              <a:fillRect b="0" l="0" r="0" t="0"/>
            </a:stretch>
          </a:blipFill>
          <a:ln>
            <a:noFill/>
          </a:ln>
        </p:spPr>
      </p:sp>
      <p:sp>
        <p:nvSpPr>
          <p:cNvPr id="212" name="Google Shape;212;p8"/>
          <p:cNvSpPr/>
          <p:nvPr/>
        </p:nvSpPr>
        <p:spPr>
          <a:xfrm>
            <a:off x="12487904" y="2676829"/>
            <a:ext cx="5596030" cy="4933342"/>
          </a:xfrm>
          <a:custGeom>
            <a:rect b="b" l="l" r="r" t="t"/>
            <a:pathLst>
              <a:path extrusionOk="0" h="4933342" w="5596030">
                <a:moveTo>
                  <a:pt x="0" y="0"/>
                </a:moveTo>
                <a:lnTo>
                  <a:pt x="5596030" y="0"/>
                </a:lnTo>
                <a:lnTo>
                  <a:pt x="5596030" y="4933342"/>
                </a:lnTo>
                <a:lnTo>
                  <a:pt x="0" y="4933342"/>
                </a:lnTo>
                <a:lnTo>
                  <a:pt x="0" y="0"/>
                </a:lnTo>
                <a:close/>
              </a:path>
            </a:pathLst>
          </a:custGeom>
          <a:blipFill rotWithShape="1">
            <a:blip r:embed="rId8">
              <a:alphaModFix/>
            </a:blip>
            <a:stretch>
              <a:fillRect b="0" l="0" r="0" t="0"/>
            </a:stretch>
          </a:blipFill>
          <a:ln>
            <a:noFill/>
          </a:ln>
        </p:spPr>
      </p:sp>
      <p:sp>
        <p:nvSpPr>
          <p:cNvPr id="213" name="Google Shape;213;p8"/>
          <p:cNvSpPr/>
          <p:nvPr/>
        </p:nvSpPr>
        <p:spPr>
          <a:xfrm>
            <a:off x="15746817" y="9258300"/>
            <a:ext cx="2541183" cy="894560"/>
          </a:xfrm>
          <a:custGeom>
            <a:rect b="b" l="l" r="r" t="t"/>
            <a:pathLst>
              <a:path extrusionOk="0" h="894560" w="2541183">
                <a:moveTo>
                  <a:pt x="0" y="0"/>
                </a:moveTo>
                <a:lnTo>
                  <a:pt x="2541183" y="0"/>
                </a:lnTo>
                <a:lnTo>
                  <a:pt x="2541183" y="894560"/>
                </a:lnTo>
                <a:lnTo>
                  <a:pt x="0" y="894560"/>
                </a:lnTo>
                <a:lnTo>
                  <a:pt x="0" y="0"/>
                </a:lnTo>
                <a:close/>
              </a:path>
            </a:pathLst>
          </a:custGeom>
          <a:blipFill rotWithShape="1">
            <a:blip r:embed="rId9">
              <a:alphaModFix/>
            </a:blip>
            <a:stretch>
              <a:fillRect b="0" l="0" r="0" t="0"/>
            </a:stretch>
          </a:blipFill>
          <a:ln>
            <a:noFill/>
          </a:ln>
        </p:spPr>
      </p:sp>
      <p:sp>
        <p:nvSpPr>
          <p:cNvPr id="214" name="Google Shape;214;p8"/>
          <p:cNvSpPr txBox="1"/>
          <p:nvPr/>
        </p:nvSpPr>
        <p:spPr>
          <a:xfrm>
            <a:off x="4318924" y="1374748"/>
            <a:ext cx="7991409" cy="79259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4045" u="none" cap="none" strike="noStrike">
                <a:solidFill>
                  <a:srgbClr val="000000"/>
                </a:solidFill>
                <a:latin typeface="Gaegu"/>
                <a:ea typeface="Gaegu"/>
                <a:cs typeface="Gaegu"/>
                <a:sym typeface="Gaegu"/>
              </a:rPr>
              <a:t>Additional Environmental Ethics Approaches</a:t>
            </a:r>
            <a:endParaRPr/>
          </a:p>
        </p:txBody>
      </p:sp>
      <p:sp>
        <p:nvSpPr>
          <p:cNvPr id="215" name="Google Shape;215;p8"/>
          <p:cNvSpPr txBox="1"/>
          <p:nvPr/>
        </p:nvSpPr>
        <p:spPr>
          <a:xfrm>
            <a:off x="1774291" y="2752328"/>
            <a:ext cx="12657948" cy="42123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650" u="none" cap="none" strike="noStrike">
                <a:solidFill>
                  <a:srgbClr val="000000"/>
                </a:solidFill>
                <a:latin typeface="Gaegu"/>
                <a:ea typeface="Gaegu"/>
                <a:cs typeface="Gaegu"/>
                <a:sym typeface="Gaegu"/>
              </a:rPr>
              <a:t>Life-Centered Ethics</a:t>
            </a:r>
            <a:endParaRPr/>
          </a:p>
          <a:p>
            <a:pPr indent="0" lvl="0" marL="0" marR="0" rtl="0" algn="ctr">
              <a:lnSpc>
                <a:spcPct val="140000"/>
              </a:lnSpc>
              <a:spcBef>
                <a:spcPts val="0"/>
              </a:spcBef>
              <a:spcAft>
                <a:spcPts val="0"/>
              </a:spcAft>
              <a:buNone/>
            </a:pPr>
            <a:r>
              <a:rPr b="1" i="0" lang="en-US" sz="2650" u="none" cap="none" strike="noStrike">
                <a:solidFill>
                  <a:srgbClr val="000000"/>
                </a:solidFill>
                <a:latin typeface="Gaegu"/>
                <a:ea typeface="Gaegu"/>
                <a:cs typeface="Gaegu"/>
                <a:sym typeface="Gaegu"/>
              </a:rPr>
              <a:t>Ethics of Respect for Life: All living beings have intrinsic value and deserve respect.</a:t>
            </a:r>
            <a:endParaRPr/>
          </a:p>
          <a:p>
            <a:pPr indent="0" lvl="0" marL="0" marR="0" rtl="0" algn="ctr">
              <a:lnSpc>
                <a:spcPct val="140000"/>
              </a:lnSpc>
              <a:spcBef>
                <a:spcPts val="0"/>
              </a:spcBef>
              <a:spcAft>
                <a:spcPts val="0"/>
              </a:spcAft>
              <a:buNone/>
            </a:pPr>
            <a:r>
              <a:rPr b="1" i="0" lang="en-US" sz="2650" u="none" cap="none" strike="noStrike">
                <a:solidFill>
                  <a:srgbClr val="000000"/>
                </a:solidFill>
                <a:latin typeface="Gaegu"/>
                <a:ea typeface="Gaegu"/>
                <a:cs typeface="Gaegu"/>
                <a:sym typeface="Gaegu"/>
              </a:rPr>
              <a:t>Ethics of Respect for Nature: Nature itself has intrinsic value and deserves respect.</a:t>
            </a:r>
            <a:endParaRPr/>
          </a:p>
          <a:p>
            <a:pPr indent="0" lvl="0" marL="0" marR="0" rtl="0" algn="ctr">
              <a:lnSpc>
                <a:spcPct val="140000"/>
              </a:lnSpc>
              <a:spcBef>
                <a:spcPts val="0"/>
              </a:spcBef>
              <a:spcAft>
                <a:spcPts val="0"/>
              </a:spcAft>
              <a:buNone/>
            </a:pPr>
            <a:r>
              <a:rPr b="1" i="0" lang="en-US" sz="2650" u="none" cap="none" strike="noStrike">
                <a:solidFill>
                  <a:srgbClr val="000000"/>
                </a:solidFill>
                <a:latin typeface="Gaegu"/>
                <a:ea typeface="Gaegu"/>
                <a:cs typeface="Gaegu"/>
                <a:sym typeface="Gaegu"/>
              </a:rPr>
              <a:t>Gaia (Living World) Approach: Earth is a living organism, all living entities are interconnected.</a:t>
            </a:r>
            <a:endParaRPr/>
          </a:p>
          <a:p>
            <a:pPr indent="0" lvl="0" marL="0" marR="0" rtl="0" algn="ctr">
              <a:lnSpc>
                <a:spcPct val="140000"/>
              </a:lnSpc>
              <a:spcBef>
                <a:spcPts val="0"/>
              </a:spcBef>
              <a:spcAft>
                <a:spcPts val="0"/>
              </a:spcAft>
              <a:buNone/>
            </a:pPr>
            <a:r>
              <a:rPr b="1" i="0" lang="en-US" sz="2650" u="none" cap="none" strike="noStrike">
                <a:solidFill>
                  <a:srgbClr val="000000"/>
                </a:solidFill>
                <a:latin typeface="Gaegu"/>
                <a:ea typeface="Gaegu"/>
                <a:cs typeface="Gaegu"/>
                <a:sym typeface="Gaegu"/>
              </a:rPr>
              <a:t>Animal Rights Approach: Animals have rights similar to humans (right to be protected from suffering).</a:t>
            </a:r>
            <a:endParaRPr/>
          </a:p>
          <a:p>
            <a:pPr indent="0" lvl="0" marL="0" marR="0" rtl="0" algn="ctr">
              <a:lnSpc>
                <a:spcPct val="140000"/>
              </a:lnSpc>
              <a:spcBef>
                <a:spcPts val="0"/>
              </a:spcBef>
              <a:spcAft>
                <a:spcPts val="0"/>
              </a:spcAft>
              <a:buNone/>
            </a:pPr>
            <a:r>
              <a:rPr b="1" i="0" lang="en-US" sz="2650" u="none" cap="none" strike="noStrike">
                <a:solidFill>
                  <a:srgbClr val="000000"/>
                </a:solidFill>
                <a:latin typeface="Gaegu"/>
                <a:ea typeface="Gaegu"/>
                <a:cs typeface="Gaegu"/>
                <a:sym typeface="Gaegu"/>
              </a:rPr>
              <a:t>Ecocentric Ethics (Holistic Environmental Ethics)</a:t>
            </a:r>
            <a:endParaRPr/>
          </a:p>
          <a:p>
            <a:pPr indent="0" lvl="0" marL="0" marR="0" rtl="0" algn="ctr">
              <a:lnSpc>
                <a:spcPct val="140000"/>
              </a:lnSpc>
              <a:spcBef>
                <a:spcPts val="0"/>
              </a:spcBef>
              <a:spcAft>
                <a:spcPts val="0"/>
              </a:spcAft>
              <a:buNone/>
            </a:pPr>
            <a:r>
              <a:rPr b="1" i="0" lang="en-US" sz="2650" u="none" cap="none" strike="noStrike">
                <a:solidFill>
                  <a:srgbClr val="000000"/>
                </a:solidFill>
                <a:latin typeface="Gaegu"/>
                <a:ea typeface="Gaegu"/>
                <a:cs typeface="Gaegu"/>
                <a:sym typeface="Gaegu"/>
              </a:rPr>
              <a:t>Earth Ethics: Nature has intrinsic value on its own, a holistic entity.</a:t>
            </a:r>
            <a:endParaRPr/>
          </a:p>
          <a:p>
            <a:pPr indent="0" lvl="0" marL="0" marR="0" rtl="0" algn="ctr">
              <a:lnSpc>
                <a:spcPct val="140000"/>
              </a:lnSpc>
              <a:spcBef>
                <a:spcPts val="0"/>
              </a:spcBef>
              <a:spcAft>
                <a:spcPts val="0"/>
              </a:spcAft>
              <a:buNone/>
            </a:pPr>
            <a:r>
              <a:rPr b="1" i="0" lang="en-US" sz="2650" u="none" cap="none" strike="noStrike">
                <a:solidFill>
                  <a:srgbClr val="000000"/>
                </a:solidFill>
                <a:latin typeface="Gaegu"/>
                <a:ea typeface="Gaegu"/>
                <a:cs typeface="Gaegu"/>
                <a:sym typeface="Gaegu"/>
              </a:rPr>
              <a:t>Deep Ecology: Nature has intrinsic value, its preservation takes precedence over human interests.</a:t>
            </a:r>
            <a:endParaRPr/>
          </a:p>
          <a:p>
            <a:pPr indent="0" lvl="0" marL="0" marR="0" rtl="0" algn="ctr">
              <a:lnSpc>
                <a:spcPct val="140000"/>
              </a:lnSpc>
              <a:spcBef>
                <a:spcPts val="0"/>
              </a:spcBef>
              <a:spcAft>
                <a:spcPts val="0"/>
              </a:spcAft>
              <a:buNone/>
            </a:pPr>
            <a:r>
              <a:rPr b="1" i="0" lang="en-US" sz="2650" u="none" cap="none" strike="noStrike">
                <a:solidFill>
                  <a:srgbClr val="000000"/>
                </a:solidFill>
                <a:latin typeface="Gaegu"/>
                <a:ea typeface="Gaegu"/>
                <a:cs typeface="Gaegu"/>
                <a:sym typeface="Gaegu"/>
              </a:rPr>
              <a:t>Social Ecology Approach: Environmental issues stem from the structure of human societies.</a:t>
            </a:r>
            <a:endParaRPr/>
          </a:p>
        </p:txBody>
      </p:sp>
      <p:sp>
        <p:nvSpPr>
          <p:cNvPr id="216" name="Google Shape;216;p8"/>
          <p:cNvSpPr/>
          <p:nvPr/>
        </p:nvSpPr>
        <p:spPr>
          <a:xfrm>
            <a:off x="4091120" y="9705580"/>
            <a:ext cx="1438010" cy="501631"/>
          </a:xfrm>
          <a:custGeom>
            <a:rect b="b" l="l" r="r" t="t"/>
            <a:pathLst>
              <a:path extrusionOk="0" h="501631" w="1438010">
                <a:moveTo>
                  <a:pt x="0" y="0"/>
                </a:moveTo>
                <a:lnTo>
                  <a:pt x="1438011" y="0"/>
                </a:lnTo>
                <a:lnTo>
                  <a:pt x="1438011" y="501631"/>
                </a:lnTo>
                <a:lnTo>
                  <a:pt x="0" y="501631"/>
                </a:lnTo>
                <a:lnTo>
                  <a:pt x="0" y="0"/>
                </a:lnTo>
                <a:close/>
              </a:path>
            </a:pathLst>
          </a:custGeom>
          <a:blipFill rotWithShape="1">
            <a:blip r:embed="rId10">
              <a:alphaModFix/>
            </a:blip>
            <a:stretch>
              <a:fillRect b="0" l="0" r="0" t="0"/>
            </a:stretch>
          </a:blipFill>
          <a:ln>
            <a:noFill/>
          </a:ln>
        </p:spPr>
      </p:sp>
      <p:sp>
        <p:nvSpPr>
          <p:cNvPr id="217" name="Google Shape;217;p8"/>
          <p:cNvSpPr txBox="1"/>
          <p:nvPr/>
        </p:nvSpPr>
        <p:spPr>
          <a:xfrm>
            <a:off x="6738335" y="9394208"/>
            <a:ext cx="8730265" cy="769441"/>
          </a:xfrm>
          <a:prstGeom prst="rect">
            <a:avLst/>
          </a:prstGeom>
          <a:noFill/>
          <a:ln>
            <a:noFill/>
          </a:ln>
        </p:spPr>
        <p:txBody>
          <a:bodyPr anchorCtr="0" anchor="t" bIns="0" lIns="0" spcFirstLastPara="1" rIns="0" wrap="square" tIns="0">
            <a:spAutoFit/>
          </a:bodyPr>
          <a:lstStyle/>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The European Commission's support for the production of this publication does not constitute an endorsement of the contents, which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reflect the views only of the authors, and the Commission cannot be held responsible for any use which may be made of the information contained therein. Project Number: 2021-1-DE04-KA220-YOU-000029209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      For more details visit our official website: </a:t>
            </a:r>
            <a:r>
              <a:rPr b="1" i="0" lang="en-US" sz="1200" u="sng" cap="none" strike="noStrike">
                <a:solidFill>
                  <a:srgbClr val="000000"/>
                </a:solidFill>
                <a:latin typeface="Gaegu"/>
                <a:ea typeface="Gaegu"/>
                <a:cs typeface="Gaegu"/>
                <a:sym typeface="Gaegu"/>
                <a:hlinkClick r:id="rId11">
                  <a:extLst>
                    <a:ext uri="{A12FA001-AC4F-418D-AE19-62706E023703}">
                      <ahyp:hlinkClr val="tx"/>
                    </a:ext>
                  </a:extLst>
                </a:hlinkClick>
              </a:rPr>
              <a:t>https://www.e-greenworld.org/</a:t>
            </a:r>
            <a:r>
              <a:rPr b="1" i="0" lang="en-US" sz="1200" u="none" cap="none" strike="noStrike">
                <a:solidFill>
                  <a:srgbClr val="000000"/>
                </a:solidFill>
                <a:latin typeface="Gaegu"/>
                <a:ea typeface="Gaegu"/>
                <a:cs typeface="Gaegu"/>
                <a:sym typeface="Gaegu"/>
              </a:rPr>
              <a:t> </a:t>
            </a:r>
            <a:endParaRPr b="1" i="0" sz="1200" u="none" cap="none" strike="noStrike">
              <a:solidFill>
                <a:srgbClr val="000000"/>
              </a:solidFill>
              <a:latin typeface="Gaegu"/>
              <a:ea typeface="Gaegu"/>
              <a:cs typeface="Gaegu"/>
              <a:sym typeface="Gaegu"/>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9"/>
          <p:cNvSpPr/>
          <p:nvPr/>
        </p:nvSpPr>
        <p:spPr>
          <a:xfrm>
            <a:off x="0" y="0"/>
            <a:ext cx="18288000" cy="10287000"/>
          </a:xfrm>
          <a:custGeom>
            <a:rect b="b" l="l" r="r" t="t"/>
            <a:pathLst>
              <a:path extrusionOk="0" h="10287000" w="18288000">
                <a:moveTo>
                  <a:pt x="0" y="0"/>
                </a:moveTo>
                <a:lnTo>
                  <a:pt x="18288000" y="0"/>
                </a:lnTo>
                <a:lnTo>
                  <a:pt x="18288000" y="10287000"/>
                </a:lnTo>
                <a:lnTo>
                  <a:pt x="0" y="10287000"/>
                </a:lnTo>
                <a:lnTo>
                  <a:pt x="0" y="0"/>
                </a:lnTo>
                <a:close/>
              </a:path>
            </a:pathLst>
          </a:custGeom>
          <a:blipFill rotWithShape="1">
            <a:blip r:embed="rId3">
              <a:alphaModFix/>
            </a:blip>
            <a:stretch>
              <a:fillRect b="-13065" l="-1466" r="-2215" t="-10430"/>
            </a:stretch>
          </a:blipFill>
          <a:ln>
            <a:noFill/>
          </a:ln>
        </p:spPr>
      </p:sp>
      <p:sp>
        <p:nvSpPr>
          <p:cNvPr id="223" name="Google Shape;223;p9"/>
          <p:cNvSpPr/>
          <p:nvPr/>
        </p:nvSpPr>
        <p:spPr>
          <a:xfrm>
            <a:off x="2581080" y="1381010"/>
            <a:ext cx="13667198" cy="1949337"/>
          </a:xfrm>
          <a:custGeom>
            <a:rect b="b" l="l" r="r" t="t"/>
            <a:pathLst>
              <a:path extrusionOk="0" h="1949337" w="13667198">
                <a:moveTo>
                  <a:pt x="0" y="0"/>
                </a:moveTo>
                <a:lnTo>
                  <a:pt x="13667197" y="0"/>
                </a:lnTo>
                <a:lnTo>
                  <a:pt x="13667197" y="1949338"/>
                </a:lnTo>
                <a:lnTo>
                  <a:pt x="0" y="1949338"/>
                </a:lnTo>
                <a:lnTo>
                  <a:pt x="0" y="0"/>
                </a:lnTo>
                <a:close/>
              </a:path>
            </a:pathLst>
          </a:custGeom>
          <a:blipFill rotWithShape="1">
            <a:blip r:embed="rId4">
              <a:alphaModFix/>
            </a:blip>
            <a:stretch>
              <a:fillRect b="-61312" l="0" r="0" t="-136652"/>
            </a:stretch>
          </a:blipFill>
          <a:ln>
            <a:noFill/>
          </a:ln>
        </p:spPr>
      </p:sp>
      <p:sp>
        <p:nvSpPr>
          <p:cNvPr id="224" name="Google Shape;224;p9"/>
          <p:cNvSpPr txBox="1"/>
          <p:nvPr/>
        </p:nvSpPr>
        <p:spPr>
          <a:xfrm>
            <a:off x="3331908" y="1789238"/>
            <a:ext cx="11546963" cy="1123752"/>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Gaegu"/>
                <a:ea typeface="Gaegu"/>
                <a:cs typeface="Gaegu"/>
                <a:sym typeface="Gaegu"/>
              </a:rPr>
              <a:t>Best practices we have in our institution, in our city </a:t>
            </a:r>
            <a:endParaRPr/>
          </a:p>
          <a:p>
            <a:pPr indent="0" lvl="0" marL="0" marR="0" rtl="0" algn="ctr">
              <a:lnSpc>
                <a:spcPct val="140000"/>
              </a:lnSpc>
              <a:spcBef>
                <a:spcPts val="0"/>
              </a:spcBef>
              <a:spcAft>
                <a:spcPts val="0"/>
              </a:spcAft>
              <a:buNone/>
            </a:pPr>
            <a:r>
              <a:rPr b="1" i="0" lang="en-US" sz="3000" u="none" cap="none" strike="noStrike">
                <a:solidFill>
                  <a:srgbClr val="000000"/>
                </a:solidFill>
                <a:latin typeface="Gaegu"/>
                <a:ea typeface="Gaegu"/>
                <a:cs typeface="Gaegu"/>
                <a:sym typeface="Gaegu"/>
              </a:rPr>
              <a:t>or country even in the partners’ countries</a:t>
            </a:r>
            <a:endParaRPr/>
          </a:p>
        </p:txBody>
      </p:sp>
      <p:sp>
        <p:nvSpPr>
          <p:cNvPr id="225" name="Google Shape;225;p9"/>
          <p:cNvSpPr/>
          <p:nvPr/>
        </p:nvSpPr>
        <p:spPr>
          <a:xfrm rot="-10669463">
            <a:off x="16011472" y="2006014"/>
            <a:ext cx="1801268" cy="1654558"/>
          </a:xfrm>
          <a:custGeom>
            <a:rect b="b" l="l" r="r" t="t"/>
            <a:pathLst>
              <a:path extrusionOk="0" h="1654558" w="1801268">
                <a:moveTo>
                  <a:pt x="0" y="0"/>
                </a:moveTo>
                <a:lnTo>
                  <a:pt x="1801267" y="0"/>
                </a:lnTo>
                <a:lnTo>
                  <a:pt x="1801267" y="1654558"/>
                </a:lnTo>
                <a:lnTo>
                  <a:pt x="0" y="1654558"/>
                </a:lnTo>
                <a:lnTo>
                  <a:pt x="0" y="0"/>
                </a:lnTo>
                <a:close/>
              </a:path>
            </a:pathLst>
          </a:custGeom>
          <a:blipFill rotWithShape="1">
            <a:blip r:embed="rId5">
              <a:alphaModFix/>
            </a:blip>
            <a:stretch>
              <a:fillRect b="0" l="0" r="0" t="0"/>
            </a:stretch>
          </a:blipFill>
          <a:ln>
            <a:noFill/>
          </a:ln>
        </p:spPr>
      </p:sp>
      <p:sp>
        <p:nvSpPr>
          <p:cNvPr id="226" name="Google Shape;226;p9"/>
          <p:cNvSpPr/>
          <p:nvPr/>
        </p:nvSpPr>
        <p:spPr>
          <a:xfrm rot="1727943">
            <a:off x="13550593" y="801818"/>
            <a:ext cx="2197136" cy="1158385"/>
          </a:xfrm>
          <a:custGeom>
            <a:rect b="b" l="l" r="r" t="t"/>
            <a:pathLst>
              <a:path extrusionOk="0" h="1158385" w="2197136">
                <a:moveTo>
                  <a:pt x="0" y="0"/>
                </a:moveTo>
                <a:lnTo>
                  <a:pt x="2197135" y="0"/>
                </a:lnTo>
                <a:lnTo>
                  <a:pt x="2197135" y="1158385"/>
                </a:lnTo>
                <a:lnTo>
                  <a:pt x="0" y="1158385"/>
                </a:lnTo>
                <a:lnTo>
                  <a:pt x="0" y="0"/>
                </a:lnTo>
                <a:close/>
              </a:path>
            </a:pathLst>
          </a:custGeom>
          <a:blipFill rotWithShape="1">
            <a:blip r:embed="rId6">
              <a:alphaModFix/>
            </a:blip>
            <a:stretch>
              <a:fillRect b="0" l="0" r="0" t="0"/>
            </a:stretch>
          </a:blipFill>
          <a:ln>
            <a:noFill/>
          </a:ln>
        </p:spPr>
      </p:sp>
      <p:cxnSp>
        <p:nvCxnSpPr>
          <p:cNvPr id="227" name="Google Shape;227;p9"/>
          <p:cNvCxnSpPr/>
          <p:nvPr/>
        </p:nvCxnSpPr>
        <p:spPr>
          <a:xfrm>
            <a:off x="1829815" y="4368109"/>
            <a:ext cx="15429485" cy="0"/>
          </a:xfrm>
          <a:prstGeom prst="straightConnector1">
            <a:avLst/>
          </a:prstGeom>
          <a:noFill/>
          <a:ln cap="flat" cmpd="sng" w="38100">
            <a:solidFill>
              <a:srgbClr val="000000"/>
            </a:solidFill>
            <a:prstDash val="solid"/>
            <a:round/>
            <a:headEnd len="sm" w="sm" type="none"/>
            <a:tailEnd len="sm" w="sm" type="none"/>
          </a:ln>
        </p:spPr>
      </p:cxnSp>
      <p:grpSp>
        <p:nvGrpSpPr>
          <p:cNvPr id="228" name="Google Shape;228;p9"/>
          <p:cNvGrpSpPr/>
          <p:nvPr/>
        </p:nvGrpSpPr>
        <p:grpSpPr>
          <a:xfrm>
            <a:off x="1028700" y="3967552"/>
            <a:ext cx="801115" cy="801115"/>
            <a:chOff x="0" y="0"/>
            <a:chExt cx="812800" cy="812800"/>
          </a:xfrm>
        </p:grpSpPr>
        <p:sp>
          <p:nvSpPr>
            <p:cNvPr id="229" name="Google Shape;229;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4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8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1" name="Google Shape;231;p9"/>
          <p:cNvSpPr txBox="1"/>
          <p:nvPr/>
        </p:nvSpPr>
        <p:spPr>
          <a:xfrm>
            <a:off x="-78110" y="4842923"/>
            <a:ext cx="3410018" cy="1855156"/>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557" u="sng" cap="none" strike="noStrike">
                <a:solidFill>
                  <a:srgbClr val="000000"/>
                </a:solidFill>
                <a:latin typeface="Gaegu"/>
                <a:ea typeface="Gaegu"/>
                <a:cs typeface="Gaegu"/>
                <a:sym typeface="Gaegu"/>
              </a:rPr>
              <a:t>Zero Waste Project in Mersin</a:t>
            </a:r>
            <a:endParaRPr/>
          </a:p>
        </p:txBody>
      </p:sp>
      <p:sp>
        <p:nvSpPr>
          <p:cNvPr id="232" name="Google Shape;232;p9"/>
          <p:cNvSpPr txBox="1"/>
          <p:nvPr/>
        </p:nvSpPr>
        <p:spPr>
          <a:xfrm>
            <a:off x="7533079" y="4740092"/>
            <a:ext cx="3181040" cy="180278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426" u="sng" cap="none" strike="noStrike">
                <a:solidFill>
                  <a:srgbClr val="000000"/>
                </a:solidFill>
                <a:latin typeface="Gaegu"/>
                <a:ea typeface="Gaegu"/>
                <a:cs typeface="Gaegu"/>
                <a:sym typeface="Gaegu"/>
              </a:rPr>
              <a:t>Green Economy Project in Mersin</a:t>
            </a:r>
            <a:endParaRPr/>
          </a:p>
        </p:txBody>
      </p:sp>
      <p:sp>
        <p:nvSpPr>
          <p:cNvPr id="233" name="Google Shape;233;p9"/>
          <p:cNvSpPr txBox="1"/>
          <p:nvPr/>
        </p:nvSpPr>
        <p:spPr>
          <a:xfrm>
            <a:off x="3621309" y="4719098"/>
            <a:ext cx="3187870" cy="216512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062" u="sng" cap="none" strike="noStrike">
                <a:solidFill>
                  <a:srgbClr val="000000"/>
                </a:solidFill>
                <a:latin typeface="Gaegu"/>
                <a:ea typeface="Gaegu"/>
                <a:cs typeface="Gaegu"/>
                <a:sym typeface="Gaegu"/>
              </a:rPr>
              <a:t>Sustainable Development Project in Mersin</a:t>
            </a:r>
            <a:endParaRPr/>
          </a:p>
        </p:txBody>
      </p:sp>
      <p:sp>
        <p:nvSpPr>
          <p:cNvPr id="234" name="Google Shape;234;p9"/>
          <p:cNvSpPr txBox="1"/>
          <p:nvPr/>
        </p:nvSpPr>
        <p:spPr>
          <a:xfrm>
            <a:off x="11435116" y="4740092"/>
            <a:ext cx="3085233" cy="1802781"/>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426" u="sng" cap="none" strike="noStrike">
                <a:solidFill>
                  <a:srgbClr val="000000"/>
                </a:solidFill>
                <a:latin typeface="Gaegu"/>
                <a:ea typeface="Gaegu"/>
                <a:cs typeface="Gaegu"/>
                <a:sym typeface="Gaegu"/>
              </a:rPr>
              <a:t>Environmental Protection Project in Me</a:t>
            </a:r>
            <a:endParaRPr/>
          </a:p>
        </p:txBody>
      </p:sp>
      <p:grpSp>
        <p:nvGrpSpPr>
          <p:cNvPr id="235" name="Google Shape;235;p9"/>
          <p:cNvGrpSpPr/>
          <p:nvPr/>
        </p:nvGrpSpPr>
        <p:grpSpPr>
          <a:xfrm>
            <a:off x="4821132" y="3967552"/>
            <a:ext cx="801115" cy="801115"/>
            <a:chOff x="0" y="0"/>
            <a:chExt cx="812800" cy="812800"/>
          </a:xfrm>
        </p:grpSpPr>
        <p:sp>
          <p:nvSpPr>
            <p:cNvPr id="236" name="Google Shape;236;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4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8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38" name="Google Shape;238;p9"/>
          <p:cNvGrpSpPr/>
          <p:nvPr/>
        </p:nvGrpSpPr>
        <p:grpSpPr>
          <a:xfrm>
            <a:off x="12606335" y="3946558"/>
            <a:ext cx="801115" cy="801115"/>
            <a:chOff x="0" y="0"/>
            <a:chExt cx="812800" cy="812800"/>
          </a:xfrm>
        </p:grpSpPr>
        <p:sp>
          <p:nvSpPr>
            <p:cNvPr id="239" name="Google Shape;239;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4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8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41" name="Google Shape;241;p9"/>
          <p:cNvGrpSpPr/>
          <p:nvPr/>
        </p:nvGrpSpPr>
        <p:grpSpPr>
          <a:xfrm>
            <a:off x="16458185" y="3967552"/>
            <a:ext cx="801115" cy="801115"/>
            <a:chOff x="0" y="0"/>
            <a:chExt cx="812800" cy="812800"/>
          </a:xfrm>
        </p:grpSpPr>
        <p:sp>
          <p:nvSpPr>
            <p:cNvPr id="242" name="Google Shape;242;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4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8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4" name="Google Shape;244;p9"/>
          <p:cNvSpPr/>
          <p:nvPr/>
        </p:nvSpPr>
        <p:spPr>
          <a:xfrm rot="-1981930">
            <a:off x="-2552417" y="-2582795"/>
            <a:ext cx="5104835" cy="5104835"/>
          </a:xfrm>
          <a:custGeom>
            <a:rect b="b" l="l" r="r" t="t"/>
            <a:pathLst>
              <a:path extrusionOk="0" h="5104835" w="5104835">
                <a:moveTo>
                  <a:pt x="0" y="0"/>
                </a:moveTo>
                <a:lnTo>
                  <a:pt x="5104834" y="0"/>
                </a:lnTo>
                <a:lnTo>
                  <a:pt x="5104834" y="5104835"/>
                </a:lnTo>
                <a:lnTo>
                  <a:pt x="0" y="5104835"/>
                </a:lnTo>
                <a:lnTo>
                  <a:pt x="0" y="0"/>
                </a:lnTo>
                <a:close/>
              </a:path>
            </a:pathLst>
          </a:custGeom>
          <a:blipFill rotWithShape="1">
            <a:blip r:embed="rId7">
              <a:alphaModFix/>
            </a:blip>
            <a:stretch>
              <a:fillRect b="0" l="0" r="0" t="0"/>
            </a:stretch>
          </a:blipFill>
          <a:ln>
            <a:noFill/>
          </a:ln>
        </p:spPr>
      </p:sp>
      <p:grpSp>
        <p:nvGrpSpPr>
          <p:cNvPr id="245" name="Google Shape;245;p9"/>
          <p:cNvGrpSpPr/>
          <p:nvPr/>
        </p:nvGrpSpPr>
        <p:grpSpPr>
          <a:xfrm>
            <a:off x="8613564" y="3946558"/>
            <a:ext cx="801115" cy="801115"/>
            <a:chOff x="0" y="0"/>
            <a:chExt cx="812800" cy="812800"/>
          </a:xfrm>
        </p:grpSpPr>
        <p:sp>
          <p:nvSpPr>
            <p:cNvPr id="246" name="Google Shape;246;p9"/>
            <p:cNvSpPr/>
            <p:nvPr/>
          </p:nvSpPr>
          <p:spPr>
            <a:xfrm>
              <a:off x="0" y="0"/>
              <a:ext cx="812800" cy="812800"/>
            </a:xfrm>
            <a:custGeom>
              <a:rect b="b" l="l" r="r" t="t"/>
              <a:pathLst>
                <a:path extrusionOk="0"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944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
            <p:cNvSpPr txBox="1"/>
            <p:nvPr/>
          </p:nvSpPr>
          <p:spPr>
            <a:xfrm>
              <a:off x="76200" y="38100"/>
              <a:ext cx="660400" cy="698500"/>
            </a:xfrm>
            <a:prstGeom prst="rect">
              <a:avLst/>
            </a:prstGeom>
            <a:noFill/>
            <a:ln>
              <a:noFill/>
            </a:ln>
          </p:spPr>
          <p:txBody>
            <a:bodyPr anchorCtr="0" anchor="ctr" bIns="50800" lIns="50800" spcFirstLastPara="1" rIns="50800" wrap="square" tIns="50800">
              <a:noAutofit/>
            </a:bodyPr>
            <a:lstStyle/>
            <a:p>
              <a:pPr indent="0" lvl="0" marL="0" marR="0" rtl="0" algn="ctr">
                <a:lnSpc>
                  <a:spcPct val="1182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48" name="Google Shape;248;p9"/>
          <p:cNvSpPr txBox="1"/>
          <p:nvPr/>
        </p:nvSpPr>
        <p:spPr>
          <a:xfrm>
            <a:off x="15068332" y="4719098"/>
            <a:ext cx="3085233" cy="2356702"/>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4426" u="sng" cap="none" strike="noStrike">
                <a:solidFill>
                  <a:srgbClr val="000000"/>
                </a:solidFill>
                <a:latin typeface="Gaegu"/>
                <a:ea typeface="Gaegu"/>
                <a:cs typeface="Gaegu"/>
                <a:sym typeface="Gaegu"/>
              </a:rPr>
              <a:t>Climate Change Combat Project in Mersin</a:t>
            </a:r>
            <a:endParaRPr/>
          </a:p>
        </p:txBody>
      </p:sp>
      <p:sp>
        <p:nvSpPr>
          <p:cNvPr id="249" name="Google Shape;249;p9"/>
          <p:cNvSpPr/>
          <p:nvPr/>
        </p:nvSpPr>
        <p:spPr>
          <a:xfrm>
            <a:off x="4903242" y="9528112"/>
            <a:ext cx="1438010" cy="501631"/>
          </a:xfrm>
          <a:custGeom>
            <a:rect b="b" l="l" r="r" t="t"/>
            <a:pathLst>
              <a:path extrusionOk="0" h="501631" w="1438010">
                <a:moveTo>
                  <a:pt x="0" y="0"/>
                </a:moveTo>
                <a:lnTo>
                  <a:pt x="1438010" y="0"/>
                </a:lnTo>
                <a:lnTo>
                  <a:pt x="1438010" y="501632"/>
                </a:lnTo>
                <a:lnTo>
                  <a:pt x="0" y="501632"/>
                </a:lnTo>
                <a:lnTo>
                  <a:pt x="0" y="0"/>
                </a:lnTo>
                <a:close/>
              </a:path>
            </a:pathLst>
          </a:custGeom>
          <a:blipFill rotWithShape="1">
            <a:blip r:embed="rId8">
              <a:alphaModFix/>
            </a:blip>
            <a:stretch>
              <a:fillRect b="0" l="0" r="0" t="0"/>
            </a:stretch>
          </a:blipFill>
          <a:ln>
            <a:noFill/>
          </a:ln>
        </p:spPr>
      </p:sp>
      <p:sp>
        <p:nvSpPr>
          <p:cNvPr id="250" name="Google Shape;250;p9"/>
          <p:cNvSpPr txBox="1"/>
          <p:nvPr/>
        </p:nvSpPr>
        <p:spPr>
          <a:xfrm>
            <a:off x="6738335" y="9394208"/>
            <a:ext cx="8730265" cy="769441"/>
          </a:xfrm>
          <a:prstGeom prst="rect">
            <a:avLst/>
          </a:prstGeom>
          <a:noFill/>
          <a:ln>
            <a:noFill/>
          </a:ln>
        </p:spPr>
        <p:txBody>
          <a:bodyPr anchorCtr="0" anchor="t" bIns="0" lIns="0" spcFirstLastPara="1" rIns="0" wrap="square" tIns="0">
            <a:spAutoFit/>
          </a:bodyPr>
          <a:lstStyle/>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The European Commission's support for the production of this publication does not constitute an endorsement of the contents, which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reflect the views only of the authors, and the Commission cannot be held responsible for any use which may be made of the information contained therein. Project Number: 2021-1-DE04-KA220-YOU-000029209 </a:t>
            </a:r>
            <a:endParaRPr/>
          </a:p>
          <a:p>
            <a:pPr indent="0" lvl="0" marL="0" marR="0" rtl="0" algn="l">
              <a:lnSpc>
                <a:spcPct val="128250"/>
              </a:lnSpc>
              <a:spcBef>
                <a:spcPts val="0"/>
              </a:spcBef>
              <a:spcAft>
                <a:spcPts val="0"/>
              </a:spcAft>
              <a:buNone/>
            </a:pPr>
            <a:r>
              <a:rPr b="1" i="0" lang="en-US" sz="1200" u="none" cap="none" strike="noStrike">
                <a:solidFill>
                  <a:srgbClr val="000000"/>
                </a:solidFill>
                <a:latin typeface="Gaegu"/>
                <a:ea typeface="Gaegu"/>
                <a:cs typeface="Gaegu"/>
                <a:sym typeface="Gaegu"/>
              </a:rPr>
              <a:t>      For more details visit our official website: </a:t>
            </a:r>
            <a:r>
              <a:rPr b="1" i="0" lang="en-US" sz="1200" u="sng" cap="none" strike="noStrike">
                <a:solidFill>
                  <a:srgbClr val="000000"/>
                </a:solidFill>
                <a:latin typeface="Gaegu"/>
                <a:ea typeface="Gaegu"/>
                <a:cs typeface="Gaegu"/>
                <a:sym typeface="Gaegu"/>
                <a:hlinkClick r:id="rId9">
                  <a:extLst>
                    <a:ext uri="{A12FA001-AC4F-418D-AE19-62706E023703}">
                      <ahyp:hlinkClr val="tx"/>
                    </a:ext>
                  </a:extLst>
                </a:hlinkClick>
              </a:rPr>
              <a:t>https://www.e-greenworld.org/</a:t>
            </a:r>
            <a:r>
              <a:rPr b="1" i="0" lang="en-US" sz="1200" u="none" cap="none" strike="noStrike">
                <a:solidFill>
                  <a:srgbClr val="000000"/>
                </a:solidFill>
                <a:latin typeface="Gaegu"/>
                <a:ea typeface="Gaegu"/>
                <a:cs typeface="Gaegu"/>
                <a:sym typeface="Gaegu"/>
              </a:rPr>
              <a:t> </a:t>
            </a:r>
            <a:endParaRPr b="1" i="0" sz="1200" u="none" cap="none" strike="noStrike">
              <a:solidFill>
                <a:srgbClr val="000000"/>
              </a:solidFill>
              <a:latin typeface="Gaegu"/>
              <a:ea typeface="Gaegu"/>
              <a:cs typeface="Gaegu"/>
              <a:sym typeface="Gaegu"/>
            </a:endParaRPr>
          </a:p>
        </p:txBody>
      </p:sp>
      <p:sp>
        <p:nvSpPr>
          <p:cNvPr id="251" name="Google Shape;251;p9"/>
          <p:cNvSpPr/>
          <p:nvPr/>
        </p:nvSpPr>
        <p:spPr>
          <a:xfrm>
            <a:off x="134875" y="9394208"/>
            <a:ext cx="3217925" cy="854117"/>
          </a:xfrm>
          <a:custGeom>
            <a:rect b="b" l="l" r="r" t="t"/>
            <a:pathLst>
              <a:path extrusionOk="0" h="1164473" w="4049893">
                <a:moveTo>
                  <a:pt x="0" y="0"/>
                </a:moveTo>
                <a:lnTo>
                  <a:pt x="4049892" y="0"/>
                </a:lnTo>
                <a:lnTo>
                  <a:pt x="4049892" y="1164474"/>
                </a:lnTo>
                <a:lnTo>
                  <a:pt x="0" y="1164474"/>
                </a:lnTo>
                <a:lnTo>
                  <a:pt x="0" y="0"/>
                </a:lnTo>
                <a:close/>
              </a:path>
            </a:pathLst>
          </a:custGeom>
          <a:blipFill rotWithShape="1">
            <a:blip r:embed="rId10">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